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92" r:id="rId3"/>
    <p:sldId id="270" r:id="rId4"/>
    <p:sldId id="271" r:id="rId5"/>
    <p:sldId id="272" r:id="rId6"/>
    <p:sldId id="273" r:id="rId7"/>
    <p:sldId id="274" r:id="rId8"/>
    <p:sldId id="294" r:id="rId9"/>
    <p:sldId id="275" r:id="rId10"/>
    <p:sldId id="293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69" r:id="rId25"/>
    <p:sldId id="265" r:id="rId26"/>
    <p:sldId id="289" r:id="rId27"/>
    <p:sldId id="291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0790" autoAdjust="0"/>
  </p:normalViewPr>
  <p:slideViewPr>
    <p:cSldViewPr snapToGrid="0">
      <p:cViewPr varScale="1">
        <p:scale>
          <a:sx n="59" d="100"/>
          <a:sy n="59" d="100"/>
        </p:scale>
        <p:origin x="72" y="108"/>
      </p:cViewPr>
      <p:guideLst/>
    </p:cSldViewPr>
  </p:slideViewPr>
  <p:outlineViewPr>
    <p:cViewPr>
      <p:scale>
        <a:sx n="33" d="100"/>
        <a:sy n="33" d="100"/>
      </p:scale>
      <p:origin x="0" y="-61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_entropy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ensorboard/hyperparameter_tuning_with_hparam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oscar.calldesk.ai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9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Observe que mais uma vez usamos um </a:t>
            </a:r>
            <a:r>
              <a:rPr lang="pt-BR" b="1" i="1" dirty="0" smtClean="0"/>
              <a:t>escopo de nome</a:t>
            </a:r>
            <a:r>
              <a:rPr lang="pt-BR" b="0" i="0" baseline="0" dirty="0" smtClean="0"/>
              <a:t> para deixar o código mais claro.</a:t>
            </a:r>
          </a:p>
          <a:p>
            <a:endParaRPr lang="pt-BR" b="0" i="0" baseline="0" dirty="0" smtClean="0"/>
          </a:p>
          <a:p>
            <a:r>
              <a:rPr lang="pt-BR" b="0" i="0" baseline="0" dirty="0" smtClean="0"/>
              <a:t>Como sabemos, o TensorFlow apresenta muitas funções úteis para criar camadas de redes neurais; portanto, muitas vezes não há necessidade de se definir sua própria função </a:t>
            </a:r>
            <a:r>
              <a:rPr lang="pt-BR" b="1" i="1" baseline="0" dirty="0" smtClean="0"/>
              <a:t>neuron_layer()</a:t>
            </a:r>
            <a:r>
              <a:rPr lang="pt-BR" b="0" i="0" baseline="0" dirty="0" smtClean="0"/>
              <a:t> como acabamos de fazer. Por exemplo, a função </a:t>
            </a:r>
            <a:r>
              <a:rPr lang="pt-BR" b="1" i="1" baseline="0" dirty="0" smtClean="0"/>
              <a:t>fully_connected()</a:t>
            </a:r>
            <a:r>
              <a:rPr lang="pt-BR" b="0" i="0" baseline="0" dirty="0" smtClean="0"/>
              <a:t> do TensorFlow cria uma camada totalmente conectada, onde todas as entradas são conectadas a todos os neurônios da camada. Ela cuida da criação das variáveis de pesos e bias, com a estratégia de inicialização adequada, e usa a função de ativação ReLU por padrão (podemos mudar isso usando o argumento </a:t>
            </a:r>
            <a:r>
              <a:rPr lang="pt-BR" b="1" i="1" baseline="0" dirty="0" smtClean="0"/>
              <a:t>activation_fn</a:t>
            </a:r>
            <a:r>
              <a:rPr lang="pt-BR" b="0" i="0" baseline="0" dirty="0" smtClean="0"/>
              <a:t>). O código abaixo utiliza a função 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fully_connected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invés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função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neuron_layer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pt-BR" b="1" i="1" baseline="0" dirty="0" smtClean="0"/>
          </a:p>
          <a:p>
            <a:endParaRPr lang="pt-BR" b="0" i="0" baseline="0" dirty="0" smtClean="0"/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pt-B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tensorflow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contrib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layers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pt-B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fully_connected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pt-B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tf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name_scope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"dnn"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</a:t>
            </a:r>
            <a:endParaRPr lang="pt-B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hidden1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fully_connected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n_hidden1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scope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"hidden1"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hidden2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fully_connected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hidden1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n_hidden2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scope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"hidden2"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logits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fully_connected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hidden2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n_outputs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scope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"outputs"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activation_fn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=None)</a:t>
            </a:r>
          </a:p>
          <a:p>
            <a:endParaRPr lang="en-US" sz="1200" b="1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OBS.: 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modulo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contrib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foi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removido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TensorFlow e portanto, ao invés de utilizar a função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fully_connected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utilizer 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Dense() do modulo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b="0" i="0" baseline="0" dirty="0" smtClean="0"/>
              <a:t>Portanto, agora é preferível usar a classe tf.keras.layers.Dense, porque qualquer coisa no módulo contrib pode mudar ou ser excluída sem aviso prévio. A classe Dense() é quase idêntica à função fully_connected(), exceto por algumas pequenas diferenças: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i="0" baseline="0" dirty="0" smtClean="0"/>
              <a:t>vários parâmetros foram renomeados: scope tornou-se name, activation_fn tornou-se activation (e da mesma forma que o sufixo _fn foi removido de outros parâmetros como normalizer_fn), weights_initializer tornou-se kernel_initializer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i="0" baseline="0" dirty="0" smtClean="0"/>
              <a:t>a ativação padrão agora é None em vez de tf.nn.relu.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i="0" baseline="0" dirty="0" smtClean="0"/>
              <a:t>Ao invés de passar os dados diretamente para a classe, agora deve-se instancia-la e sem seguida passar a entrada para o objeto.</a:t>
            </a:r>
          </a:p>
          <a:p>
            <a:endParaRPr lang="pt-BR" b="0" i="0" baseline="0" dirty="0" smtClean="0"/>
          </a:p>
          <a:p>
            <a:endParaRPr lang="pt-BR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42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Referência</a:t>
            </a:r>
            <a:r>
              <a:rPr lang="pt-BR" baseline="0" dirty="0" smtClean="0"/>
              <a:t> básica sobre e</a:t>
            </a:r>
            <a:r>
              <a:rPr lang="pt-BR" dirty="0" smtClean="0"/>
              <a:t>ntropia</a:t>
            </a:r>
            <a:r>
              <a:rPr lang="pt-BR" baseline="0" dirty="0" smtClean="0"/>
              <a:t> cruzada: </a:t>
            </a:r>
            <a:r>
              <a:rPr lang="pt-BR" dirty="0" smtClean="0">
                <a:hlinkClick r:id="rId3"/>
              </a:rPr>
              <a:t>https://en.wikipedia.org/wiki/Cross_entropy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 entropia cruzada penaliza modelos que estimam uma baixa probabilidade para a classe-alvo. </a:t>
            </a:r>
          </a:p>
          <a:p>
            <a:endParaRPr lang="pt-BR" dirty="0" smtClean="0"/>
          </a:p>
          <a:p>
            <a:r>
              <a:rPr lang="pt-BR" dirty="0" smtClean="0"/>
              <a:t>A função </a:t>
            </a:r>
            <a:r>
              <a:rPr lang="pt-BR" b="1" i="1" dirty="0" smtClean="0"/>
              <a:t>sparse_softmax_cross_entropy_with_logits() </a:t>
            </a:r>
            <a:r>
              <a:rPr lang="pt-BR" dirty="0" smtClean="0"/>
              <a:t>é equivalente a aplicar a função de ativação softmax e depois computar a entropia cruzada, mas é mais eficiente e cuida adequadamente de casos como logits iguais a 0. É por isso que não aplicamos a ativação softmax na função anterior. Há também outra função chamada </a:t>
            </a:r>
            <a:r>
              <a:rPr lang="pt-BR" b="1" i="1" dirty="0" smtClean="0"/>
              <a:t>softmax_cross_entropy_with_logits()</a:t>
            </a:r>
            <a:r>
              <a:rPr lang="pt-BR" dirty="0" smtClean="0"/>
              <a:t>, que recebe rótulos na forma de vetores codificados como one-hot-encoding em vez de ints de 0 ao número de classes menos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974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575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195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 shuffle_batch(X, y, batch_size):</a:t>
            </a:r>
          </a:p>
          <a:p>
            <a:r>
              <a:rPr lang="pt-BR" dirty="0" smtClean="0"/>
              <a:t>    rnd_idx = np.random.permutation(len(X))</a:t>
            </a:r>
          </a:p>
          <a:p>
            <a:r>
              <a:rPr lang="pt-BR" dirty="0" smtClean="0"/>
              <a:t>    n_batches = len(X) // batch_size</a:t>
            </a:r>
          </a:p>
          <a:p>
            <a:r>
              <a:rPr lang="pt-BR" dirty="0" smtClean="0"/>
              <a:t>    for batch_idx in np.array_split(rnd_idx, n_batches):</a:t>
            </a:r>
          </a:p>
          <a:p>
            <a:r>
              <a:rPr lang="pt-BR" dirty="0" smtClean="0"/>
              <a:t>        X_batch, y_batch = X[batch_idx], y[batch_idx]</a:t>
            </a:r>
          </a:p>
          <a:p>
            <a:r>
              <a:rPr lang="pt-BR" dirty="0" smtClean="0"/>
              <a:t>        yield X_batch, y_batch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540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MLPWithTensorFlowLowLevelAPI.ipynb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i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0" dirty="0" smtClean="0"/>
              <a:t>OBS</a:t>
            </a:r>
            <a:r>
              <a:rPr lang="pt-BR" dirty="0" smtClean="0"/>
              <a:t>.: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 smtClean="0"/>
              <a:t>Lembre-se de aplicar a mesma escala aos atributos dos dados de treinamento (nesse caso, dimensione-os de 0 a 1).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 smtClean="0"/>
              <a:t>Se você quiser conhecer todas as probabilidades estimadas da classe, é necessário aplicar a função </a:t>
            </a:r>
            <a:r>
              <a:rPr lang="pt-BR" b="1" i="1" dirty="0" smtClean="0"/>
              <a:t>softmax() </a:t>
            </a:r>
            <a:r>
              <a:rPr lang="pt-BR" dirty="0" smtClean="0"/>
              <a:t>aos logits.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479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 smtClean="0"/>
              <a:t>Pesquisa aleatória:</a:t>
            </a:r>
            <a:r>
              <a:rPr lang="pt-BR" b="1" i="1" dirty="0" smtClean="0"/>
              <a:t> </a:t>
            </a:r>
            <a:r>
              <a:rPr lang="pt-BR" dirty="0" smtClean="0">
                <a:hlinkClick r:id="rId3"/>
              </a:rPr>
              <a:t>https://www.tensorflow.org/tensorboard/hyperparameter_tuning_with_hparams</a:t>
            </a:r>
            <a:endParaRPr lang="pt-BR" dirty="0" smtClean="0"/>
          </a:p>
          <a:p>
            <a:r>
              <a:rPr lang="pt-BR" dirty="0" smtClean="0"/>
              <a:t>Oscar: </a:t>
            </a:r>
            <a:r>
              <a:rPr lang="pt-BR" dirty="0" smtClean="0">
                <a:hlinkClick r:id="rId4"/>
              </a:rPr>
              <a:t>http://oscar.calldesk.ai/</a:t>
            </a:r>
            <a:endParaRPr lang="pt-BR" dirty="0" smtClean="0"/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Ajuda a ter uma ideia de quais valores são razoáveis para alguns hiperparâmetros, para que nós possamos restringir o espaço de pesquisa.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536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camadas ocultas inferiores modelam estruturas de baixo nível (por exemplo, segmentos de linha de várias formas e orientações), camadas ocultas intermediárias combinam essas estruturas de baixo nível para modelar estruturas de nível intermediário (por exemplo, quadrados, círculos) e as camadas ocultas mais altas A camada de saída combina essas estruturas intermediárias para modelar estruturas de alto nível (por exemplo, faces)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58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feature_columns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containing all the feature columns used by the model. All items in the set should be instances of classes derived from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FeatureColumn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819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 MLPWithTensorFlowHighLevelAPI.ipynb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A entropia cruzada mede o desempenho de um modelo de classificação cuja saída é um valor de probabilidade entre 0 e 1. A entropia cruzada aumenta à medida que a probabilidade prevista diverge do rótulo,</a:t>
                </a:r>
                <a:r>
                  <a:rPr lang="pt-BR" baseline="0" dirty="0" smtClean="0"/>
                  <a:t> ou seja, da saída desejada</a:t>
                </a:r>
                <a:r>
                  <a:rPr lang="pt-BR" dirty="0" smtClean="0"/>
                  <a:t>. A entropia cruzada pode ser calculada como: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entropia cruzada mede o desempenho de um modelo de classificação cuja saída é um valor de probabilidade entre 0 e 1. A entropia cruzada aumenta à medida que a probabilidade prevista diverge do rótulo,</a:t>
                </a:r>
                <a:r>
                  <a:rPr lang="pt-BR" baseline="0" dirty="0" smtClean="0"/>
                  <a:t> ou seja, da saída desejada</a:t>
                </a:r>
                <a:r>
                  <a:rPr lang="pt-BR" dirty="0" smtClean="0"/>
                  <a:t>. A entropia cruzada pode ser calculada como:</a:t>
                </a:r>
              </a:p>
              <a:p>
                <a:r>
                  <a:rPr lang="pt-BR" b="0" i="0" smtClean="0">
                    <a:latin typeface="Cambria Math" panose="02040503050406030204" pitchFamily="18" charset="0"/>
                  </a:rPr>
                  <a:t>−(𝑦 log⁡(𝑝)+ (1−𝑦)  log⁡(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1−𝑝) )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460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>
                <a:solidFill>
                  <a:srgbClr val="00B0F0"/>
                </a:solidFill>
              </a:rPr>
              <a:t>Exemplo</a:t>
            </a:r>
            <a:r>
              <a:rPr lang="pt-BR" b="0" dirty="0" smtClean="0">
                <a:solidFill>
                  <a:srgbClr val="00B0F0"/>
                </a:solidFill>
              </a:rPr>
              <a:t>: MLPWithTensorFlowLowLevelAPI.ipynb</a:t>
            </a:r>
          </a:p>
          <a:p>
            <a:endParaRPr lang="pt-BR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7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 dimensão de X é apenas parcialmente definida. Sabemos que X será um tensor 2D (ou seja, uma matriz), com exemplos ao longo da primeira dimensão e atributos ao longo da segunda dimensão, e sabemos que o número de atributos será 28 x 28 (um atributos por pixel, pois</a:t>
            </a:r>
            <a:r>
              <a:rPr lang="pt-BR" baseline="0" dirty="0" smtClean="0"/>
              <a:t> lembre-se que neste exemplo iremos classficar imagens de dígitos escritos à mão e caeda imagens tem 28x28 pixels</a:t>
            </a:r>
            <a:r>
              <a:rPr lang="pt-BR" dirty="0" smtClean="0"/>
              <a:t>) , mas ainda não sabemos quantos</a:t>
            </a:r>
            <a:r>
              <a:rPr lang="pt-BR" baseline="0" dirty="0" smtClean="0"/>
              <a:t> exemplos </a:t>
            </a:r>
            <a:r>
              <a:rPr lang="pt-BR" dirty="0" smtClean="0"/>
              <a:t>cada mini-batch de treinamento conterá. Portanto, a forma de X é (None, n_inputs). Da mesma forma, sabemos que y será um tensor 1D com uma entrada por exemplo de treinamento, mas novamente não sabemos o tamanho do mini-batch</a:t>
            </a:r>
            <a:r>
              <a:rPr lang="pt-BR" baseline="0" dirty="0" smtClean="0"/>
              <a:t> </a:t>
            </a:r>
            <a:r>
              <a:rPr lang="pt-BR" dirty="0" smtClean="0"/>
              <a:t>de treinamento neste momento, e portanto a dimensão de y é (None).</a:t>
            </a:r>
          </a:p>
          <a:p>
            <a:pPr fontAlgn="t"/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284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611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801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A criação de escopo de nomes para cada camada é opcional, mas a</a:t>
                </a:r>
                <a:r>
                  <a:rPr lang="pt-BR" baseline="0" dirty="0" smtClean="0"/>
                  <a:t> vizualização no</a:t>
                </a:r>
                <a:r>
                  <a:rPr lang="pt-BR" dirty="0" smtClean="0"/>
                  <a:t> grafo ficará muito melhor no TensorBoard se seus nós estiverem bem organizados.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A matriz de pesos W tem dimensão igual a n_inputs</a:t>
                </a:r>
                <a:r>
                  <a:rPr lang="pt-BR" baseline="0" dirty="0" smtClean="0"/>
                  <a:t> x</a:t>
                </a:r>
                <a:r>
                  <a:rPr lang="pt-BR" dirty="0" smtClean="0"/>
                  <a:t> n_neurons.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O uso de</a:t>
                </a:r>
                <a:r>
                  <a:rPr lang="pt-BR" baseline="0" dirty="0" smtClean="0"/>
                  <a:t> um </a:t>
                </a:r>
                <a:r>
                  <a:rPr lang="pt-BR" dirty="0" smtClean="0"/>
                  <a:t>desvio padrão igual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2/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pt-BR" dirty="0"/>
                          <m:t>n</m:t>
                        </m:r>
                        <m:r>
                          <m:rPr>
                            <m:nor/>
                          </m:rPr>
                          <a:rPr lang="pt-BR" dirty="0"/>
                          <m:t>_</m:t>
                        </m:r>
                        <m:r>
                          <m:rPr>
                            <m:nor/>
                          </m:rPr>
                          <a:rPr lang="pt-BR" dirty="0"/>
                          <m:t>inputs</m:t>
                        </m:r>
                      </m:e>
                    </m:rad>
                  </m:oMath>
                </a14:m>
                <a:r>
                  <a:rPr lang="pt-BR" dirty="0" smtClean="0"/>
                  <a:t> ajuda o algoritmo a convergir muito mais rapidamente. É importante inicializar pesos das conexões aleatoriamente para todas as camadas ocultas, para evitar simetrias que o algoritmo do</a:t>
                </a:r>
                <a:r>
                  <a:rPr lang="pt-BR" baseline="0" dirty="0" smtClean="0"/>
                  <a:t> gradiente descendente </a:t>
                </a:r>
                <a:r>
                  <a:rPr lang="pt-BR" dirty="0" smtClean="0"/>
                  <a:t>não conseguiria se desvencilhar.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O uso de uma distribuição normal truncada em vez de uma distribuição normal regular garante que não haverá pesos com valores muito grandes , o que pode atrasar o processo de treinamento.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No</a:t>
                </a:r>
                <a:r>
                  <a:rPr lang="pt-BR" baseline="0" dirty="0" smtClean="0"/>
                  <a:t> caso da variável b sendo incializada com zeros</a:t>
                </a:r>
                <a:r>
                  <a:rPr lang="pt-BR" dirty="0" smtClean="0"/>
                  <a:t> não há problema de simetria.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pt-BR" b="1" dirty="0" smtClean="0"/>
                  <a:t>OBS</a:t>
                </a:r>
                <a:r>
                  <a:rPr lang="pt-BR" dirty="0" smtClean="0"/>
                  <a:t>.: Para a camada de saída, a função de ativação </a:t>
                </a:r>
                <a:r>
                  <a:rPr lang="pt-BR" b="1" i="1" dirty="0" smtClean="0"/>
                  <a:t>softmax</a:t>
                </a:r>
                <a:r>
                  <a:rPr lang="pt-BR" dirty="0" smtClean="0"/>
                  <a:t> é geralmente uma boa opção para tarefas de </a:t>
                </a:r>
                <a:r>
                  <a:rPr lang="pt-BR" b="1" i="1" dirty="0" smtClean="0"/>
                  <a:t>classificação</a:t>
                </a:r>
                <a:r>
                  <a:rPr lang="pt-BR" dirty="0" smtClean="0"/>
                  <a:t> (quando as classes são mutuamente exclusivas). Para tarefas de regressão, você pode simplesmente usar nenhuma função de ativação.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A criação de escopo de nomes para cada camada é opcional, mas a</a:t>
                </a:r>
                <a:r>
                  <a:rPr lang="pt-BR" baseline="0" dirty="0" smtClean="0"/>
                  <a:t> vizualização no</a:t>
                </a:r>
                <a:r>
                  <a:rPr lang="pt-BR" dirty="0" smtClean="0"/>
                  <a:t> grafo ficará muito melhor no TensorBoard se seus nós estiverem bem organizados.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A matriz de pesos W tem dimensão igual a n_inputs</a:t>
                </a:r>
                <a:r>
                  <a:rPr lang="pt-BR" baseline="0" dirty="0" smtClean="0"/>
                  <a:t> x</a:t>
                </a:r>
                <a:r>
                  <a:rPr lang="pt-BR" dirty="0" smtClean="0"/>
                  <a:t> n_neurons.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O uso de</a:t>
                </a:r>
                <a:r>
                  <a:rPr lang="pt-BR" baseline="0" dirty="0" smtClean="0"/>
                  <a:t> um </a:t>
                </a:r>
                <a:r>
                  <a:rPr lang="pt-BR" dirty="0" smtClean="0"/>
                  <a:t>desvio padrão igual 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2/√(</a:t>
                </a:r>
                <a:r>
                  <a:rPr lang="pt-BR" b="0" i="0" dirty="0">
                    <a:latin typeface="Cambria Math" panose="02040503050406030204" pitchFamily="18" charset="0"/>
                  </a:rPr>
                  <a:t>"</a:t>
                </a:r>
                <a:r>
                  <a:rPr lang="pt-BR" i="0" dirty="0"/>
                  <a:t>n_inputs</a:t>
                </a:r>
                <a:r>
                  <a:rPr lang="pt-BR" i="0" dirty="0">
                    <a:latin typeface="Cambria Math" panose="02040503050406030204" pitchFamily="18" charset="0"/>
                  </a:rPr>
                  <a:t>"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)</a:t>
                </a:r>
                <a:r>
                  <a:rPr lang="pt-BR" dirty="0" smtClean="0"/>
                  <a:t> ajuda o algoritmo a convergir muito mais rapidamente. É importante inicializar pesos das conexões aleatoriamente para todas as camadas ocultas, para evitar simetrias que o algoritmo do</a:t>
                </a:r>
                <a:r>
                  <a:rPr lang="pt-BR" baseline="0" dirty="0" smtClean="0"/>
                  <a:t> gradiente descendente </a:t>
                </a:r>
                <a:r>
                  <a:rPr lang="pt-BR" dirty="0" smtClean="0"/>
                  <a:t>não conseguiria se desvencilhar.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O uso de uma distribuição normal truncada em vez de uma distribuição normal regular garante que não haverá pesos com valores muito </a:t>
                </a:r>
                <a:r>
                  <a:rPr lang="pt-BR" dirty="0" smtClean="0"/>
                  <a:t>grandes </a:t>
                </a:r>
                <a:r>
                  <a:rPr lang="pt-BR" dirty="0" smtClean="0"/>
                  <a:t>, o que pode atrasar o processo de treinamento.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No</a:t>
                </a:r>
                <a:r>
                  <a:rPr lang="pt-BR" baseline="0" dirty="0" smtClean="0"/>
                  <a:t> caso da variável b sendo incializada com zeros</a:t>
                </a:r>
                <a:r>
                  <a:rPr lang="pt-BR" dirty="0" smtClean="0"/>
                  <a:t> não há problema de simetria.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657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A criação de escopo de nomes para cada camada é opcional, mas a</a:t>
                </a:r>
                <a:r>
                  <a:rPr lang="pt-BR" baseline="0" dirty="0" smtClean="0"/>
                  <a:t> vizualização no</a:t>
                </a:r>
                <a:r>
                  <a:rPr lang="pt-BR" dirty="0" smtClean="0"/>
                  <a:t> grafo ficará muito melhor no TensorBoard se seus nós estiverem bem organizados.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A matriz de pesos W tem dimensão igual a n_inputs</a:t>
                </a:r>
                <a:r>
                  <a:rPr lang="pt-BR" baseline="0" dirty="0" smtClean="0"/>
                  <a:t> x</a:t>
                </a:r>
                <a:r>
                  <a:rPr lang="pt-BR" dirty="0" smtClean="0"/>
                  <a:t> n_neurons.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O uso de</a:t>
                </a:r>
                <a:r>
                  <a:rPr lang="pt-BR" baseline="0" dirty="0" smtClean="0"/>
                  <a:t> um </a:t>
                </a:r>
                <a:r>
                  <a:rPr lang="pt-BR" dirty="0" smtClean="0"/>
                  <a:t>desvio padrão igual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2/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pt-BR" dirty="0"/>
                          <m:t>n</m:t>
                        </m:r>
                        <m:r>
                          <m:rPr>
                            <m:nor/>
                          </m:rPr>
                          <a:rPr lang="pt-BR" dirty="0"/>
                          <m:t>_</m:t>
                        </m:r>
                        <m:r>
                          <m:rPr>
                            <m:nor/>
                          </m:rPr>
                          <a:rPr lang="pt-BR" dirty="0"/>
                          <m:t>inputs</m:t>
                        </m:r>
                      </m:e>
                    </m:rad>
                  </m:oMath>
                </a14:m>
                <a:r>
                  <a:rPr lang="pt-BR" dirty="0" smtClean="0"/>
                  <a:t> ajuda o algoritmo a convergir muito mais rapidamente. É importante inicializar pesos das conexões aleatoriamente para todas as camadas ocultas, para evitar simetrias que o algoritmo do</a:t>
                </a:r>
                <a:r>
                  <a:rPr lang="pt-BR" baseline="0" dirty="0" smtClean="0"/>
                  <a:t> gradiente descendente </a:t>
                </a:r>
                <a:r>
                  <a:rPr lang="pt-BR" dirty="0" smtClean="0"/>
                  <a:t>não conseguiria se desvencilhar.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O uso de uma distribuição normal truncada em vez de uma distribuição normal regular garante que não haverá pesos com valores muito grandes , o que pode atrasar o processo de treinamento.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No</a:t>
                </a:r>
                <a:r>
                  <a:rPr lang="pt-BR" baseline="0" dirty="0" smtClean="0"/>
                  <a:t> caso da variável b sendo incializada com zeros</a:t>
                </a:r>
                <a:r>
                  <a:rPr lang="pt-BR" dirty="0" smtClean="0"/>
                  <a:t> não há problema de simetria.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pt-BR" b="1" dirty="0" smtClean="0"/>
                  <a:t>OBS</a:t>
                </a:r>
                <a:r>
                  <a:rPr lang="pt-BR" dirty="0" smtClean="0"/>
                  <a:t>.: Para a camada de saída, a função de ativação </a:t>
                </a:r>
                <a:r>
                  <a:rPr lang="pt-BR" b="1" i="1" dirty="0" smtClean="0"/>
                  <a:t>softmax</a:t>
                </a:r>
                <a:r>
                  <a:rPr lang="pt-BR" dirty="0" smtClean="0"/>
                  <a:t> é geralmente uma boa opção para tarefas de </a:t>
                </a:r>
                <a:r>
                  <a:rPr lang="pt-BR" b="1" i="1" dirty="0" smtClean="0"/>
                  <a:t>classificação</a:t>
                </a:r>
                <a:r>
                  <a:rPr lang="pt-BR" dirty="0" smtClean="0"/>
                  <a:t> (quando as classes são mutuamente exclusivas). Para tarefas de regressão, você pode simplesmente usar nenhuma função de ativação.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A criação de escopo de nomes para cada camada é opcional, mas a</a:t>
                </a:r>
                <a:r>
                  <a:rPr lang="pt-BR" baseline="0" dirty="0" smtClean="0"/>
                  <a:t> vizualização no</a:t>
                </a:r>
                <a:r>
                  <a:rPr lang="pt-BR" dirty="0" smtClean="0"/>
                  <a:t> grafo ficará muito melhor no TensorBoard se seus nós estiverem bem organizados.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A matriz de pesos W tem dimensão igual a n_inputs</a:t>
                </a:r>
                <a:r>
                  <a:rPr lang="pt-BR" baseline="0" dirty="0" smtClean="0"/>
                  <a:t> x</a:t>
                </a:r>
                <a:r>
                  <a:rPr lang="pt-BR" dirty="0" smtClean="0"/>
                  <a:t> n_neurons.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O uso de</a:t>
                </a:r>
                <a:r>
                  <a:rPr lang="pt-BR" baseline="0" dirty="0" smtClean="0"/>
                  <a:t> um </a:t>
                </a:r>
                <a:r>
                  <a:rPr lang="pt-BR" dirty="0" smtClean="0"/>
                  <a:t>desvio padrão igual 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2/√(</a:t>
                </a:r>
                <a:r>
                  <a:rPr lang="pt-BR" b="0" i="0" dirty="0">
                    <a:latin typeface="Cambria Math" panose="02040503050406030204" pitchFamily="18" charset="0"/>
                  </a:rPr>
                  <a:t>"</a:t>
                </a:r>
                <a:r>
                  <a:rPr lang="pt-BR" i="0" dirty="0"/>
                  <a:t>n_inputs</a:t>
                </a:r>
                <a:r>
                  <a:rPr lang="pt-BR" i="0" dirty="0">
                    <a:latin typeface="Cambria Math" panose="02040503050406030204" pitchFamily="18" charset="0"/>
                  </a:rPr>
                  <a:t>"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)</a:t>
                </a:r>
                <a:r>
                  <a:rPr lang="pt-BR" dirty="0" smtClean="0"/>
                  <a:t> ajuda o algoritmo a convergir muito mais rapidamente. É importante inicializar pesos das conexões aleatoriamente para todas as camadas ocultas, para evitar simetrias que o algoritmo do</a:t>
                </a:r>
                <a:r>
                  <a:rPr lang="pt-BR" baseline="0" dirty="0" smtClean="0"/>
                  <a:t> gradiente descendente </a:t>
                </a:r>
                <a:r>
                  <a:rPr lang="pt-BR" dirty="0" smtClean="0"/>
                  <a:t>não conseguiria se desvencilhar.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O uso de uma distribuição normal truncada em vez de uma distribuição normal regular garante que não haverá pesos com valores muito </a:t>
                </a:r>
                <a:r>
                  <a:rPr lang="pt-BR" dirty="0" smtClean="0"/>
                  <a:t>grandes </a:t>
                </a:r>
                <a:r>
                  <a:rPr lang="pt-BR" dirty="0" smtClean="0"/>
                  <a:t>, o que pode atrasar o processo de treinamento.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No</a:t>
                </a:r>
                <a:r>
                  <a:rPr lang="pt-BR" baseline="0" dirty="0" smtClean="0"/>
                  <a:t> caso da variável b sendo incializada com zeros</a:t>
                </a:r>
                <a:r>
                  <a:rPr lang="pt-BR" dirty="0" smtClean="0"/>
                  <a:t> não há problema de simetria.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753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pallawi.ds/ai-starter-build-your-first-convolution-neural-network-in-keras-from-scratch-to-perform-a059eaa6d4f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34" Type="http://schemas.openxmlformats.org/officeDocument/2006/relationships/image" Target="../media/image5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36" Type="http://schemas.openxmlformats.org/officeDocument/2006/relationships/image" Target="../media/image59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35" Type="http://schemas.openxmlformats.org/officeDocument/2006/relationships/image" Target="../media/image58.png"/><Relationship Id="rId8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TP555 - Inteligência Artificial e Machine Learning: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 smtClean="0"/>
              <a:t>Redes Neurais Artificiais com TensorFlow v1.x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de Construção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7096932" cy="5167312"/>
          </a:xfrm>
        </p:spPr>
        <p:txBody>
          <a:bodyPr>
            <a:normAutofit fontScale="925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A </a:t>
            </a:r>
            <a:r>
              <a:rPr lang="pt-BR" dirty="0"/>
              <a:t>próxima linha cria </a:t>
            </a:r>
            <a:r>
              <a:rPr lang="pt-BR" dirty="0" smtClean="0"/>
              <a:t>um vetor variável </a:t>
            </a:r>
            <a:r>
              <a:rPr lang="pt-BR" b="1" i="1" dirty="0"/>
              <a:t>b</a:t>
            </a:r>
            <a:r>
              <a:rPr lang="pt-BR" dirty="0"/>
              <a:t> para </a:t>
            </a:r>
            <a:r>
              <a:rPr lang="pt-BR" dirty="0" smtClean="0"/>
              <a:t>armazenar os valores de </a:t>
            </a:r>
            <a:r>
              <a:rPr lang="pt-BR" b="1" i="1" dirty="0" smtClean="0"/>
              <a:t>bias</a:t>
            </a:r>
            <a:r>
              <a:rPr lang="pt-BR" dirty="0" smtClean="0"/>
              <a:t> de cada nós da camada.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Cada elemento do vetor é inicializado com o valor 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seguida, criamos </a:t>
            </a:r>
            <a:r>
              <a:rPr lang="pt-BR" dirty="0" smtClean="0"/>
              <a:t>uma operação para </a:t>
            </a:r>
            <a:r>
              <a:rPr lang="pt-BR" dirty="0"/>
              <a:t>calcular </a:t>
            </a:r>
            <a:r>
              <a:rPr lang="pt-BR" b="1" i="1" dirty="0"/>
              <a:t>z = </a:t>
            </a:r>
            <a:r>
              <a:rPr lang="pt-BR" b="1" i="1" dirty="0" smtClean="0"/>
              <a:t>XW </a:t>
            </a:r>
            <a:r>
              <a:rPr lang="pt-BR" b="1" i="1" dirty="0"/>
              <a:t>+ b</a:t>
            </a:r>
            <a:r>
              <a:rPr lang="pt-BR" dirty="0"/>
              <a:t>.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Essa </a:t>
            </a:r>
            <a:r>
              <a:rPr lang="pt-BR" dirty="0"/>
              <a:t>implementação vetorizada </a:t>
            </a:r>
            <a:r>
              <a:rPr lang="pt-BR" dirty="0" smtClean="0"/>
              <a:t>calcula eficientemente a combinação linear das entradas </a:t>
            </a:r>
            <a:r>
              <a:rPr lang="pt-BR" dirty="0"/>
              <a:t>mais o termo de </a:t>
            </a:r>
            <a:r>
              <a:rPr lang="pt-BR" b="1" i="1" dirty="0" smtClean="0"/>
              <a:t>bias</a:t>
            </a:r>
            <a:r>
              <a:rPr lang="pt-BR" dirty="0" smtClean="0"/>
              <a:t> para </a:t>
            </a:r>
            <a:r>
              <a:rPr lang="pt-BR" dirty="0"/>
              <a:t>cada </a:t>
            </a:r>
            <a:r>
              <a:rPr lang="pt-BR" b="1" i="1" dirty="0"/>
              <a:t>neurônio</a:t>
            </a:r>
            <a:r>
              <a:rPr lang="pt-BR" dirty="0"/>
              <a:t> da camada, para todas </a:t>
            </a:r>
            <a:r>
              <a:rPr lang="pt-BR" dirty="0" smtClean="0"/>
              <a:t>os exemplos do mini-bacth em </a:t>
            </a:r>
            <a:r>
              <a:rPr lang="pt-BR" dirty="0"/>
              <a:t>apenas uma </a:t>
            </a:r>
            <a:r>
              <a:rPr lang="pt-BR" dirty="0" smtClean="0"/>
              <a:t>iteração.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Finalmente, se o parâmetro </a:t>
            </a:r>
            <a:r>
              <a:rPr lang="pt-BR" dirty="0" smtClean="0"/>
              <a:t>que especifica a </a:t>
            </a:r>
            <a:r>
              <a:rPr lang="pt-BR" b="1" i="1" dirty="0" smtClean="0"/>
              <a:t>função de </a:t>
            </a:r>
            <a:r>
              <a:rPr lang="pt-BR" b="1" i="1" dirty="0"/>
              <a:t>ativação</a:t>
            </a:r>
            <a:r>
              <a:rPr lang="pt-BR" dirty="0"/>
              <a:t> estiver definido como </a:t>
            </a:r>
            <a:r>
              <a:rPr lang="pt-BR" b="1" i="1" dirty="0" smtClean="0"/>
              <a:t>relu</a:t>
            </a:r>
            <a:r>
              <a:rPr lang="pt-BR" dirty="0" smtClean="0"/>
              <a:t>, </a:t>
            </a:r>
            <a:r>
              <a:rPr lang="pt-BR" dirty="0"/>
              <a:t>o código </a:t>
            </a:r>
            <a:r>
              <a:rPr lang="pt-BR" dirty="0" smtClean="0"/>
              <a:t>retorna o valor de </a:t>
            </a:r>
            <a:r>
              <a:rPr lang="pt-BR" b="1" i="1" dirty="0" smtClean="0"/>
              <a:t>relu(z</a:t>
            </a:r>
            <a:r>
              <a:rPr lang="pt-BR" b="1" i="1" dirty="0"/>
              <a:t>)</a:t>
            </a:r>
            <a:r>
              <a:rPr lang="pt-BR" dirty="0"/>
              <a:t> (ou seja, max (0, z)), </a:t>
            </a:r>
            <a:r>
              <a:rPr lang="pt-BR" dirty="0" smtClean="0"/>
              <a:t>caso contrário, apenas o valor de </a:t>
            </a:r>
            <a:r>
              <a:rPr lang="pt-BR" b="1" i="1" dirty="0" smtClean="0"/>
              <a:t>z</a:t>
            </a:r>
            <a:r>
              <a:rPr lang="pt-BR" dirty="0"/>
              <a:t> </a:t>
            </a:r>
            <a:r>
              <a:rPr lang="pt-BR" dirty="0" smtClean="0"/>
              <a:t>é retornado (função de ativação linear).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7755466" y="2615274"/>
            <a:ext cx="44365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FF"/>
                </a:solidFill>
                <a:highlight>
                  <a:srgbClr val="FFFFFF"/>
                </a:highlight>
              </a:rPr>
              <a:t>neuron_layer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n_neurons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activation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None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with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name_scope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n_inputs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int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get_shape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()[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stddev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sqrt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n_inputs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init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truncated_normal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n_inputs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n_neurons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stddev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stddev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W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Variable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init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</a:rPr>
              <a:t>"weights"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b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Variable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zeros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n_neurons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]),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</a:rPr>
              <a:t>"biases"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z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matmul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W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activation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</a:rPr>
              <a:t>"relu"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relu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z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z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20274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de Construção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50600" cy="2050339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</a:t>
            </a:r>
            <a:r>
              <a:rPr lang="pt-BR" dirty="0" smtClean="0"/>
              <a:t>gora vamos usar a função </a:t>
            </a:r>
            <a:r>
              <a:rPr lang="pt-BR" b="1" i="1" dirty="0" smtClean="0"/>
              <a:t>neuron_layer() </a:t>
            </a:r>
            <a:r>
              <a:rPr lang="pt-BR" dirty="0" smtClean="0"/>
              <a:t>para </a:t>
            </a:r>
            <a:r>
              <a:rPr lang="pt-BR" dirty="0"/>
              <a:t>criar a rede </a:t>
            </a:r>
            <a:r>
              <a:rPr lang="pt-BR" dirty="0" smtClean="0"/>
              <a:t>neural.</a:t>
            </a:r>
          </a:p>
          <a:p>
            <a:r>
              <a:rPr lang="pt-BR" dirty="0" smtClean="0"/>
              <a:t>A </a:t>
            </a:r>
            <a:r>
              <a:rPr lang="pt-BR" dirty="0"/>
              <a:t>primeira camada oculta recebe </a:t>
            </a:r>
            <a:r>
              <a:rPr lang="pt-BR" dirty="0" smtClean="0"/>
              <a:t>o </a:t>
            </a:r>
            <a:r>
              <a:rPr lang="pt-BR" b="1" i="1" dirty="0" smtClean="0"/>
              <a:t>placeholder</a:t>
            </a:r>
            <a:r>
              <a:rPr lang="pt-BR" dirty="0" smtClean="0"/>
              <a:t> X </a:t>
            </a:r>
            <a:r>
              <a:rPr lang="pt-BR" dirty="0"/>
              <a:t>como entrada. </a:t>
            </a:r>
            <a:endParaRPr lang="pt-BR" dirty="0" smtClean="0"/>
          </a:p>
          <a:p>
            <a:r>
              <a:rPr lang="pt-BR" dirty="0" smtClean="0"/>
              <a:t>A segunda </a:t>
            </a:r>
            <a:r>
              <a:rPr lang="pt-BR" dirty="0"/>
              <a:t>recebe a saída da primeira camada oculta como entrada. </a:t>
            </a:r>
            <a:endParaRPr lang="pt-BR" dirty="0" smtClean="0"/>
          </a:p>
          <a:p>
            <a:r>
              <a:rPr lang="pt-BR" dirty="0" smtClean="0"/>
              <a:t>E</a:t>
            </a:r>
            <a:r>
              <a:rPr lang="pt-BR" dirty="0"/>
              <a:t>, finalmente, a camada de saída recebe a saída da segunda camada oculta como </a:t>
            </a:r>
            <a:r>
              <a:rPr lang="pt-BR" dirty="0" smtClean="0"/>
              <a:t>entrada.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3365500" y="4010901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with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name_scope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</a:rPr>
              <a:t>"dnn"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hidden1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neuron_layer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n_hidden1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"hidden1"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activation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relu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hidden2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neuron_layer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hidden1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n_hidden2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</a:rPr>
              <a:t>"hidden2"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activation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</a:rPr>
              <a:t>"relu"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logits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neuron_layer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hidden2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n_outputs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</a:rPr>
              <a:t>"outputs"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5441669"/>
            <a:ext cx="11150600" cy="12308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Observe </a:t>
            </a:r>
            <a:r>
              <a:rPr lang="pt-BR" dirty="0" smtClean="0"/>
              <a:t>que </a:t>
            </a:r>
            <a:r>
              <a:rPr lang="pt-BR" b="1" i="1" dirty="0"/>
              <a:t>logits</a:t>
            </a:r>
            <a:r>
              <a:rPr lang="pt-BR" dirty="0"/>
              <a:t> é a saída da rede neural antes de passar pela </a:t>
            </a:r>
            <a:r>
              <a:rPr lang="pt-BR" b="1" i="1" dirty="0"/>
              <a:t>função de ativação</a:t>
            </a:r>
            <a:r>
              <a:rPr lang="pt-BR" dirty="0"/>
              <a:t> do </a:t>
            </a:r>
            <a:r>
              <a:rPr lang="pt-BR" dirty="0" smtClean="0"/>
              <a:t>tipo </a:t>
            </a:r>
            <a:r>
              <a:rPr lang="pt-BR" b="1" i="1" dirty="0" smtClean="0"/>
              <a:t>softmax</a:t>
            </a:r>
            <a:r>
              <a:rPr lang="pt-BR" dirty="0" smtClean="0"/>
              <a:t>. </a:t>
            </a:r>
          </a:p>
          <a:p>
            <a:r>
              <a:rPr lang="pt-BR" dirty="0" smtClean="0"/>
              <a:t>Por </a:t>
            </a:r>
            <a:r>
              <a:rPr lang="pt-BR" dirty="0"/>
              <a:t>razões de otimização, trataremos do cálculo do softmax posteriormente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5533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de Construção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144535" cy="4315869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Agora que já temos o modelo </a:t>
            </a:r>
            <a:r>
              <a:rPr lang="pt-BR" dirty="0" smtClean="0"/>
              <a:t>da </a:t>
            </a:r>
            <a:r>
              <a:rPr lang="pt-BR" dirty="0"/>
              <a:t>rede neural pronto, precisamos definir a </a:t>
            </a:r>
            <a:r>
              <a:rPr lang="pt-BR" b="1" i="1" dirty="0"/>
              <a:t>função de custo </a:t>
            </a:r>
            <a:r>
              <a:rPr lang="pt-BR" dirty="0"/>
              <a:t>que usaremos para treiná-lo. </a:t>
            </a:r>
            <a:endParaRPr lang="pt-BR" dirty="0" smtClean="0"/>
          </a:p>
          <a:p>
            <a:r>
              <a:rPr lang="pt-BR" dirty="0" smtClean="0"/>
              <a:t>Nós iremos usar a medida de </a:t>
            </a:r>
            <a:r>
              <a:rPr lang="pt-BR" b="1" i="1" dirty="0" smtClean="0"/>
              <a:t>entropia cruzada </a:t>
            </a:r>
            <a:r>
              <a:rPr lang="pt-BR" dirty="0" smtClean="0"/>
              <a:t>como </a:t>
            </a:r>
            <a:r>
              <a:rPr lang="pt-BR" b="1" i="1" dirty="0" smtClean="0"/>
              <a:t>função de custo</a:t>
            </a:r>
            <a:r>
              <a:rPr lang="pt-BR" dirty="0" smtClean="0"/>
              <a:t>. Essa é a mesma função de custo que usamos com os regressores logístico e softmax.</a:t>
            </a:r>
          </a:p>
          <a:p>
            <a:r>
              <a:rPr lang="pt-BR" dirty="0" smtClean="0"/>
              <a:t>Usaremos a função </a:t>
            </a:r>
            <a:r>
              <a:rPr lang="pt-BR" b="1" i="1" dirty="0" smtClean="0"/>
              <a:t>sparse_soft_max_cross_entropy_with_logits()</a:t>
            </a:r>
            <a:r>
              <a:rPr lang="pt-BR" dirty="0" smtClean="0"/>
              <a:t>, que é </a:t>
            </a:r>
            <a:r>
              <a:rPr lang="pt-BR" dirty="0"/>
              <a:t>equivalente a aplicar a </a:t>
            </a:r>
            <a:r>
              <a:rPr lang="pt-BR" b="1" i="1" dirty="0"/>
              <a:t>função de </a:t>
            </a:r>
            <a:r>
              <a:rPr lang="pt-BR" b="1" i="1" dirty="0" smtClean="0"/>
              <a:t>ativação</a:t>
            </a:r>
            <a:r>
              <a:rPr lang="pt-BR" dirty="0" smtClean="0"/>
              <a:t> do tipo</a:t>
            </a:r>
            <a:r>
              <a:rPr lang="pt-BR" b="1" i="1" dirty="0" smtClean="0"/>
              <a:t> </a:t>
            </a:r>
            <a:r>
              <a:rPr lang="pt-BR" b="1" i="1" dirty="0"/>
              <a:t>softmax </a:t>
            </a:r>
            <a:r>
              <a:rPr lang="pt-BR" dirty="0"/>
              <a:t>e depois computar a </a:t>
            </a:r>
            <a:r>
              <a:rPr lang="pt-BR" b="1" i="1" dirty="0"/>
              <a:t>entropia cruzada</a:t>
            </a:r>
            <a:r>
              <a:rPr lang="pt-BR" dirty="0"/>
              <a:t>, mas é mais eficiente e cuida </a:t>
            </a:r>
            <a:r>
              <a:rPr lang="pt-BR" dirty="0" smtClean="0"/>
              <a:t>de </a:t>
            </a:r>
            <a:r>
              <a:rPr lang="pt-BR" dirty="0"/>
              <a:t>casos como </a:t>
            </a:r>
            <a:r>
              <a:rPr lang="pt-BR" dirty="0" smtClean="0"/>
              <a:t>quando os valores dos </a:t>
            </a:r>
            <a:r>
              <a:rPr lang="pt-BR" b="1" i="1" dirty="0" smtClean="0"/>
              <a:t>logits</a:t>
            </a:r>
            <a:r>
              <a:rPr lang="pt-BR" dirty="0" smtClean="0"/>
              <a:t> são </a:t>
            </a:r>
            <a:r>
              <a:rPr lang="pt-BR" dirty="0"/>
              <a:t>iguais a </a:t>
            </a:r>
            <a:r>
              <a:rPr lang="pt-BR" dirty="0" smtClean="0"/>
              <a:t>0. </a:t>
            </a:r>
          </a:p>
          <a:p>
            <a:r>
              <a:rPr lang="pt-BR" dirty="0" smtClean="0"/>
              <a:t>Essa função </a:t>
            </a:r>
            <a:r>
              <a:rPr lang="pt-BR" dirty="0"/>
              <a:t>calcula a </a:t>
            </a:r>
            <a:r>
              <a:rPr lang="pt-BR" b="1" i="1" dirty="0"/>
              <a:t>entropia cruzada</a:t>
            </a:r>
            <a:r>
              <a:rPr lang="pt-BR" dirty="0"/>
              <a:t> com base nos </a:t>
            </a:r>
            <a:r>
              <a:rPr lang="pt-BR" b="1" i="1" dirty="0"/>
              <a:t>logits</a:t>
            </a:r>
            <a:r>
              <a:rPr lang="pt-BR" dirty="0"/>
              <a:t> </a:t>
            </a:r>
            <a:r>
              <a:rPr lang="pt-BR" dirty="0" smtClean="0"/>
              <a:t>(</a:t>
            </a:r>
            <a:r>
              <a:rPr lang="pt-BR" dirty="0"/>
              <a:t>ou seja, a saída da </a:t>
            </a:r>
            <a:r>
              <a:rPr lang="pt-BR" dirty="0" smtClean="0"/>
              <a:t>rede neural </a:t>
            </a:r>
            <a:r>
              <a:rPr lang="pt-BR" dirty="0"/>
              <a:t>antes de passar pela </a:t>
            </a:r>
            <a:r>
              <a:rPr lang="pt-BR" b="1" i="1" dirty="0"/>
              <a:t>função de </a:t>
            </a:r>
            <a:r>
              <a:rPr lang="pt-BR" b="1" i="1" dirty="0" smtClean="0"/>
              <a:t>ativação </a:t>
            </a:r>
            <a:r>
              <a:rPr lang="pt-BR" dirty="0"/>
              <a:t> do tipo</a:t>
            </a:r>
            <a:r>
              <a:rPr lang="pt-BR" b="1" i="1" dirty="0"/>
              <a:t> softmax</a:t>
            </a:r>
            <a:r>
              <a:rPr lang="pt-BR" dirty="0"/>
              <a:t>) e espera rótulos na forma de números inteiros que variam de 0 ao </a:t>
            </a:r>
            <a:r>
              <a:rPr lang="pt-BR" dirty="0" smtClean="0"/>
              <a:t>número total </a:t>
            </a:r>
            <a:r>
              <a:rPr lang="pt-BR" dirty="0"/>
              <a:t>de classes menos </a:t>
            </a:r>
            <a:r>
              <a:rPr lang="pt-BR" dirty="0" smtClean="0"/>
              <a:t>1.</a:t>
            </a:r>
          </a:p>
          <a:p>
            <a:r>
              <a:rPr lang="pt-BR" dirty="0"/>
              <a:t>Isso nos dará um tensor 1D contendo a </a:t>
            </a:r>
            <a:r>
              <a:rPr lang="pt-BR" b="1" i="1" dirty="0"/>
              <a:t>entropia cruzada </a:t>
            </a:r>
            <a:r>
              <a:rPr lang="pt-BR" dirty="0"/>
              <a:t>para cada </a:t>
            </a:r>
            <a:r>
              <a:rPr lang="pt-BR" dirty="0" smtClean="0"/>
              <a:t>exemplo. </a:t>
            </a:r>
            <a:r>
              <a:rPr lang="pt-BR" dirty="0"/>
              <a:t>Em seguida, </a:t>
            </a:r>
            <a:r>
              <a:rPr lang="pt-BR" dirty="0" smtClean="0"/>
              <a:t>usamos </a:t>
            </a:r>
            <a:r>
              <a:rPr lang="pt-BR" dirty="0"/>
              <a:t>a função </a:t>
            </a:r>
            <a:r>
              <a:rPr lang="pt-BR" b="1" i="1" dirty="0" smtClean="0"/>
              <a:t>reduce_mean()</a:t>
            </a:r>
            <a:r>
              <a:rPr lang="pt-BR" dirty="0" smtClean="0"/>
              <a:t> </a:t>
            </a:r>
            <a:r>
              <a:rPr lang="pt-BR" dirty="0"/>
              <a:t>do TensorFlow para calcular a </a:t>
            </a:r>
            <a:r>
              <a:rPr lang="pt-BR" b="1" i="1" dirty="0"/>
              <a:t>entropia cruzada média</a:t>
            </a:r>
            <a:r>
              <a:rPr lang="pt-BR" dirty="0"/>
              <a:t> </a:t>
            </a:r>
            <a:r>
              <a:rPr lang="pt-BR" dirty="0" smtClean="0"/>
              <a:t>sobre todos os exemplos.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7499" y="5907095"/>
            <a:ext cx="71059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with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name_scope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</a:rPr>
              <a:t>"loss"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xentropy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nn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sparse_softmax_cross_entropy_with_logits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labels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logits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logits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loss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reduce_mean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xentropy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</a:rPr>
              <a:t>"loss"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86740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398"/>
            <a:ext cx="10515600" cy="1325563"/>
          </a:xfrm>
        </p:spPr>
        <p:txBody>
          <a:bodyPr/>
          <a:lstStyle/>
          <a:p>
            <a:r>
              <a:rPr lang="pt-BR" dirty="0"/>
              <a:t>Fase de Construção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83764"/>
            <a:ext cx="11159068" cy="654707"/>
          </a:xfrm>
        </p:spPr>
        <p:txBody>
          <a:bodyPr>
            <a:noAutofit/>
          </a:bodyPr>
          <a:lstStyle/>
          <a:p>
            <a:r>
              <a:rPr lang="pt-BR" sz="2000" dirty="0" smtClean="0"/>
              <a:t>Temos agora </a:t>
            </a:r>
            <a:r>
              <a:rPr lang="pt-BR" sz="2000" dirty="0"/>
              <a:t>o modelo </a:t>
            </a:r>
            <a:r>
              <a:rPr lang="pt-BR" sz="2000" dirty="0" smtClean="0"/>
              <a:t>da </a:t>
            </a:r>
            <a:r>
              <a:rPr lang="pt-BR" sz="2000" dirty="0"/>
              <a:t>rede </a:t>
            </a:r>
            <a:r>
              <a:rPr lang="pt-BR" sz="2000" dirty="0" smtClean="0"/>
              <a:t>neural e a </a:t>
            </a:r>
            <a:r>
              <a:rPr lang="pt-BR" sz="2000" b="1" i="1" dirty="0"/>
              <a:t>função de </a:t>
            </a:r>
            <a:r>
              <a:rPr lang="pt-BR" sz="2000" b="1" i="1" dirty="0" smtClean="0"/>
              <a:t>custo</a:t>
            </a:r>
            <a:r>
              <a:rPr lang="pt-BR" sz="2000" dirty="0" smtClean="0"/>
              <a:t>,</a:t>
            </a:r>
            <a:r>
              <a:rPr lang="pt-BR" sz="2000" b="1" i="1" dirty="0" smtClean="0"/>
              <a:t> </a:t>
            </a:r>
            <a:r>
              <a:rPr lang="pt-BR" sz="2000" dirty="0" smtClean="0"/>
              <a:t>em seguida, como fizemos anteriormente, </a:t>
            </a:r>
            <a:r>
              <a:rPr lang="pt-BR" sz="2000" dirty="0"/>
              <a:t>precisamos definir um </a:t>
            </a:r>
            <a:r>
              <a:rPr lang="pt-BR" sz="2000" b="1" i="1" dirty="0" smtClean="0"/>
              <a:t>otimizador</a:t>
            </a:r>
            <a:r>
              <a:rPr lang="pt-BR" sz="2000" dirty="0" smtClean="0"/>
              <a:t> que irá ajusta </a:t>
            </a:r>
            <a:r>
              <a:rPr lang="pt-BR" sz="2000" dirty="0"/>
              <a:t>os </a:t>
            </a:r>
            <a:r>
              <a:rPr lang="pt-BR" sz="2000" b="1" i="1" dirty="0" smtClean="0"/>
              <a:t>pesos</a:t>
            </a:r>
            <a:r>
              <a:rPr lang="pt-BR" sz="2000" dirty="0" smtClean="0"/>
              <a:t> do </a:t>
            </a:r>
            <a:r>
              <a:rPr lang="pt-BR" sz="2000" dirty="0"/>
              <a:t>modelo para minimizar a </a:t>
            </a:r>
            <a:r>
              <a:rPr lang="pt-BR" sz="2000" b="1" i="1" dirty="0"/>
              <a:t>função de custo</a:t>
            </a:r>
            <a:r>
              <a:rPr lang="pt-BR" sz="2000" dirty="0"/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4021666" y="1938471"/>
            <a:ext cx="47921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with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name_scope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</a:rPr>
              <a:t>"train"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optimizer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train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GradientDescentOptimizer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learning_rate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training_op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optimizer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minimize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loss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3599" y="2779851"/>
            <a:ext cx="11133668" cy="19239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último passo </a:t>
            </a:r>
            <a:r>
              <a:rPr lang="pt-BR" dirty="0" smtClean="0"/>
              <a:t>na </a:t>
            </a:r>
            <a:r>
              <a:rPr lang="pt-BR" b="1" i="1" dirty="0"/>
              <a:t>fase de construção </a:t>
            </a:r>
            <a:r>
              <a:rPr lang="pt-BR" dirty="0"/>
              <a:t>é especificar como avaliar o modelo. </a:t>
            </a:r>
            <a:r>
              <a:rPr lang="pt-BR" dirty="0" smtClean="0"/>
              <a:t>Nós usaremos </a:t>
            </a:r>
            <a:r>
              <a:rPr lang="pt-BR" dirty="0"/>
              <a:t>a </a:t>
            </a:r>
            <a:r>
              <a:rPr lang="pt-BR" b="1" i="1" dirty="0"/>
              <a:t>precisão</a:t>
            </a:r>
            <a:r>
              <a:rPr lang="pt-BR" dirty="0"/>
              <a:t> como </a:t>
            </a:r>
            <a:r>
              <a:rPr lang="pt-BR" dirty="0" smtClean="0"/>
              <a:t>medida </a:t>
            </a:r>
            <a:r>
              <a:rPr lang="pt-BR" dirty="0"/>
              <a:t>de </a:t>
            </a:r>
            <a:r>
              <a:rPr lang="pt-BR" dirty="0" smtClean="0"/>
              <a:t>desempenho.</a:t>
            </a:r>
          </a:p>
          <a:p>
            <a:r>
              <a:rPr lang="pt-BR" dirty="0" smtClean="0"/>
              <a:t>Primeiro</a:t>
            </a:r>
            <a:r>
              <a:rPr lang="pt-BR" dirty="0"/>
              <a:t>, para cada </a:t>
            </a:r>
            <a:r>
              <a:rPr lang="pt-BR" dirty="0" smtClean="0"/>
              <a:t>exemplo de entrada, determinamos </a:t>
            </a:r>
            <a:r>
              <a:rPr lang="pt-BR" dirty="0"/>
              <a:t>se a </a:t>
            </a:r>
            <a:r>
              <a:rPr lang="pt-BR" dirty="0" smtClean="0"/>
              <a:t>predição feita pelo modelo está correta, </a:t>
            </a:r>
            <a:r>
              <a:rPr lang="pt-BR" dirty="0"/>
              <a:t>verificando se o </a:t>
            </a:r>
            <a:r>
              <a:rPr lang="pt-BR" b="1" i="1" dirty="0"/>
              <a:t>logit</a:t>
            </a:r>
            <a:r>
              <a:rPr lang="pt-BR" dirty="0"/>
              <a:t> </a:t>
            </a:r>
            <a:r>
              <a:rPr lang="pt-BR" dirty="0" smtClean="0"/>
              <a:t>de valor mais </a:t>
            </a:r>
            <a:r>
              <a:rPr lang="pt-BR" dirty="0"/>
              <a:t>alto corresponde ou não à classe </a:t>
            </a:r>
            <a:r>
              <a:rPr lang="pt-BR" dirty="0" smtClean="0"/>
              <a:t>correta. </a:t>
            </a:r>
          </a:p>
          <a:p>
            <a:r>
              <a:rPr lang="pt-BR" dirty="0" smtClean="0"/>
              <a:t>Para </a:t>
            </a:r>
            <a:r>
              <a:rPr lang="pt-BR" dirty="0"/>
              <a:t>isso, </a:t>
            </a:r>
            <a:r>
              <a:rPr lang="pt-BR" dirty="0" smtClean="0"/>
              <a:t>usamos </a:t>
            </a:r>
            <a:r>
              <a:rPr lang="pt-BR" dirty="0"/>
              <a:t>a função </a:t>
            </a:r>
            <a:r>
              <a:rPr lang="pt-BR" b="1" i="1" dirty="0" smtClean="0"/>
              <a:t>in_top_k()</a:t>
            </a:r>
            <a:r>
              <a:rPr lang="pt-BR" dirty="0" smtClean="0"/>
              <a:t>, que </a:t>
            </a:r>
            <a:r>
              <a:rPr lang="pt-BR" dirty="0"/>
              <a:t>retorna um tensor 1D </a:t>
            </a:r>
            <a:r>
              <a:rPr lang="pt-BR" dirty="0" smtClean="0"/>
              <a:t>com </a:t>
            </a:r>
            <a:r>
              <a:rPr lang="pt-BR" dirty="0"/>
              <a:t>valores </a:t>
            </a:r>
            <a:r>
              <a:rPr lang="pt-BR" dirty="0" smtClean="0"/>
              <a:t>booleanos indicando se o </a:t>
            </a:r>
            <a:r>
              <a:rPr lang="pt-BR" b="1" dirty="0" smtClean="0"/>
              <a:t>logits</a:t>
            </a:r>
            <a:r>
              <a:rPr lang="pt-BR" dirty="0" smtClean="0"/>
              <a:t> de maior valor corresponde à classe em </a:t>
            </a:r>
            <a:r>
              <a:rPr lang="pt-BR" b="1" dirty="0" smtClean="0"/>
              <a:t>y</a:t>
            </a:r>
            <a:r>
              <a:rPr lang="pt-BR" dirty="0" smtClean="0"/>
              <a:t>. Em seguida, convertemos esses valores booleanos </a:t>
            </a:r>
            <a:r>
              <a:rPr lang="pt-BR" dirty="0"/>
              <a:t>em floats e </a:t>
            </a:r>
            <a:r>
              <a:rPr lang="pt-BR" dirty="0" smtClean="0"/>
              <a:t>calculamos </a:t>
            </a:r>
            <a:r>
              <a:rPr lang="pt-BR" dirty="0"/>
              <a:t>a média. Isso </a:t>
            </a:r>
            <a:r>
              <a:rPr lang="pt-BR" dirty="0" smtClean="0"/>
              <a:t>dará </a:t>
            </a:r>
            <a:r>
              <a:rPr lang="pt-BR" dirty="0"/>
              <a:t>a precisão </a:t>
            </a:r>
            <a:r>
              <a:rPr lang="pt-BR" dirty="0" smtClean="0"/>
              <a:t>da </a:t>
            </a:r>
            <a:r>
              <a:rPr lang="pt-BR" dirty="0"/>
              <a:t>rede.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021666" y="464443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with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name_scope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</a:rPr>
              <a:t>"eval"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correct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nn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in_top_k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logits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accuracy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reduce_mean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cast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correct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float32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1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63599" y="5458991"/>
            <a:ext cx="11133668" cy="67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Finalmente, como de praxe, criamos um nó para inicializar todas as variáveis e um nó do tipo Saver para salvar os parâmetros de modelo treinado em disco.</a:t>
            </a:r>
          </a:p>
        </p:txBody>
      </p:sp>
      <p:sp>
        <p:nvSpPr>
          <p:cNvPr id="8" name="Rectangle 7"/>
          <p:cNvSpPr/>
          <p:nvPr/>
        </p:nvSpPr>
        <p:spPr>
          <a:xfrm>
            <a:off x="4021666" y="613833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init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global_variables_initializer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saver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train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Saver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620491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Fase de execução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682"/>
            <a:ext cx="11078980" cy="2173168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Inicialmente, carregamos a base de dados MNIST usando uma função disponibilizada pelo TensorFlow.</a:t>
            </a:r>
          </a:p>
          <a:p>
            <a:r>
              <a:rPr lang="pt-BR" dirty="0" smtClean="0"/>
              <a:t>A base de </a:t>
            </a:r>
            <a:r>
              <a:rPr lang="pt-BR" dirty="0"/>
              <a:t>dados </a:t>
            </a:r>
            <a:r>
              <a:rPr lang="pt-BR" dirty="0" smtClean="0"/>
              <a:t>MNIST </a:t>
            </a:r>
            <a:r>
              <a:rPr lang="pt-BR" dirty="0"/>
              <a:t>é um grande banco de dados de dígitos </a:t>
            </a:r>
            <a:r>
              <a:rPr lang="pt-BR" dirty="0" smtClean="0"/>
              <a:t>escritos à mão comumente </a:t>
            </a:r>
            <a:r>
              <a:rPr lang="pt-BR" dirty="0"/>
              <a:t>usado para treinar </a:t>
            </a:r>
            <a:r>
              <a:rPr lang="pt-BR" dirty="0" smtClean="0"/>
              <a:t>modelos de classificação de imagens.</a:t>
            </a:r>
          </a:p>
          <a:p>
            <a:r>
              <a:rPr lang="pt-BR" dirty="0" smtClean="0"/>
              <a:t>Em seguida, as bases de treinamento e validação são re-dimensionadas e escalonadas (entre </a:t>
            </a:r>
            <a:r>
              <a:rPr lang="pt-BR" dirty="0"/>
              <a:t>0 e 1</a:t>
            </a:r>
            <a:r>
              <a:rPr lang="pt-BR" dirty="0" smtClean="0"/>
              <a:t>).</a:t>
            </a:r>
          </a:p>
        </p:txBody>
      </p:sp>
      <p:sp>
        <p:nvSpPr>
          <p:cNvPr id="4" name="Rectangle 3"/>
          <p:cNvSpPr/>
          <p:nvPr/>
        </p:nvSpPr>
        <p:spPr>
          <a:xfrm>
            <a:off x="3242873" y="3828466"/>
            <a:ext cx="545142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y_train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X_test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y_test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datasets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mnist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load_data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X_train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X_train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astype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float32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reshape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(-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</a:rPr>
              <a:t>255.0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X_test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X_test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astype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float32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reshape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(-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255.0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y_train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y_train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astype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int32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y_test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y_test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astype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int32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5112906"/>
            <a:ext cx="11078980" cy="6658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Na sequência, </a:t>
            </a:r>
            <a:r>
              <a:rPr lang="pt-BR" dirty="0"/>
              <a:t>definimos o número de épocas que queremos executar, bem como o tamanho dos </a:t>
            </a:r>
            <a:r>
              <a:rPr lang="pt-BR" dirty="0" smtClean="0"/>
              <a:t>mini-batches: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5274039" y="5893599"/>
            <a:ext cx="1389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n_epochs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</a:rPr>
              <a:t>400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batch_size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</a:rPr>
              <a:t>50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143344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de execução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1" y="1690688"/>
            <a:ext cx="6081214" cy="5167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Em seguida, podemos treinar o </a:t>
            </a:r>
            <a:r>
              <a:rPr lang="pt-BR" dirty="0" smtClean="0"/>
              <a:t>modelo</a:t>
            </a:r>
            <a:r>
              <a:rPr lang="pt-BR" dirty="0"/>
              <a:t>.</a:t>
            </a:r>
            <a:endParaRPr lang="pt-BR" dirty="0" smtClean="0"/>
          </a:p>
          <a:p>
            <a:r>
              <a:rPr lang="pt-BR" dirty="0" smtClean="0"/>
              <a:t>O código ao lado cria uma </a:t>
            </a:r>
            <a:r>
              <a:rPr lang="pt-BR" b="1" i="1" dirty="0"/>
              <a:t>sessão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dirty="0"/>
              <a:t>executa o </a:t>
            </a:r>
            <a:r>
              <a:rPr lang="pt-BR" b="1" i="1" dirty="0"/>
              <a:t>nó</a:t>
            </a:r>
            <a:r>
              <a:rPr lang="pt-BR" dirty="0"/>
              <a:t> </a:t>
            </a:r>
            <a:r>
              <a:rPr lang="pt-BR" b="1" i="1" dirty="0"/>
              <a:t>init</a:t>
            </a:r>
            <a:r>
              <a:rPr lang="pt-BR" dirty="0"/>
              <a:t> </a:t>
            </a:r>
            <a:r>
              <a:rPr lang="pt-BR" dirty="0" smtClean="0"/>
              <a:t>que por sua vez </a:t>
            </a:r>
            <a:r>
              <a:rPr lang="pt-BR" dirty="0"/>
              <a:t>inicializa todas as variáveis. </a:t>
            </a:r>
            <a:endParaRPr lang="pt-BR" dirty="0" smtClean="0"/>
          </a:p>
          <a:p>
            <a:r>
              <a:rPr lang="pt-BR" dirty="0" smtClean="0"/>
              <a:t>Em seguida, o laço de </a:t>
            </a:r>
            <a:r>
              <a:rPr lang="pt-BR" dirty="0"/>
              <a:t>treinamento </a:t>
            </a:r>
            <a:r>
              <a:rPr lang="pt-BR" dirty="0" smtClean="0"/>
              <a:t>principal é executado: </a:t>
            </a:r>
            <a:r>
              <a:rPr lang="pt-BR" dirty="0"/>
              <a:t>em cada época, o código </a:t>
            </a:r>
            <a:r>
              <a:rPr lang="pt-BR" dirty="0" smtClean="0"/>
              <a:t>itera através </a:t>
            </a:r>
            <a:r>
              <a:rPr lang="pt-BR" dirty="0"/>
              <a:t>de vários </a:t>
            </a:r>
            <a:r>
              <a:rPr lang="pt-BR" dirty="0" smtClean="0"/>
              <a:t>mini-batches criados a partir do </a:t>
            </a:r>
            <a:r>
              <a:rPr lang="pt-BR" dirty="0"/>
              <a:t>conjunto de treinamento. </a:t>
            </a:r>
            <a:endParaRPr lang="pt-BR" dirty="0" smtClean="0"/>
          </a:p>
          <a:p>
            <a:r>
              <a:rPr lang="pt-BR" dirty="0" smtClean="0"/>
              <a:t>Cada mini-batch </a:t>
            </a:r>
            <a:r>
              <a:rPr lang="pt-BR" dirty="0"/>
              <a:t>é </a:t>
            </a:r>
            <a:r>
              <a:rPr lang="pt-BR" dirty="0" smtClean="0"/>
              <a:t>lido pela função </a:t>
            </a:r>
            <a:r>
              <a:rPr lang="pt-BR" b="1" i="1" dirty="0" smtClean="0"/>
              <a:t>shuffle_batch()</a:t>
            </a:r>
            <a:r>
              <a:rPr lang="pt-BR" dirty="0" smtClean="0"/>
              <a:t> e</a:t>
            </a:r>
            <a:r>
              <a:rPr lang="pt-BR" dirty="0"/>
              <a:t>, em seguida, o código simplesmente executa a </a:t>
            </a:r>
            <a:r>
              <a:rPr lang="pt-BR" b="1" i="1" dirty="0"/>
              <a:t>operação de treinamento</a:t>
            </a:r>
            <a:r>
              <a:rPr lang="pt-BR" dirty="0"/>
              <a:t>, </a:t>
            </a:r>
            <a:r>
              <a:rPr lang="pt-BR" dirty="0" smtClean="0"/>
              <a:t>utilizando os exemplos e rótulos do mini-batch corrente. </a:t>
            </a:r>
          </a:p>
          <a:p>
            <a:r>
              <a:rPr lang="pt-BR" dirty="0" smtClean="0"/>
              <a:t>Em </a:t>
            </a:r>
            <a:r>
              <a:rPr lang="pt-BR" dirty="0"/>
              <a:t>seguida, </a:t>
            </a:r>
            <a:r>
              <a:rPr lang="pt-BR" dirty="0" smtClean="0"/>
              <a:t>ao </a:t>
            </a:r>
            <a:r>
              <a:rPr lang="pt-BR" dirty="0"/>
              <a:t>final de cada época, o código avalia o modelo </a:t>
            </a:r>
            <a:r>
              <a:rPr lang="pt-BR" dirty="0" smtClean="0"/>
              <a:t>com o último mini-batch utilizado e com o conjunto de validação e </a:t>
            </a:r>
            <a:r>
              <a:rPr lang="pt-BR" dirty="0"/>
              <a:t>imprime </a:t>
            </a:r>
            <a:r>
              <a:rPr lang="pt-BR" dirty="0" smtClean="0"/>
              <a:t>os resultados. </a:t>
            </a:r>
          </a:p>
          <a:p>
            <a:r>
              <a:rPr lang="pt-BR" dirty="0" smtClean="0"/>
              <a:t>Finalmente</a:t>
            </a:r>
            <a:r>
              <a:rPr lang="pt-BR" dirty="0"/>
              <a:t>, os parâmetros do modelo são salvos </a:t>
            </a:r>
            <a:r>
              <a:rPr lang="pt-BR" dirty="0" smtClean="0"/>
              <a:t>em </a:t>
            </a:r>
            <a:r>
              <a:rPr lang="pt-BR" dirty="0"/>
              <a:t>disco.</a:t>
            </a:r>
          </a:p>
        </p:txBody>
      </p:sp>
      <p:sp>
        <p:nvSpPr>
          <p:cNvPr id="6" name="Rectangle 5"/>
          <p:cNvSpPr/>
          <p:nvPr/>
        </p:nvSpPr>
        <p:spPr>
          <a:xfrm>
            <a:off x="6764442" y="1759903"/>
            <a:ext cx="54275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with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Session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sess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init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run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epoch </a:t>
            </a:r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range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n_epochs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X_batch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y_batch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shuffle_batch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batch_size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sess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run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training_op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feed_dict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={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X_batch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y_batch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})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acc_train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accuracy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eval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feed_dict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={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X_batch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y_batch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acc_test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accuracy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eval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feed_dict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={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X_valid</a:t>
            </a:r>
            <a:r>
              <a:rPr lang="pt-B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y: y_valid</a:t>
            </a:r>
            <a:r>
              <a:rPr lang="pt-B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epoch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"Train accuracy:"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acc_train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"Test accuracy:"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acc_test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save_path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saver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save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sess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</a:rPr>
              <a:t>"./my_model_final.ckpt"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51964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o modelo treinado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1212773" cy="1366838"/>
          </a:xfrm>
        </p:spPr>
        <p:txBody>
          <a:bodyPr>
            <a:normAutofit fontScale="92500"/>
          </a:bodyPr>
          <a:lstStyle/>
          <a:p>
            <a:r>
              <a:rPr lang="pt-BR" dirty="0"/>
              <a:t>Agora que </a:t>
            </a:r>
            <a:r>
              <a:rPr lang="pt-BR" dirty="0" smtClean="0"/>
              <a:t>o modelo está treinado, nós podemos usá-lo </a:t>
            </a:r>
            <a:r>
              <a:rPr lang="pt-BR" dirty="0"/>
              <a:t>para fazer </a:t>
            </a:r>
            <a:r>
              <a:rPr lang="pt-BR" dirty="0" smtClean="0"/>
              <a:t>predições. </a:t>
            </a:r>
          </a:p>
          <a:p>
            <a:r>
              <a:rPr lang="pt-BR" dirty="0" smtClean="0"/>
              <a:t>Para fazermos </a:t>
            </a:r>
            <a:r>
              <a:rPr lang="pt-BR" dirty="0"/>
              <a:t>isso, </a:t>
            </a:r>
            <a:r>
              <a:rPr lang="pt-BR" dirty="0" smtClean="0"/>
              <a:t>reutilizamos o código da </a:t>
            </a:r>
            <a:r>
              <a:rPr lang="pt-BR" b="1" i="1" dirty="0" smtClean="0"/>
              <a:t>fase </a:t>
            </a:r>
            <a:r>
              <a:rPr lang="pt-BR" b="1" i="1" dirty="0"/>
              <a:t>de construção</a:t>
            </a:r>
            <a:r>
              <a:rPr lang="pt-BR" dirty="0"/>
              <a:t>, mas </a:t>
            </a:r>
            <a:r>
              <a:rPr lang="pt-BR" dirty="0" smtClean="0"/>
              <a:t>alteremos </a:t>
            </a:r>
            <a:r>
              <a:rPr lang="pt-BR" dirty="0"/>
              <a:t>a </a:t>
            </a:r>
            <a:r>
              <a:rPr lang="pt-BR" b="1" i="1" dirty="0"/>
              <a:t>fase de execução </a:t>
            </a:r>
            <a:r>
              <a:rPr lang="pt-BR" dirty="0"/>
              <a:t>da seguinte maneira</a:t>
            </a:r>
            <a:r>
              <a:rPr lang="pt-BR" dirty="0" smtClean="0"/>
              <a:t>:</a:t>
            </a:r>
            <a:endParaRPr lang="pt-BR" b="1" dirty="0"/>
          </a:p>
        </p:txBody>
      </p:sp>
      <p:sp>
        <p:nvSpPr>
          <p:cNvPr id="4" name="Rectangle 3"/>
          <p:cNvSpPr/>
          <p:nvPr/>
        </p:nvSpPr>
        <p:spPr>
          <a:xfrm>
            <a:off x="3396585" y="2985354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with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Session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sess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saver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restore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sess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</a:rPr>
              <a:t>"./my_model_final.ckpt"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X_new_scaled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[...]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novos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exemplos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Z </a:t>
            </a:r>
            <a:r>
              <a:rPr lang="pt-B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logits</a:t>
            </a:r>
            <a:r>
              <a:rPr lang="pt-B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eval</a:t>
            </a:r>
            <a:r>
              <a:rPr lang="pt-B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feed_dict</a:t>
            </a:r>
            <a:r>
              <a:rPr lang="pt-B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={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X_new_scaled</a:t>
            </a:r>
            <a:r>
              <a:rPr lang="pt-B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})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y_pred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argmax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Z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axis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154905"/>
            <a:ext cx="11212772" cy="27030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dirty="0" smtClean="0"/>
              <a:t>Inicialmente, carregamos </a:t>
            </a:r>
            <a:r>
              <a:rPr lang="pt-BR" dirty="0"/>
              <a:t>os parâmetros do modelo </a:t>
            </a:r>
            <a:r>
              <a:rPr lang="pt-BR" dirty="0" smtClean="0"/>
              <a:t>armazenado em </a:t>
            </a:r>
            <a:r>
              <a:rPr lang="pt-BR" dirty="0"/>
              <a:t>disco. </a:t>
            </a:r>
            <a:endParaRPr lang="pt-BR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dirty="0" smtClean="0"/>
              <a:t>Em </a:t>
            </a:r>
            <a:r>
              <a:rPr lang="pt-BR" dirty="0"/>
              <a:t>seguida, </a:t>
            </a:r>
            <a:r>
              <a:rPr lang="pt-BR" dirty="0" smtClean="0"/>
              <a:t>usamos algumas </a:t>
            </a:r>
            <a:r>
              <a:rPr lang="pt-BR" dirty="0"/>
              <a:t>novas imagens </a:t>
            </a:r>
            <a:r>
              <a:rPr lang="pt-BR" dirty="0" smtClean="0"/>
              <a:t>escalonadas para serem classificadas.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dirty="0" smtClean="0"/>
              <a:t>Finalmente, </a:t>
            </a:r>
            <a:r>
              <a:rPr lang="pt-BR" dirty="0"/>
              <a:t>o código avalia o </a:t>
            </a:r>
            <a:r>
              <a:rPr lang="pt-BR" b="1" i="1" dirty="0" smtClean="0"/>
              <a:t>nó logits</a:t>
            </a:r>
            <a:r>
              <a:rPr lang="pt-BR" dirty="0"/>
              <a:t> </a:t>
            </a:r>
            <a:r>
              <a:rPr lang="pt-BR" dirty="0" smtClean="0"/>
              <a:t>e prevê a classe de maior probabilidade.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dirty="0"/>
              <a:t>P</a:t>
            </a:r>
            <a:r>
              <a:rPr lang="pt-BR" dirty="0" smtClean="0"/>
              <a:t>ara isso </a:t>
            </a:r>
            <a:r>
              <a:rPr lang="pt-BR" dirty="0"/>
              <a:t>basta escolher a classe que tem o maior valor de </a:t>
            </a:r>
            <a:r>
              <a:rPr lang="pt-BR" b="1" i="1" dirty="0"/>
              <a:t>logit</a:t>
            </a:r>
            <a:r>
              <a:rPr lang="pt-BR" dirty="0"/>
              <a:t> </a:t>
            </a:r>
            <a:r>
              <a:rPr lang="pt-BR" dirty="0" smtClean="0"/>
              <a:t>usando a </a:t>
            </a:r>
            <a:r>
              <a:rPr lang="pt-BR" dirty="0"/>
              <a:t>função </a:t>
            </a:r>
            <a:r>
              <a:rPr lang="pt-BR" b="1" i="1" dirty="0" smtClean="0"/>
              <a:t>argmax()</a:t>
            </a:r>
            <a:r>
              <a:rPr lang="pt-BR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dirty="0"/>
              <a:t>Se quiséssemos conhecer </a:t>
            </a:r>
            <a:r>
              <a:rPr lang="pt-BR" dirty="0" smtClean="0"/>
              <a:t>as </a:t>
            </a:r>
            <a:r>
              <a:rPr lang="pt-BR" dirty="0"/>
              <a:t>probabilidades estimadas </a:t>
            </a:r>
            <a:r>
              <a:rPr lang="pt-BR" dirty="0" smtClean="0"/>
              <a:t>para cada classe, seria necessário </a:t>
            </a:r>
            <a:r>
              <a:rPr lang="pt-BR" dirty="0"/>
              <a:t>aplicar a </a:t>
            </a:r>
            <a:r>
              <a:rPr lang="pt-BR" dirty="0" smtClean="0"/>
              <a:t>função de </a:t>
            </a:r>
            <a:r>
              <a:rPr lang="pt-BR" dirty="0"/>
              <a:t>ativação </a:t>
            </a:r>
            <a:r>
              <a:rPr lang="pt-BR" b="1" i="1" dirty="0"/>
              <a:t>tf.nn.softmax</a:t>
            </a:r>
            <a:r>
              <a:rPr lang="pt-BR" b="1" i="1" dirty="0" smtClean="0"/>
              <a:t>() </a:t>
            </a:r>
            <a:r>
              <a:rPr lang="pt-BR" dirty="0"/>
              <a:t>aos logits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492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8960" cy="1325563"/>
          </a:xfrm>
        </p:spPr>
        <p:txBody>
          <a:bodyPr/>
          <a:lstStyle/>
          <a:p>
            <a:r>
              <a:rPr lang="pt-BR" dirty="0" smtClean="0"/>
              <a:t>Ajuste fino dos hiperparâmetros de um modelo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8961" cy="4740067"/>
          </a:xfrm>
        </p:spPr>
        <p:txBody>
          <a:bodyPr/>
          <a:lstStyle/>
          <a:p>
            <a:r>
              <a:rPr lang="pt-BR" dirty="0"/>
              <a:t>A flexibilidade das redes neurais também é uma de suas principais desvantagens: existem muitos hiperparâmetros para </a:t>
            </a:r>
            <a:r>
              <a:rPr lang="pt-BR" dirty="0" smtClean="0"/>
              <a:t>se ajustar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Nós podemos não </a:t>
            </a:r>
            <a:r>
              <a:rPr lang="pt-BR" dirty="0"/>
              <a:t>apenas </a:t>
            </a:r>
            <a:r>
              <a:rPr lang="pt-BR" dirty="0" smtClean="0"/>
              <a:t>usar </a:t>
            </a:r>
            <a:r>
              <a:rPr lang="pt-BR" dirty="0"/>
              <a:t>qualquer </a:t>
            </a:r>
            <a:r>
              <a:rPr lang="pt-BR" dirty="0" smtClean="0"/>
              <a:t>tipo de topologia </a:t>
            </a:r>
            <a:r>
              <a:rPr lang="pt-BR" dirty="0"/>
              <a:t>de rede imaginável </a:t>
            </a:r>
            <a:r>
              <a:rPr lang="pt-BR" dirty="0" smtClean="0"/>
              <a:t>(i.e., como </a:t>
            </a:r>
            <a:r>
              <a:rPr lang="pt-BR" dirty="0"/>
              <a:t>os neurônios são interconectados), mas </a:t>
            </a:r>
            <a:r>
              <a:rPr lang="pt-BR" dirty="0" smtClean="0"/>
              <a:t>também podemos </a:t>
            </a:r>
            <a:r>
              <a:rPr lang="pt-BR" dirty="0"/>
              <a:t>alterar o número de camadas, o número de neurônios por camada, o tipo de função de ativação a ser usada em cada camada, </a:t>
            </a:r>
            <a:r>
              <a:rPr lang="pt-BR" dirty="0" smtClean="0"/>
              <a:t>a lógica </a:t>
            </a:r>
            <a:r>
              <a:rPr lang="pt-BR" dirty="0"/>
              <a:t>de </a:t>
            </a:r>
            <a:r>
              <a:rPr lang="pt-BR" dirty="0" smtClean="0"/>
              <a:t>inicialização dos </a:t>
            </a:r>
            <a:r>
              <a:rPr lang="pt-BR" dirty="0"/>
              <a:t>peso</a:t>
            </a:r>
            <a:r>
              <a:rPr lang="pt-BR" dirty="0" smtClean="0"/>
              <a:t> </a:t>
            </a:r>
            <a:r>
              <a:rPr lang="pt-BR" dirty="0"/>
              <a:t>e muito mais. </a:t>
            </a:r>
            <a:endParaRPr lang="pt-BR" dirty="0" smtClean="0"/>
          </a:p>
          <a:p>
            <a:r>
              <a:rPr lang="pt-BR" dirty="0" smtClean="0"/>
              <a:t>Sendo assim, como saberíamos qual </a:t>
            </a:r>
            <a:r>
              <a:rPr lang="pt-BR" dirty="0"/>
              <a:t>combinação de hiperparâmetros é a melhor para </a:t>
            </a:r>
            <a:r>
              <a:rPr lang="pt-BR" dirty="0" smtClean="0"/>
              <a:t>uma dada tarefa</a:t>
            </a:r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10998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8579" cy="1325563"/>
          </a:xfrm>
        </p:spPr>
        <p:txBody>
          <a:bodyPr/>
          <a:lstStyle/>
          <a:p>
            <a:r>
              <a:rPr lang="pt-BR" dirty="0"/>
              <a:t>Ajuste fino dos </a:t>
            </a:r>
            <a:r>
              <a:rPr lang="pt-BR" dirty="0" smtClean="0"/>
              <a:t>hiperparâmetros de um modelo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04030" cy="477004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Nós poderímos usar </a:t>
            </a:r>
            <a:r>
              <a:rPr lang="pt-BR" b="1" i="1" dirty="0" smtClean="0"/>
              <a:t>GridSearch</a:t>
            </a:r>
            <a:r>
              <a:rPr lang="pt-BR" dirty="0" smtClean="0"/>
              <a:t> com </a:t>
            </a:r>
            <a:r>
              <a:rPr lang="pt-BR" b="1" i="1" dirty="0"/>
              <a:t>validação cruzada </a:t>
            </a:r>
            <a:r>
              <a:rPr lang="pt-BR" dirty="0"/>
              <a:t>para encontrar os hiperparâmetros </a:t>
            </a:r>
            <a:r>
              <a:rPr lang="pt-BR" dirty="0" smtClean="0"/>
              <a:t>ótimos, </a:t>
            </a:r>
            <a:r>
              <a:rPr lang="pt-BR" dirty="0"/>
              <a:t>mas como existem muitos hiperparâmetros para ajustar, e como treinar uma rede neural </a:t>
            </a:r>
            <a:r>
              <a:rPr lang="pt-BR" dirty="0" smtClean="0"/>
              <a:t>com um </a:t>
            </a:r>
            <a:r>
              <a:rPr lang="pt-BR" dirty="0"/>
              <a:t>grande conjunto de dados leva muito tempo, </a:t>
            </a:r>
            <a:r>
              <a:rPr lang="pt-BR" dirty="0" smtClean="0"/>
              <a:t>nós poderíamos </a:t>
            </a:r>
            <a:r>
              <a:rPr lang="pt-BR" dirty="0"/>
              <a:t>explorar apenas uma pequena parte do espaço </a:t>
            </a:r>
            <a:r>
              <a:rPr lang="pt-BR" dirty="0" smtClean="0"/>
              <a:t>de hiperparâmetros </a:t>
            </a:r>
            <a:r>
              <a:rPr lang="pt-BR" dirty="0"/>
              <a:t>em um período de tempo razoável. </a:t>
            </a:r>
            <a:endParaRPr lang="pt-BR" dirty="0" smtClean="0"/>
          </a:p>
          <a:p>
            <a:r>
              <a:rPr lang="pt-BR" dirty="0" smtClean="0"/>
              <a:t>Outra abordagem seria utilizar </a:t>
            </a:r>
            <a:r>
              <a:rPr lang="pt-BR" b="1" i="1" dirty="0" smtClean="0"/>
              <a:t>busca aleatória (RandomSearch)</a:t>
            </a:r>
            <a:r>
              <a:rPr lang="pt-BR" dirty="0" smtClean="0"/>
              <a:t>. Diferentemente do </a:t>
            </a:r>
            <a:r>
              <a:rPr lang="pt-BR" b="1" i="1" dirty="0" smtClean="0"/>
              <a:t>GridSearch</a:t>
            </a:r>
            <a:r>
              <a:rPr lang="pt-BR" dirty="0" smtClean="0"/>
              <a:t>, </a:t>
            </a:r>
            <a:r>
              <a:rPr lang="pt-BR" dirty="0"/>
              <a:t>nem todos os valores de </a:t>
            </a:r>
            <a:r>
              <a:rPr lang="pt-BR" dirty="0" smtClean="0"/>
              <a:t>parâmetros </a:t>
            </a:r>
            <a:r>
              <a:rPr lang="pt-BR" dirty="0"/>
              <a:t>são testados, mas um número fixo de </a:t>
            </a:r>
            <a:r>
              <a:rPr lang="pt-BR" dirty="0" smtClean="0"/>
              <a:t>parâmetro </a:t>
            </a:r>
            <a:r>
              <a:rPr lang="pt-BR" dirty="0"/>
              <a:t>é amostrado a partir </a:t>
            </a:r>
            <a:r>
              <a:rPr lang="pt-BR" dirty="0" smtClean="0"/>
              <a:t>das </a:t>
            </a:r>
            <a:r>
              <a:rPr lang="pt-BR" dirty="0"/>
              <a:t>distribuições especificadas.</a:t>
            </a:r>
            <a:endParaRPr lang="pt-BR" dirty="0" smtClean="0"/>
          </a:p>
          <a:p>
            <a:r>
              <a:rPr lang="pt-BR" dirty="0" smtClean="0"/>
              <a:t>Ainda uma outra opção seria </a:t>
            </a:r>
            <a:r>
              <a:rPr lang="pt-BR" dirty="0"/>
              <a:t>usar </a:t>
            </a:r>
            <a:r>
              <a:rPr lang="pt-BR" dirty="0" smtClean="0"/>
              <a:t>ferramentas </a:t>
            </a:r>
            <a:r>
              <a:rPr lang="pt-BR" dirty="0"/>
              <a:t>como </a:t>
            </a:r>
            <a:r>
              <a:rPr lang="pt-BR" dirty="0" smtClean="0"/>
              <a:t>o </a:t>
            </a:r>
            <a:r>
              <a:rPr lang="pt-BR" b="1" i="1" dirty="0" smtClean="0"/>
              <a:t>HParams</a:t>
            </a:r>
            <a:r>
              <a:rPr lang="pt-BR" dirty="0" smtClean="0"/>
              <a:t>, </a:t>
            </a:r>
            <a:r>
              <a:rPr lang="pt-BR" b="1" i="1" dirty="0" smtClean="0"/>
              <a:t>Keras Tuner</a:t>
            </a:r>
            <a:r>
              <a:rPr lang="pt-BR" dirty="0" smtClean="0"/>
              <a:t> e </a:t>
            </a:r>
            <a:r>
              <a:rPr lang="pt-BR" b="1" i="1" dirty="0" smtClean="0"/>
              <a:t>Oscar </a:t>
            </a:r>
            <a:r>
              <a:rPr lang="pt-BR" dirty="0" smtClean="0"/>
              <a:t>que implementam </a:t>
            </a:r>
            <a:r>
              <a:rPr lang="pt-BR" dirty="0"/>
              <a:t>algoritmos mais </a:t>
            </a:r>
            <a:r>
              <a:rPr lang="pt-BR"/>
              <a:t>complexos </a:t>
            </a:r>
            <a:r>
              <a:rPr lang="pt-BR" smtClean="0"/>
              <a:t>para encontrar </a:t>
            </a:r>
            <a:r>
              <a:rPr lang="pt-BR" dirty="0"/>
              <a:t>rapidamente um bom conjunto de </a:t>
            </a:r>
            <a:r>
              <a:rPr lang="pt-BR" dirty="0" smtClean="0"/>
              <a:t>hiperparâmetros.</a:t>
            </a:r>
          </a:p>
        </p:txBody>
      </p:sp>
    </p:spTree>
    <p:extLst>
      <p:ext uri="{BB962C8B-B14F-4D97-AF65-F5344CB8AC3E}">
        <p14:creationId xmlns:p14="http://schemas.microsoft.com/office/powerpoint/2010/main" val="4193503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4411" cy="789907"/>
          </a:xfrm>
        </p:spPr>
        <p:txBody>
          <a:bodyPr>
            <a:normAutofit/>
          </a:bodyPr>
          <a:lstStyle/>
          <a:p>
            <a:r>
              <a:rPr lang="pt-BR" dirty="0"/>
              <a:t>Ajuste fino dos </a:t>
            </a:r>
            <a:r>
              <a:rPr lang="pt-BR" dirty="0" smtClean="0"/>
              <a:t>hiperparâmetros de um modelo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1183912" cy="51673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3400" b="1" dirty="0"/>
              <a:t>Número de camadas ocultas</a:t>
            </a:r>
            <a:endParaRPr lang="pt-BR" sz="3400" dirty="0" smtClean="0"/>
          </a:p>
          <a:p>
            <a:r>
              <a:rPr lang="pt-BR" dirty="0" smtClean="0"/>
              <a:t>Para </a:t>
            </a:r>
            <a:r>
              <a:rPr lang="pt-BR" dirty="0"/>
              <a:t>muitos problemas, </a:t>
            </a:r>
            <a:r>
              <a:rPr lang="pt-BR" dirty="0" smtClean="0"/>
              <a:t>nós podemos começar </a:t>
            </a:r>
            <a:r>
              <a:rPr lang="pt-BR" dirty="0"/>
              <a:t>com apenas </a:t>
            </a:r>
            <a:r>
              <a:rPr lang="pt-BR" dirty="0" smtClean="0"/>
              <a:t>uma </a:t>
            </a:r>
            <a:r>
              <a:rPr lang="pt-BR" dirty="0"/>
              <a:t>única camada oculta e </a:t>
            </a:r>
            <a:r>
              <a:rPr lang="pt-BR" dirty="0" smtClean="0"/>
              <a:t>mesmo assim obteremos </a:t>
            </a:r>
            <a:r>
              <a:rPr lang="pt-BR" dirty="0"/>
              <a:t>resultados razoáveis. </a:t>
            </a:r>
            <a:endParaRPr lang="pt-BR" dirty="0" smtClean="0"/>
          </a:p>
          <a:p>
            <a:r>
              <a:rPr lang="pt-BR" dirty="0" smtClean="0"/>
              <a:t>Na </a:t>
            </a:r>
            <a:r>
              <a:rPr lang="pt-BR" dirty="0"/>
              <a:t>verdade, foi demonstrado que </a:t>
            </a:r>
            <a:r>
              <a:rPr lang="pt-BR" dirty="0" smtClean="0"/>
              <a:t>uma rede </a:t>
            </a:r>
            <a:r>
              <a:rPr lang="pt-BR" dirty="0"/>
              <a:t>MLP com apenas </a:t>
            </a:r>
            <a:r>
              <a:rPr lang="pt-BR" dirty="0" smtClean="0"/>
              <a:t>uma única </a:t>
            </a:r>
            <a:r>
              <a:rPr lang="pt-BR" dirty="0"/>
              <a:t>camada oculta pode modelar até as funções mais complexas, desde </a:t>
            </a:r>
            <a:r>
              <a:rPr lang="pt-BR" dirty="0" smtClean="0"/>
              <a:t>que a rede </a:t>
            </a:r>
            <a:r>
              <a:rPr lang="pt-BR" dirty="0"/>
              <a:t>possua neurônios suficientes. </a:t>
            </a:r>
            <a:endParaRPr lang="pt-BR" dirty="0" smtClean="0"/>
          </a:p>
          <a:p>
            <a:r>
              <a:rPr lang="pt-BR" dirty="0" smtClean="0"/>
              <a:t>Por </a:t>
            </a:r>
            <a:r>
              <a:rPr lang="pt-BR" dirty="0"/>
              <a:t>um longo tempo, esses fatos convenceram os pesquisadores de que não havia necessidade </a:t>
            </a:r>
            <a:r>
              <a:rPr lang="pt-BR" dirty="0" smtClean="0"/>
              <a:t>de se </a:t>
            </a:r>
            <a:r>
              <a:rPr lang="pt-BR" dirty="0"/>
              <a:t>investigar redes neurais mais </a:t>
            </a:r>
            <a:r>
              <a:rPr lang="pt-BR" dirty="0" smtClean="0"/>
              <a:t>profundas.</a:t>
            </a:r>
          </a:p>
          <a:p>
            <a:r>
              <a:rPr lang="pt-BR" dirty="0" smtClean="0"/>
              <a:t>Entretanto </a:t>
            </a:r>
            <a:r>
              <a:rPr lang="pt-BR" dirty="0"/>
              <a:t>eles </a:t>
            </a:r>
            <a:r>
              <a:rPr lang="pt-BR" dirty="0" smtClean="0"/>
              <a:t>ignoravam </a:t>
            </a:r>
            <a:r>
              <a:rPr lang="pt-BR" dirty="0"/>
              <a:t>o fato de que as redes </a:t>
            </a:r>
            <a:r>
              <a:rPr lang="pt-BR" dirty="0" smtClean="0"/>
              <a:t>profundas podem </a:t>
            </a:r>
            <a:r>
              <a:rPr lang="pt-BR" dirty="0"/>
              <a:t>modelar funções complexas usando </a:t>
            </a:r>
            <a:r>
              <a:rPr lang="pt-BR" dirty="0" smtClean="0"/>
              <a:t>muito menos </a:t>
            </a:r>
            <a:r>
              <a:rPr lang="pt-BR" dirty="0"/>
              <a:t>neurônios </a:t>
            </a:r>
            <a:r>
              <a:rPr lang="pt-BR" dirty="0" smtClean="0"/>
              <a:t>do que </a:t>
            </a:r>
            <a:r>
              <a:rPr lang="pt-BR" dirty="0"/>
              <a:t>as redes rasas, tornando-as muito mais rápidas para </a:t>
            </a:r>
            <a:r>
              <a:rPr lang="pt-BR" dirty="0" smtClean="0"/>
              <a:t>se treinar.</a:t>
            </a:r>
          </a:p>
          <a:p>
            <a:r>
              <a:rPr lang="pt-BR" dirty="0" smtClean="0"/>
              <a:t>Além disso, redes profundas tiram proveito da estrutura hierárquica presente em dados do mundo real. Por exemplo, </a:t>
            </a:r>
            <a:r>
              <a:rPr lang="pt-BR" dirty="0"/>
              <a:t>camadas ocultas </a:t>
            </a:r>
            <a:r>
              <a:rPr lang="pt-BR" dirty="0" smtClean="0"/>
              <a:t>próximas à entrada modelam </a:t>
            </a:r>
            <a:r>
              <a:rPr lang="pt-BR" dirty="0"/>
              <a:t>estruturas de baixo </a:t>
            </a:r>
            <a:r>
              <a:rPr lang="pt-BR" dirty="0" smtClean="0"/>
              <a:t>nível (por exemplo, segmentos de linha de várias formas e orientações), </a:t>
            </a:r>
            <a:r>
              <a:rPr lang="pt-BR" dirty="0"/>
              <a:t>camadas ocultas intermediárias combinam essas estruturas de baixo nível para modelar estruturas de nível intermediário (por exemplo, quadrados, </a:t>
            </a:r>
            <a:r>
              <a:rPr lang="pt-BR" dirty="0" smtClean="0"/>
              <a:t>círculos, etc.) </a:t>
            </a:r>
            <a:r>
              <a:rPr lang="pt-BR" dirty="0"/>
              <a:t>e as camadas ocultas mais </a:t>
            </a:r>
            <a:r>
              <a:rPr lang="pt-BR" dirty="0" smtClean="0"/>
              <a:t>próximas à saída juntamente com a </a:t>
            </a:r>
            <a:r>
              <a:rPr lang="pt-BR" dirty="0"/>
              <a:t>camada de saída </a:t>
            </a:r>
            <a:r>
              <a:rPr lang="pt-BR" dirty="0" smtClean="0"/>
              <a:t>combinam </a:t>
            </a:r>
            <a:r>
              <a:rPr lang="pt-BR" dirty="0"/>
              <a:t>essas estruturas intermediárias para modelar estruturas de alto nível (por exemplo, faces</a:t>
            </a:r>
            <a:r>
              <a:rPr lang="pt-BR" dirty="0" smtClean="0"/>
              <a:t>).</a:t>
            </a:r>
          </a:p>
          <a:p>
            <a:r>
              <a:rPr lang="pt-BR" dirty="0" smtClean="0">
                <a:hlinkClick r:id="rId3"/>
              </a:rPr>
              <a:t>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760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94409" cy="4861778"/>
          </a:xfrm>
        </p:spPr>
        <p:txBody>
          <a:bodyPr>
            <a:normAutofit/>
          </a:bodyPr>
          <a:lstStyle/>
          <a:p>
            <a:r>
              <a:rPr lang="pt-BR" dirty="0" smtClean="0"/>
              <a:t>Nesta aula veremos como criar nossos próprios modelos de redes neurais utilizando a biblioteca </a:t>
            </a:r>
            <a:r>
              <a:rPr lang="pt-BR" b="1" dirty="0" smtClean="0"/>
              <a:t>TensorFlow v1.x</a:t>
            </a:r>
            <a:r>
              <a:rPr lang="pt-BR" dirty="0" smtClean="0"/>
              <a:t>.</a:t>
            </a:r>
          </a:p>
          <a:p>
            <a:r>
              <a:rPr lang="pt-BR" dirty="0" smtClean="0"/>
              <a:t>Existem basicamente 2 APIs para se criar e treinar modelos com o </a:t>
            </a:r>
            <a:r>
              <a:rPr lang="pt-BR" b="1" dirty="0" smtClean="0"/>
              <a:t>TensorFlow:</a:t>
            </a:r>
            <a:r>
              <a:rPr lang="pt-BR" dirty="0" smtClean="0"/>
              <a:t> </a:t>
            </a:r>
          </a:p>
          <a:p>
            <a:pPr lvl="1"/>
            <a:r>
              <a:rPr lang="pt-BR" b="1" dirty="0"/>
              <a:t>TensorFlow </a:t>
            </a:r>
            <a:r>
              <a:rPr lang="pt-BR" b="1" dirty="0" smtClean="0"/>
              <a:t>direto/original</a:t>
            </a:r>
            <a:r>
              <a:rPr lang="pt-BR" dirty="0" smtClean="0"/>
              <a:t>: </a:t>
            </a:r>
            <a:r>
              <a:rPr lang="pt-BR" dirty="0"/>
              <a:t>API de baixo </a:t>
            </a:r>
            <a:r>
              <a:rPr lang="pt-BR" dirty="0" smtClean="0"/>
              <a:t>nível </a:t>
            </a:r>
            <a:r>
              <a:rPr lang="pt-BR" dirty="0"/>
              <a:t>extremamente prolixa (não é consisa) e sujeita a bugs sutis e difíceis de serem detectatos</a:t>
            </a:r>
            <a:r>
              <a:rPr lang="pt-BR" dirty="0" smtClean="0"/>
              <a:t>.</a:t>
            </a:r>
            <a:endParaRPr lang="pt-BR" b="1" dirty="0" smtClean="0"/>
          </a:p>
          <a:p>
            <a:pPr lvl="1"/>
            <a:r>
              <a:rPr lang="pt-BR" b="1" dirty="0" smtClean="0"/>
              <a:t>TF.Learn</a:t>
            </a:r>
            <a:r>
              <a:rPr lang="pt-BR" dirty="0" smtClean="0"/>
              <a:t>: API de alto nível que facilita a criação, treinamento e validação de modelos, além de ser compatível com a biblioteca </a:t>
            </a:r>
            <a:r>
              <a:rPr lang="pt-BR" b="1" dirty="0" smtClean="0"/>
              <a:t>SciKit-Learn</a:t>
            </a:r>
            <a:r>
              <a:rPr lang="pt-BR" dirty="0" smtClean="0"/>
              <a:t>.</a:t>
            </a:r>
          </a:p>
          <a:p>
            <a:r>
              <a:rPr lang="pt-BR" dirty="0"/>
              <a:t>Entretanto, </a:t>
            </a:r>
            <a:r>
              <a:rPr lang="pt-BR" dirty="0" smtClean="0"/>
              <a:t>a API original </a:t>
            </a:r>
            <a:r>
              <a:rPr lang="pt-BR" dirty="0"/>
              <a:t>do </a:t>
            </a:r>
            <a:r>
              <a:rPr lang="pt-BR" b="1" dirty="0"/>
              <a:t>TensorFlow</a:t>
            </a:r>
            <a:r>
              <a:rPr lang="pt-BR" b="1" i="1" dirty="0"/>
              <a:t> </a:t>
            </a:r>
            <a:r>
              <a:rPr lang="pt-BR" dirty="0" smtClean="0"/>
              <a:t>oferece </a:t>
            </a:r>
            <a:r>
              <a:rPr lang="pt-BR" dirty="0"/>
              <a:t>muito mais flexibilidade (ao custo </a:t>
            </a:r>
            <a:r>
              <a:rPr lang="pt-BR" dirty="0" smtClean="0"/>
              <a:t>de uma </a:t>
            </a:r>
            <a:r>
              <a:rPr lang="pt-BR" dirty="0"/>
              <a:t>maior complexidade) para criar todos os tipos de </a:t>
            </a:r>
            <a:r>
              <a:rPr lang="pt-BR" dirty="0" smtClean="0"/>
              <a:t>modelos que nós possamos </a:t>
            </a:r>
            <a:r>
              <a:rPr lang="pt-BR" dirty="0"/>
              <a:t>imaginar.</a:t>
            </a:r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9098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6705" cy="1325563"/>
          </a:xfrm>
        </p:spPr>
        <p:txBody>
          <a:bodyPr/>
          <a:lstStyle/>
          <a:p>
            <a:r>
              <a:rPr lang="pt-BR" dirty="0"/>
              <a:t>Ajuste fino dos hiperparâmetros </a:t>
            </a:r>
            <a:r>
              <a:rPr lang="pt-BR" dirty="0" smtClean="0"/>
              <a:t>de um modelo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93379" cy="50323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3100" b="1" dirty="0"/>
              <a:t>Número de camadas </a:t>
            </a:r>
            <a:r>
              <a:rPr lang="pt-BR" sz="3100" b="1" dirty="0" smtClean="0"/>
              <a:t>ocultas</a:t>
            </a:r>
            <a:endParaRPr lang="pt-BR" sz="3100" dirty="0" smtClean="0"/>
          </a:p>
          <a:p>
            <a:r>
              <a:rPr lang="pt-BR" dirty="0" smtClean="0"/>
              <a:t>Essa </a:t>
            </a:r>
            <a:r>
              <a:rPr lang="pt-BR" dirty="0"/>
              <a:t>arquitetura hierárquica não apenas </a:t>
            </a:r>
            <a:r>
              <a:rPr lang="pt-BR" dirty="0" smtClean="0"/>
              <a:t>ajuda as redes profundas a </a:t>
            </a:r>
            <a:r>
              <a:rPr lang="pt-BR" dirty="0"/>
              <a:t>convergirem mais rapidamente para uma boa solução, como também melhora a capacidade de generalização para novos conjuntos de dados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Desta </a:t>
            </a:r>
            <a:r>
              <a:rPr lang="pt-BR" dirty="0"/>
              <a:t>forma, </a:t>
            </a:r>
            <a:r>
              <a:rPr lang="pt-BR" dirty="0" smtClean="0"/>
              <a:t>uma rede neural não precisa </a:t>
            </a:r>
            <a:r>
              <a:rPr lang="pt-BR" dirty="0"/>
              <a:t>aprender do zero todas as estruturas de baixo nível que </a:t>
            </a:r>
            <a:r>
              <a:rPr lang="pt-BR" dirty="0" smtClean="0"/>
              <a:t>ocorrem nos dados, ela pode reutilizar os pesos de camadas mais baixas (as quais já aprenderam as estruturas de baixo nível) e precisará apenas aprender (treinar o restante das camadas) </a:t>
            </a:r>
            <a:r>
              <a:rPr lang="pt-BR" dirty="0"/>
              <a:t>apenas as estruturas de </a:t>
            </a:r>
            <a:r>
              <a:rPr lang="pt-BR" dirty="0" smtClean="0"/>
              <a:t>alto nível.</a:t>
            </a:r>
          </a:p>
          <a:p>
            <a:r>
              <a:rPr lang="pt-BR" dirty="0" smtClean="0"/>
              <a:t>Em </a:t>
            </a:r>
            <a:r>
              <a:rPr lang="pt-BR" dirty="0"/>
              <a:t>resumo, para muitos problemas, </a:t>
            </a:r>
            <a:r>
              <a:rPr lang="pt-BR" dirty="0" smtClean="0"/>
              <a:t>nós podemos </a:t>
            </a:r>
            <a:r>
              <a:rPr lang="pt-BR" dirty="0"/>
              <a:t>começar com apenas uma ou duas camadas ocultas </a:t>
            </a:r>
            <a:r>
              <a:rPr lang="pt-BR" dirty="0" smtClean="0"/>
              <a:t>e com isso obteremos bons resultados.</a:t>
            </a:r>
          </a:p>
          <a:p>
            <a:r>
              <a:rPr lang="pt-BR" dirty="0" smtClean="0"/>
              <a:t>Para </a:t>
            </a:r>
            <a:r>
              <a:rPr lang="pt-BR" dirty="0"/>
              <a:t>problemas mais complexos, </a:t>
            </a:r>
            <a:r>
              <a:rPr lang="pt-BR" dirty="0" smtClean="0"/>
              <a:t>podemos aumentar </a:t>
            </a:r>
            <a:r>
              <a:rPr lang="pt-BR" dirty="0"/>
              <a:t>gradualmente o número de camadas ocultas, até </a:t>
            </a:r>
            <a:r>
              <a:rPr lang="pt-BR" dirty="0" smtClean="0"/>
              <a:t>que a rede comece a sobreajustar </a:t>
            </a:r>
            <a:r>
              <a:rPr lang="pt-BR" dirty="0"/>
              <a:t>demais </a:t>
            </a:r>
            <a:r>
              <a:rPr lang="pt-BR" dirty="0" smtClean="0"/>
              <a:t>ao </a:t>
            </a:r>
            <a:r>
              <a:rPr lang="pt-BR" dirty="0"/>
              <a:t>conjunto de </a:t>
            </a:r>
            <a:r>
              <a:rPr lang="pt-BR" dirty="0" smtClean="0"/>
              <a:t>treinamento. </a:t>
            </a:r>
          </a:p>
          <a:p>
            <a:r>
              <a:rPr lang="pt-BR" dirty="0" smtClean="0"/>
              <a:t>Entretanto</a:t>
            </a:r>
            <a:r>
              <a:rPr lang="pt-BR" dirty="0"/>
              <a:t>, você raramente precisará treinar essas redes do zero: é muito mais comum reutilizar partes de uma rede </a:t>
            </a:r>
            <a:r>
              <a:rPr lang="pt-BR" dirty="0" smtClean="0"/>
              <a:t>pré-treinada </a:t>
            </a:r>
            <a:r>
              <a:rPr lang="pt-BR" dirty="0"/>
              <a:t>que executa uma tarefa semelhante. O treinamento será muito mais rápido e exigirá muito menos </a:t>
            </a:r>
            <a:r>
              <a:rPr lang="pt-BR" dirty="0" smtClean="0"/>
              <a:t>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364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968789" cy="998454"/>
          </a:xfrm>
        </p:spPr>
        <p:txBody>
          <a:bodyPr/>
          <a:lstStyle/>
          <a:p>
            <a:r>
              <a:rPr lang="pt-BR" dirty="0"/>
              <a:t>Ajuste fino dos hiperparâmetros de </a:t>
            </a:r>
            <a:r>
              <a:rPr lang="pt-BR" dirty="0" smtClean="0"/>
              <a:t>um modelo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68921" cy="48599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dirty="0"/>
              <a:t>Número de neurônios por camada</a:t>
            </a:r>
            <a:endParaRPr lang="pt-BR" dirty="0" smtClean="0"/>
          </a:p>
          <a:p>
            <a:r>
              <a:rPr lang="pt-BR" dirty="0" smtClean="0"/>
              <a:t>Obviamente</a:t>
            </a:r>
            <a:r>
              <a:rPr lang="pt-BR" dirty="0"/>
              <a:t>, o número de neurônios nas camadas de entrada e saída é determinado pelo tipo de entrada e saída que </a:t>
            </a:r>
            <a:r>
              <a:rPr lang="pt-BR" dirty="0" smtClean="0"/>
              <a:t>uma determinada tarefa </a:t>
            </a:r>
            <a:r>
              <a:rPr lang="pt-BR" dirty="0"/>
              <a:t>exige</a:t>
            </a:r>
            <a:r>
              <a:rPr lang="pt-BR" dirty="0" smtClean="0"/>
              <a:t>.</a:t>
            </a:r>
          </a:p>
          <a:p>
            <a:r>
              <a:rPr lang="pt-BR" dirty="0"/>
              <a:t>Quanto às camadas ocultas, uma prática comum é dimensioná-las para formar um </a:t>
            </a:r>
            <a:r>
              <a:rPr lang="pt-BR" b="1" i="1" dirty="0"/>
              <a:t>funil</a:t>
            </a:r>
            <a:r>
              <a:rPr lang="pt-BR" dirty="0"/>
              <a:t>, com cada vez menos neurônios em cada </a:t>
            </a:r>
            <a:r>
              <a:rPr lang="pt-BR" dirty="0" smtClean="0"/>
              <a:t>camada.</a:t>
            </a:r>
          </a:p>
          <a:p>
            <a:r>
              <a:rPr lang="pt-BR" dirty="0"/>
              <a:t>A</a:t>
            </a:r>
            <a:r>
              <a:rPr lang="pt-BR" dirty="0" smtClean="0"/>
              <a:t> lógica por trás dessa abordagem é </a:t>
            </a:r>
            <a:r>
              <a:rPr lang="pt-BR" dirty="0"/>
              <a:t>que </a:t>
            </a:r>
            <a:r>
              <a:rPr lang="pt-BR" dirty="0" smtClean="0"/>
              <a:t>muitas estruturas de </a:t>
            </a:r>
            <a:r>
              <a:rPr lang="pt-BR" dirty="0"/>
              <a:t>baixo nível podem se unir </a:t>
            </a:r>
            <a:r>
              <a:rPr lang="pt-BR" dirty="0" smtClean="0"/>
              <a:t>à um número muito menor de estruturas de </a:t>
            </a:r>
            <a:r>
              <a:rPr lang="pt-BR" dirty="0"/>
              <a:t>alto nível</a:t>
            </a:r>
            <a:r>
              <a:rPr lang="pt-BR" dirty="0" smtClean="0"/>
              <a:t>.</a:t>
            </a:r>
          </a:p>
          <a:p>
            <a:r>
              <a:rPr lang="pt-BR" dirty="0"/>
              <a:t>Assim como no número de camadas, </a:t>
            </a:r>
            <a:r>
              <a:rPr lang="pt-BR" dirty="0" smtClean="0"/>
              <a:t>nós podemos </a:t>
            </a:r>
            <a:r>
              <a:rPr lang="pt-BR" dirty="0"/>
              <a:t>tentar aumentar gradualmente o número de neurônios até que a rede comece </a:t>
            </a:r>
            <a:r>
              <a:rPr lang="pt-BR" dirty="0" smtClean="0"/>
              <a:t>a </a:t>
            </a:r>
            <a:r>
              <a:rPr lang="pt-BR" b="1" i="1" dirty="0" smtClean="0"/>
              <a:t>sobreajustar</a:t>
            </a:r>
            <a:r>
              <a:rPr lang="pt-BR" dirty="0" smtClean="0"/>
              <a:t>. </a:t>
            </a:r>
          </a:p>
          <a:p>
            <a:r>
              <a:rPr lang="pt-BR" dirty="0" smtClean="0"/>
              <a:t>Em </a:t>
            </a:r>
            <a:r>
              <a:rPr lang="pt-BR" dirty="0"/>
              <a:t>geral, </a:t>
            </a:r>
            <a:r>
              <a:rPr lang="pt-BR" dirty="0" smtClean="0"/>
              <a:t>obtem-se mais retorno aumentando-se </a:t>
            </a:r>
            <a:r>
              <a:rPr lang="pt-BR" dirty="0"/>
              <a:t>o número de camadas </a:t>
            </a:r>
            <a:r>
              <a:rPr lang="pt-BR" dirty="0" smtClean="0"/>
              <a:t>do que </a:t>
            </a:r>
            <a:r>
              <a:rPr lang="pt-BR" dirty="0"/>
              <a:t>o número de neurônios por camada</a:t>
            </a:r>
            <a:r>
              <a:rPr lang="pt-BR" dirty="0" smtClean="0"/>
              <a:t>.</a:t>
            </a:r>
          </a:p>
          <a:p>
            <a:r>
              <a:rPr lang="pt-BR" dirty="0"/>
              <a:t>Uma abordagem mais simples é escolher um modelo com mais camadas e neurônios do que </a:t>
            </a:r>
            <a:r>
              <a:rPr lang="pt-BR" dirty="0" smtClean="0"/>
              <a:t>se realmente precisa </a:t>
            </a:r>
            <a:r>
              <a:rPr lang="pt-BR" dirty="0"/>
              <a:t>e, em seguida, usar </a:t>
            </a:r>
            <a:r>
              <a:rPr lang="pt-BR" b="1" i="1" dirty="0" smtClean="0"/>
              <a:t>early stopping </a:t>
            </a:r>
            <a:r>
              <a:rPr lang="pt-BR" dirty="0" smtClean="0"/>
              <a:t>para se evitar que a rede </a:t>
            </a:r>
            <a:r>
              <a:rPr lang="pt-BR" b="1" i="1" dirty="0" smtClean="0"/>
              <a:t>sobreajuste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8907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9020" cy="1325563"/>
          </a:xfrm>
        </p:spPr>
        <p:txBody>
          <a:bodyPr/>
          <a:lstStyle/>
          <a:p>
            <a:r>
              <a:rPr lang="pt-BR" dirty="0"/>
              <a:t>Ajuste fino dos hiperparâmetros de </a:t>
            </a:r>
            <a:r>
              <a:rPr lang="pt-BR" dirty="0" smtClean="0"/>
              <a:t>um modelo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1295" cy="50323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dirty="0"/>
              <a:t>Funções de ativação</a:t>
            </a:r>
            <a:endParaRPr lang="pt-BR" dirty="0" smtClean="0"/>
          </a:p>
          <a:p>
            <a:r>
              <a:rPr lang="pt-BR" dirty="0" smtClean="0"/>
              <a:t>Na </a:t>
            </a:r>
            <a:r>
              <a:rPr lang="pt-BR" dirty="0"/>
              <a:t>maioria dos casos, </a:t>
            </a:r>
            <a:r>
              <a:rPr lang="pt-BR" dirty="0" smtClean="0"/>
              <a:t> podemos </a:t>
            </a:r>
            <a:r>
              <a:rPr lang="pt-BR" dirty="0"/>
              <a:t>usar a </a:t>
            </a:r>
            <a:r>
              <a:rPr lang="pt-BR" b="1" i="1" dirty="0"/>
              <a:t>função de ativação</a:t>
            </a:r>
            <a:r>
              <a:rPr lang="pt-BR" dirty="0"/>
              <a:t> </a:t>
            </a:r>
            <a:r>
              <a:rPr lang="pt-BR" dirty="0" smtClean="0"/>
              <a:t>do tipo </a:t>
            </a:r>
            <a:r>
              <a:rPr lang="pt-BR" b="1" i="1" dirty="0" smtClean="0"/>
              <a:t>ReLU</a:t>
            </a:r>
            <a:r>
              <a:rPr lang="pt-BR" dirty="0" smtClean="0"/>
              <a:t> </a:t>
            </a:r>
            <a:r>
              <a:rPr lang="pt-BR" dirty="0"/>
              <a:t>nas camadas </a:t>
            </a:r>
            <a:r>
              <a:rPr lang="pt-BR" dirty="0" smtClean="0"/>
              <a:t>ocultas.</a:t>
            </a:r>
          </a:p>
          <a:p>
            <a:r>
              <a:rPr lang="pt-BR" dirty="0" smtClean="0"/>
              <a:t>A função </a:t>
            </a:r>
            <a:r>
              <a:rPr lang="pt-BR" b="1" i="1" dirty="0" smtClean="0"/>
              <a:t>ReLU</a:t>
            </a:r>
            <a:r>
              <a:rPr lang="pt-BR" dirty="0" smtClean="0"/>
              <a:t> é </a:t>
            </a:r>
            <a:r>
              <a:rPr lang="pt-BR" dirty="0"/>
              <a:t>um pouco mais </a:t>
            </a:r>
            <a:r>
              <a:rPr lang="pt-BR" dirty="0" smtClean="0"/>
              <a:t>rápida de se </a:t>
            </a:r>
            <a:r>
              <a:rPr lang="pt-BR" dirty="0"/>
              <a:t>calcular do que outras funções de </a:t>
            </a:r>
            <a:r>
              <a:rPr lang="pt-BR" dirty="0" smtClean="0"/>
              <a:t>ativação.</a:t>
            </a:r>
          </a:p>
          <a:p>
            <a:r>
              <a:rPr lang="pt-BR" dirty="0" smtClean="0"/>
              <a:t>Além disso, a probabilidade do </a:t>
            </a:r>
            <a:r>
              <a:rPr lang="pt-BR" b="1" i="1" dirty="0" smtClean="0"/>
              <a:t>gradiente descendente </a:t>
            </a:r>
            <a:r>
              <a:rPr lang="pt-BR" dirty="0" smtClean="0"/>
              <a:t>ficar preso em platôs é menor, </a:t>
            </a:r>
            <a:r>
              <a:rPr lang="pt-BR" dirty="0"/>
              <a:t>graças ao fato </a:t>
            </a:r>
            <a:r>
              <a:rPr lang="pt-BR" dirty="0" smtClean="0"/>
              <a:t>de que a função </a:t>
            </a:r>
            <a:r>
              <a:rPr lang="pt-BR" b="1" i="1" dirty="0"/>
              <a:t>ReLU</a:t>
            </a:r>
            <a:r>
              <a:rPr lang="pt-BR" dirty="0" smtClean="0"/>
              <a:t> </a:t>
            </a:r>
            <a:r>
              <a:rPr lang="pt-BR" dirty="0"/>
              <a:t>não saturar </a:t>
            </a:r>
            <a:r>
              <a:rPr lang="pt-BR" dirty="0" smtClean="0"/>
              <a:t>para valores </a:t>
            </a:r>
            <a:r>
              <a:rPr lang="pt-BR" dirty="0"/>
              <a:t>de entrada grandes (em oposição </a:t>
            </a:r>
            <a:r>
              <a:rPr lang="pt-BR" dirty="0" smtClean="0"/>
              <a:t>às </a:t>
            </a:r>
            <a:r>
              <a:rPr lang="pt-BR" b="1" i="1" dirty="0" smtClean="0"/>
              <a:t>funções de ativação logística ou tangente </a:t>
            </a:r>
            <a:r>
              <a:rPr lang="pt-BR" b="1" i="1" dirty="0"/>
              <a:t>hiperbólica</a:t>
            </a:r>
            <a:r>
              <a:rPr lang="pt-BR" dirty="0"/>
              <a:t>, que saturam em 1</a:t>
            </a:r>
            <a:r>
              <a:rPr lang="pt-BR" dirty="0" smtClean="0"/>
              <a:t>).</a:t>
            </a:r>
          </a:p>
          <a:p>
            <a:r>
              <a:rPr lang="pt-BR" dirty="0" smtClean="0"/>
              <a:t>A </a:t>
            </a:r>
            <a:r>
              <a:rPr lang="pt-BR" dirty="0"/>
              <a:t>função de ativação </a:t>
            </a:r>
            <a:r>
              <a:rPr lang="pt-BR" dirty="0" smtClean="0"/>
              <a:t>do tipo </a:t>
            </a:r>
            <a:r>
              <a:rPr lang="pt-BR" b="1" i="1" dirty="0" smtClean="0"/>
              <a:t>softmax</a:t>
            </a:r>
            <a:r>
              <a:rPr lang="pt-BR" dirty="0" smtClean="0"/>
              <a:t> </a:t>
            </a:r>
            <a:r>
              <a:rPr lang="pt-BR" dirty="0"/>
              <a:t>é geralmente uma boa opção </a:t>
            </a:r>
            <a:r>
              <a:rPr lang="pt-BR" dirty="0" smtClean="0"/>
              <a:t>para </a:t>
            </a:r>
            <a:r>
              <a:rPr lang="pt-BR" dirty="0"/>
              <a:t>a camada de </a:t>
            </a:r>
            <a:r>
              <a:rPr lang="pt-BR" dirty="0" smtClean="0"/>
              <a:t>saída em tarefas </a:t>
            </a:r>
            <a:r>
              <a:rPr lang="pt-BR" dirty="0"/>
              <a:t>de classificação (quando as classes são mutuamente </a:t>
            </a:r>
            <a:r>
              <a:rPr lang="pt-BR" dirty="0" smtClean="0"/>
              <a:t>exclusivas, ou seja, quando um exemplo pertence somente à uma classe). </a:t>
            </a:r>
          </a:p>
          <a:p>
            <a:r>
              <a:rPr lang="pt-BR" dirty="0" smtClean="0"/>
              <a:t>Para </a:t>
            </a:r>
            <a:r>
              <a:rPr lang="pt-BR" dirty="0"/>
              <a:t>tarefas de regressão</a:t>
            </a:r>
            <a:r>
              <a:rPr lang="pt-BR" dirty="0" smtClean="0"/>
              <a:t>, não usamos </a:t>
            </a:r>
            <a:r>
              <a:rPr lang="pt-BR" dirty="0"/>
              <a:t>nenhuma função de </a:t>
            </a:r>
            <a:r>
              <a:rPr lang="pt-BR" dirty="0" smtClean="0"/>
              <a:t>ativação, que é também chamada de </a:t>
            </a:r>
            <a:r>
              <a:rPr lang="pt-BR" b="1" i="1" dirty="0" smtClean="0"/>
              <a:t>função de ativação </a:t>
            </a:r>
            <a:r>
              <a:rPr lang="pt-BR" dirty="0" smtClean="0"/>
              <a:t>do tipo</a:t>
            </a:r>
            <a:r>
              <a:rPr lang="pt-BR" b="1" i="1" dirty="0" smtClean="0"/>
              <a:t> identidade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0837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Avisos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9020" cy="4351338"/>
          </a:xfrm>
        </p:spPr>
        <p:txBody>
          <a:bodyPr/>
          <a:lstStyle/>
          <a:p>
            <a:r>
              <a:rPr lang="pt-BR" dirty="0" smtClean="0"/>
              <a:t>Os slides dessa aula e a lista #12 já se encontram disponíveis.</a:t>
            </a:r>
          </a:p>
          <a:p>
            <a:r>
              <a:rPr lang="pt-BR" dirty="0" smtClean="0"/>
              <a:t>Todas as listas devem ser entregues </a:t>
            </a:r>
            <a:r>
              <a:rPr lang="pt-BR" dirty="0"/>
              <a:t>até dia </a:t>
            </a:r>
            <a:r>
              <a:rPr lang="pt-BR" dirty="0" smtClean="0"/>
              <a:t>07/12.</a:t>
            </a:r>
          </a:p>
          <a:p>
            <a:r>
              <a:rPr lang="pt-BR" dirty="0" smtClean="0"/>
              <a:t>Todo o material referente ao projeto final deve ser comitado no github até as 23:59 do dia 04/12, entregas fora do prazo serão penalizadas.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3580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i.pinimg.com/originals/5a/cf/c2/5acfc296101e82b8dca3031fb35121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35" y="346869"/>
            <a:ext cx="4757689" cy="333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Research Nest's Machine Learning MemeFest And Summer Initiativ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4" y="190821"/>
            <a:ext cx="2509308" cy="288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s “Artificial Intelligence” Dead? Long Live Deep Learning?!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868" y="346868"/>
            <a:ext cx="3148862" cy="190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derstanding Machine Learning through Memes – mc.a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75" y="4106357"/>
            <a:ext cx="3411008" cy="233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L Meme War- This is one of my favourite Machine Learning Memes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0" y="3515293"/>
            <a:ext cx="3072342" cy="293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eep learning memes for backpropagating teens - Home | Faceboo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868" y="2895600"/>
            <a:ext cx="3299828" cy="367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2948971" y="1468710"/>
            <a:ext cx="7057983" cy="4636993"/>
            <a:chOff x="2948971" y="1468710"/>
            <a:chExt cx="7057983" cy="4636993"/>
          </a:xfrm>
        </p:grpSpPr>
        <p:grpSp>
          <p:nvGrpSpPr>
            <p:cNvPr id="8" name="Group 7"/>
            <p:cNvGrpSpPr/>
            <p:nvPr/>
          </p:nvGrpSpPr>
          <p:grpSpPr>
            <a:xfrm>
              <a:off x="6373504" y="1937392"/>
              <a:ext cx="955344" cy="859809"/>
              <a:chOff x="6373504" y="1310185"/>
              <a:chExt cx="955344" cy="859809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6373504" y="1310185"/>
                <a:ext cx="955344" cy="8598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6654536" y="1406900"/>
                    <a:ext cx="674312" cy="763094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4536" y="1406900"/>
                    <a:ext cx="674312" cy="76309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6373504" y="3591642"/>
              <a:ext cx="955344" cy="859809"/>
              <a:chOff x="6373504" y="1310185"/>
              <a:chExt cx="955344" cy="859809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373504" y="1310185"/>
                <a:ext cx="955344" cy="8598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6654536" y="1406900"/>
                    <a:ext cx="674312" cy="763094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4536" y="1406900"/>
                    <a:ext cx="674312" cy="76309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6373504" y="5245892"/>
              <a:ext cx="955344" cy="859809"/>
              <a:chOff x="6373504" y="1310185"/>
              <a:chExt cx="955344" cy="859809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373504" y="1310185"/>
                <a:ext cx="955344" cy="8598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6654536" y="1406900"/>
                    <a:ext cx="674312" cy="763094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4536" y="1406900"/>
                    <a:ext cx="674312" cy="76309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Rounded Rectangle 14"/>
            <p:cNvSpPr/>
            <p:nvPr/>
          </p:nvSpPr>
          <p:spPr>
            <a:xfrm>
              <a:off x="7956645" y="1937392"/>
              <a:ext cx="914400" cy="416830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6329689" y="3821493"/>
              <a:ext cx="416831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 dirty="0" smtClean="0"/>
                <a:t>Softmax function</a:t>
              </a:r>
            </a:p>
          </p:txBody>
        </p:sp>
        <p:cxnSp>
          <p:nvCxnSpPr>
            <p:cNvPr id="18" name="Straight Arrow Connector 17"/>
            <p:cNvCxnSpPr>
              <a:stCxn id="10" idx="6"/>
            </p:cNvCxnSpPr>
            <p:nvPr/>
          </p:nvCxnSpPr>
          <p:spPr>
            <a:xfrm>
              <a:off x="7328848" y="4021547"/>
              <a:ext cx="6277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328848" y="2358789"/>
              <a:ext cx="6277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328848" y="5659880"/>
              <a:ext cx="6277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4595263" y="2148090"/>
                  <a:ext cx="477671" cy="4213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pt-BR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5263" y="2148090"/>
                  <a:ext cx="477671" cy="4213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2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/>
            <p:cNvSpPr/>
            <p:nvPr/>
          </p:nvSpPr>
          <p:spPr>
            <a:xfrm>
              <a:off x="2952024" y="2073062"/>
              <a:ext cx="576000" cy="57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x1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2948971" y="5387796"/>
              <a:ext cx="576000" cy="57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x2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343098" y="3477658"/>
                  <a:ext cx="477671" cy="4213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pt-BR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3098" y="3477658"/>
                  <a:ext cx="477671" cy="42139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17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5344495" y="2646789"/>
                  <a:ext cx="477671" cy="4213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pt-BR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495" y="2646789"/>
                  <a:ext cx="477671" cy="42139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4710402" y="5465097"/>
                  <a:ext cx="477671" cy="4213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pt-BR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0402" y="5465097"/>
                  <a:ext cx="477671" cy="42139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5343098" y="4060568"/>
                  <a:ext cx="477671" cy="4213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pt-BR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3098" y="4060568"/>
                  <a:ext cx="477671" cy="42139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17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28" idx="3"/>
              <a:endCxn id="4" idx="2"/>
            </p:cNvCxnSpPr>
            <p:nvPr/>
          </p:nvCxnSpPr>
          <p:spPr>
            <a:xfrm flipV="1">
              <a:off x="5822166" y="2367297"/>
              <a:ext cx="551338" cy="4901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3" idx="3"/>
              <a:endCxn id="4" idx="2"/>
            </p:cNvCxnSpPr>
            <p:nvPr/>
          </p:nvCxnSpPr>
          <p:spPr>
            <a:xfrm>
              <a:off x="5072934" y="2358789"/>
              <a:ext cx="1300570" cy="85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4" idx="6"/>
              <a:endCxn id="23" idx="1"/>
            </p:cNvCxnSpPr>
            <p:nvPr/>
          </p:nvCxnSpPr>
          <p:spPr>
            <a:xfrm flipV="1">
              <a:off x="3528024" y="2358789"/>
              <a:ext cx="1067239" cy="2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4" idx="6"/>
              <a:endCxn id="27" idx="1"/>
            </p:cNvCxnSpPr>
            <p:nvPr/>
          </p:nvCxnSpPr>
          <p:spPr>
            <a:xfrm>
              <a:off x="3528024" y="2361062"/>
              <a:ext cx="1815074" cy="1327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5" idx="6"/>
              <a:endCxn id="28" idx="1"/>
            </p:cNvCxnSpPr>
            <p:nvPr/>
          </p:nvCxnSpPr>
          <p:spPr>
            <a:xfrm flipV="1">
              <a:off x="3524971" y="2857488"/>
              <a:ext cx="1819524" cy="28183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7" idx="3"/>
              <a:endCxn id="10" idx="2"/>
            </p:cNvCxnSpPr>
            <p:nvPr/>
          </p:nvCxnSpPr>
          <p:spPr>
            <a:xfrm>
              <a:off x="5820769" y="3688357"/>
              <a:ext cx="552735" cy="333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5" idx="6"/>
              <a:endCxn id="30" idx="1"/>
            </p:cNvCxnSpPr>
            <p:nvPr/>
          </p:nvCxnSpPr>
          <p:spPr>
            <a:xfrm flipV="1">
              <a:off x="3524971" y="4271267"/>
              <a:ext cx="1818127" cy="1404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0" idx="3"/>
              <a:endCxn id="10" idx="2"/>
            </p:cNvCxnSpPr>
            <p:nvPr/>
          </p:nvCxnSpPr>
          <p:spPr>
            <a:xfrm flipV="1">
              <a:off x="5820769" y="4021547"/>
              <a:ext cx="552735" cy="2497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5" idx="6"/>
              <a:endCxn id="29" idx="1"/>
            </p:cNvCxnSpPr>
            <p:nvPr/>
          </p:nvCxnSpPr>
          <p:spPr>
            <a:xfrm>
              <a:off x="3524971" y="5675796"/>
              <a:ext cx="11854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9" idx="3"/>
              <a:endCxn id="13" idx="2"/>
            </p:cNvCxnSpPr>
            <p:nvPr/>
          </p:nvCxnSpPr>
          <p:spPr>
            <a:xfrm>
              <a:off x="5188073" y="5675796"/>
              <a:ext cx="118543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5343097" y="4891437"/>
                  <a:ext cx="477671" cy="4213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pt-BR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3097" y="4891437"/>
                  <a:ext cx="477671" cy="42139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617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24" idx="6"/>
              <a:endCxn id="66" idx="1"/>
            </p:cNvCxnSpPr>
            <p:nvPr/>
          </p:nvCxnSpPr>
          <p:spPr>
            <a:xfrm>
              <a:off x="3528024" y="2361062"/>
              <a:ext cx="1815073" cy="27410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6" idx="3"/>
              <a:endCxn id="13" idx="2"/>
            </p:cNvCxnSpPr>
            <p:nvPr/>
          </p:nvCxnSpPr>
          <p:spPr>
            <a:xfrm>
              <a:off x="5820768" y="5102136"/>
              <a:ext cx="552736" cy="5736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8886976" y="4023819"/>
              <a:ext cx="6277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8886976" y="2361061"/>
              <a:ext cx="6277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8886976" y="5662152"/>
              <a:ext cx="6277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9441459" y="2148090"/>
                  <a:ext cx="5436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1459" y="2148090"/>
                  <a:ext cx="543627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9463327" y="3814728"/>
                  <a:ext cx="5436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3327" y="3814728"/>
                  <a:ext cx="543627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9397371" y="5450573"/>
                  <a:ext cx="5436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7371" y="5450573"/>
                  <a:ext cx="543627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val 76"/>
                <p:cNvSpPr/>
                <p:nvPr/>
              </p:nvSpPr>
              <p:spPr>
                <a:xfrm>
                  <a:off x="5941504" y="1468710"/>
                  <a:ext cx="432000" cy="43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Oval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04" y="1468710"/>
                  <a:ext cx="432000" cy="4320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>
              <a:stCxn id="77" idx="5"/>
              <a:endCxn id="4" idx="1"/>
            </p:cNvCxnSpPr>
            <p:nvPr/>
          </p:nvCxnSpPr>
          <p:spPr>
            <a:xfrm>
              <a:off x="6310239" y="1837445"/>
              <a:ext cx="203172" cy="2258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Oval 79"/>
                <p:cNvSpPr/>
                <p:nvPr/>
              </p:nvSpPr>
              <p:spPr>
                <a:xfrm>
                  <a:off x="5975553" y="3106884"/>
                  <a:ext cx="432000" cy="43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Oval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5553" y="3106884"/>
                  <a:ext cx="432000" cy="4320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>
              <a:stCxn id="80" idx="5"/>
              <a:endCxn id="10" idx="1"/>
            </p:cNvCxnSpPr>
            <p:nvPr/>
          </p:nvCxnSpPr>
          <p:spPr>
            <a:xfrm>
              <a:off x="6344288" y="3475619"/>
              <a:ext cx="169123" cy="241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Oval 83"/>
                <p:cNvSpPr/>
                <p:nvPr/>
              </p:nvSpPr>
              <p:spPr>
                <a:xfrm>
                  <a:off x="6021463" y="4685852"/>
                  <a:ext cx="432000" cy="43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Oval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63" y="4685852"/>
                  <a:ext cx="432000" cy="4320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/>
            <p:cNvCxnSpPr>
              <a:stCxn id="84" idx="5"/>
              <a:endCxn id="13" idx="1"/>
            </p:cNvCxnSpPr>
            <p:nvPr/>
          </p:nvCxnSpPr>
          <p:spPr>
            <a:xfrm>
              <a:off x="6390198" y="5054587"/>
              <a:ext cx="123213" cy="3172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6917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/>
          <p:cNvGrpSpPr/>
          <p:nvPr/>
        </p:nvGrpSpPr>
        <p:grpSpPr>
          <a:xfrm>
            <a:off x="552008" y="185821"/>
            <a:ext cx="10890009" cy="6200599"/>
            <a:chOff x="552008" y="185821"/>
            <a:chExt cx="10890009" cy="6200599"/>
          </a:xfrm>
        </p:grpSpPr>
        <p:grpSp>
          <p:nvGrpSpPr>
            <p:cNvPr id="8" name="Group 7"/>
            <p:cNvGrpSpPr/>
            <p:nvPr/>
          </p:nvGrpSpPr>
          <p:grpSpPr>
            <a:xfrm>
              <a:off x="3973488" y="654503"/>
              <a:ext cx="955344" cy="859809"/>
              <a:chOff x="6373504" y="1310185"/>
              <a:chExt cx="955344" cy="859809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6373504" y="1310185"/>
                <a:ext cx="955344" cy="8598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6654536" y="1406900"/>
                    <a:ext cx="674312" cy="763094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4536" y="1406900"/>
                    <a:ext cx="674312" cy="76309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3973488" y="2308753"/>
              <a:ext cx="955344" cy="859809"/>
              <a:chOff x="6373504" y="1310185"/>
              <a:chExt cx="955344" cy="859809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373504" y="1310185"/>
                <a:ext cx="955344" cy="8598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6654536" y="1406900"/>
                    <a:ext cx="674312" cy="763094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4536" y="1406900"/>
                    <a:ext cx="674312" cy="76309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973488" y="3963003"/>
              <a:ext cx="955344" cy="859809"/>
              <a:chOff x="6373504" y="1310185"/>
              <a:chExt cx="955344" cy="859809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373504" y="1310185"/>
                <a:ext cx="955344" cy="8598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6654536" y="1406900"/>
                    <a:ext cx="674312" cy="763094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4536" y="1406900"/>
                    <a:ext cx="674312" cy="76309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Rounded Rectangle 14"/>
            <p:cNvSpPr/>
            <p:nvPr/>
          </p:nvSpPr>
          <p:spPr>
            <a:xfrm>
              <a:off x="9474024" y="654503"/>
              <a:ext cx="914400" cy="573191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 rot="5400000">
                  <a:off x="7065266" y="3320408"/>
                  <a:ext cx="5731915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2000" b="1" dirty="0" smtClean="0"/>
                    <a:t>Softmax function,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a14:m>
                  <a:endParaRPr lang="pt-BR" sz="2000" b="1" dirty="0" smtClean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065266" y="3320408"/>
                  <a:ext cx="5731915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5758" r="-757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10" idx="6"/>
            </p:cNvCxnSpPr>
            <p:nvPr/>
          </p:nvCxnSpPr>
          <p:spPr>
            <a:xfrm>
              <a:off x="4928832" y="2738658"/>
              <a:ext cx="6277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928832" y="1075900"/>
              <a:ext cx="6277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928832" y="4376991"/>
              <a:ext cx="6277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931296" y="865201"/>
                  <a:ext cx="477671" cy="4213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1296" y="865201"/>
                  <a:ext cx="477671" cy="42139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2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/>
            <p:cNvSpPr/>
            <p:nvPr/>
          </p:nvSpPr>
          <p:spPr>
            <a:xfrm>
              <a:off x="552008" y="790173"/>
              <a:ext cx="576000" cy="57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x1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552008" y="5665395"/>
              <a:ext cx="576000" cy="57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x2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943082" y="2194769"/>
                  <a:ext cx="477671" cy="4213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3082" y="2194769"/>
                  <a:ext cx="477671" cy="42139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2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2944479" y="1418492"/>
                  <a:ext cx="477671" cy="4213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479" y="1418492"/>
                  <a:ext cx="477671" cy="42139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2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2892218" y="5743545"/>
                  <a:ext cx="477671" cy="4213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218" y="5743545"/>
                  <a:ext cx="477671" cy="42139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17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2943082" y="2777679"/>
                  <a:ext cx="477671" cy="4213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3082" y="2777679"/>
                  <a:ext cx="477671" cy="42139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28" idx="3"/>
              <a:endCxn id="4" idx="2"/>
            </p:cNvCxnSpPr>
            <p:nvPr/>
          </p:nvCxnSpPr>
          <p:spPr>
            <a:xfrm flipV="1">
              <a:off x="3422150" y="1084408"/>
              <a:ext cx="551338" cy="544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3" idx="3"/>
              <a:endCxn id="4" idx="2"/>
            </p:cNvCxnSpPr>
            <p:nvPr/>
          </p:nvCxnSpPr>
          <p:spPr>
            <a:xfrm>
              <a:off x="3408967" y="1075900"/>
              <a:ext cx="564521" cy="85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4" idx="6"/>
              <a:endCxn id="23" idx="1"/>
            </p:cNvCxnSpPr>
            <p:nvPr/>
          </p:nvCxnSpPr>
          <p:spPr>
            <a:xfrm flipV="1">
              <a:off x="1128008" y="1075900"/>
              <a:ext cx="1803288" cy="2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4" idx="6"/>
              <a:endCxn id="27" idx="1"/>
            </p:cNvCxnSpPr>
            <p:nvPr/>
          </p:nvCxnSpPr>
          <p:spPr>
            <a:xfrm>
              <a:off x="1128008" y="1078173"/>
              <a:ext cx="1815074" cy="1327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5" idx="6"/>
              <a:endCxn id="28" idx="1"/>
            </p:cNvCxnSpPr>
            <p:nvPr/>
          </p:nvCxnSpPr>
          <p:spPr>
            <a:xfrm flipV="1">
              <a:off x="1128008" y="1629191"/>
              <a:ext cx="1816471" cy="43242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7" idx="3"/>
              <a:endCxn id="10" idx="2"/>
            </p:cNvCxnSpPr>
            <p:nvPr/>
          </p:nvCxnSpPr>
          <p:spPr>
            <a:xfrm>
              <a:off x="3420753" y="2405468"/>
              <a:ext cx="552735" cy="333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5" idx="6"/>
              <a:endCxn id="30" idx="1"/>
            </p:cNvCxnSpPr>
            <p:nvPr/>
          </p:nvCxnSpPr>
          <p:spPr>
            <a:xfrm flipV="1">
              <a:off x="1128008" y="2988378"/>
              <a:ext cx="1815074" cy="29650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0" idx="3"/>
              <a:endCxn id="10" idx="2"/>
            </p:cNvCxnSpPr>
            <p:nvPr/>
          </p:nvCxnSpPr>
          <p:spPr>
            <a:xfrm flipV="1">
              <a:off x="3420753" y="2738658"/>
              <a:ext cx="552735" cy="2497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5" idx="6"/>
              <a:endCxn id="29" idx="1"/>
            </p:cNvCxnSpPr>
            <p:nvPr/>
          </p:nvCxnSpPr>
          <p:spPr>
            <a:xfrm>
              <a:off x="1128008" y="5953395"/>
              <a:ext cx="1764210" cy="8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9" idx="3"/>
              <a:endCxn id="50" idx="2"/>
            </p:cNvCxnSpPr>
            <p:nvPr/>
          </p:nvCxnSpPr>
          <p:spPr>
            <a:xfrm>
              <a:off x="3369889" y="5954244"/>
              <a:ext cx="605962" cy="22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2943081" y="3772343"/>
                  <a:ext cx="477671" cy="4213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3081" y="3772343"/>
                  <a:ext cx="477671" cy="42139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2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24" idx="6"/>
              <a:endCxn id="66" idx="1"/>
            </p:cNvCxnSpPr>
            <p:nvPr/>
          </p:nvCxnSpPr>
          <p:spPr>
            <a:xfrm>
              <a:off x="1128008" y="1078173"/>
              <a:ext cx="1815073" cy="29048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6" idx="3"/>
              <a:endCxn id="13" idx="2"/>
            </p:cNvCxnSpPr>
            <p:nvPr/>
          </p:nvCxnSpPr>
          <p:spPr>
            <a:xfrm>
              <a:off x="3420752" y="3983042"/>
              <a:ext cx="552736" cy="4098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8847140" y="5096703"/>
              <a:ext cx="6277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10898390" y="1670663"/>
                  <a:ext cx="5436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8390" y="1670663"/>
                  <a:ext cx="543627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898390" y="4871034"/>
                  <a:ext cx="5436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8390" y="4871034"/>
                  <a:ext cx="543627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val 76"/>
                <p:cNvSpPr/>
                <p:nvPr/>
              </p:nvSpPr>
              <p:spPr>
                <a:xfrm>
                  <a:off x="3541488" y="185821"/>
                  <a:ext cx="432000" cy="43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Oval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488" y="185821"/>
                  <a:ext cx="432000" cy="43200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 l="-137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>
              <a:stCxn id="77" idx="5"/>
              <a:endCxn id="4" idx="1"/>
            </p:cNvCxnSpPr>
            <p:nvPr/>
          </p:nvCxnSpPr>
          <p:spPr>
            <a:xfrm>
              <a:off x="3910223" y="554556"/>
              <a:ext cx="203172" cy="2258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Oval 79"/>
                <p:cNvSpPr/>
                <p:nvPr/>
              </p:nvSpPr>
              <p:spPr>
                <a:xfrm>
                  <a:off x="3575537" y="1823995"/>
                  <a:ext cx="432000" cy="43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Oval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537" y="1823995"/>
                  <a:ext cx="432000" cy="43200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l="-138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>
              <a:stCxn id="80" idx="5"/>
              <a:endCxn id="10" idx="1"/>
            </p:cNvCxnSpPr>
            <p:nvPr/>
          </p:nvCxnSpPr>
          <p:spPr>
            <a:xfrm>
              <a:off x="3944272" y="2192730"/>
              <a:ext cx="169123" cy="241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Oval 83"/>
                <p:cNvSpPr/>
                <p:nvPr/>
              </p:nvSpPr>
              <p:spPr>
                <a:xfrm>
                  <a:off x="3621447" y="3402963"/>
                  <a:ext cx="432000" cy="43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Oval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1447" y="3402963"/>
                  <a:ext cx="432000" cy="43200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l="-137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/>
            <p:cNvCxnSpPr>
              <a:stCxn id="84" idx="5"/>
              <a:endCxn id="13" idx="1"/>
            </p:cNvCxnSpPr>
            <p:nvPr/>
          </p:nvCxnSpPr>
          <p:spPr>
            <a:xfrm>
              <a:off x="3990182" y="3771698"/>
              <a:ext cx="123213" cy="3172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3975851" y="5526608"/>
              <a:ext cx="955344" cy="859809"/>
              <a:chOff x="6373504" y="1310185"/>
              <a:chExt cx="955344" cy="85980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6373504" y="1310185"/>
                <a:ext cx="955344" cy="8598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/>
                  <p:cNvSpPr/>
                  <p:nvPr/>
                </p:nvSpPr>
                <p:spPr>
                  <a:xfrm>
                    <a:off x="6654536" y="1406900"/>
                    <a:ext cx="674312" cy="763094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1" name="Rectangl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4536" y="1406900"/>
                    <a:ext cx="674312" cy="763094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Arrow Connector 52"/>
            <p:cNvCxnSpPr/>
            <p:nvPr/>
          </p:nvCxnSpPr>
          <p:spPr>
            <a:xfrm>
              <a:off x="4931195" y="5940596"/>
              <a:ext cx="6277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/>
                <p:cNvSpPr/>
                <p:nvPr/>
              </p:nvSpPr>
              <p:spPr>
                <a:xfrm>
                  <a:off x="3623810" y="4966568"/>
                  <a:ext cx="432000" cy="43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3810" y="4966568"/>
                  <a:ext cx="432000" cy="432000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/>
            <p:cNvCxnSpPr>
              <a:stCxn id="55" idx="5"/>
              <a:endCxn id="50" idx="1"/>
            </p:cNvCxnSpPr>
            <p:nvPr/>
          </p:nvCxnSpPr>
          <p:spPr>
            <a:xfrm>
              <a:off x="3992545" y="5335303"/>
              <a:ext cx="123213" cy="3172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2943081" y="4349481"/>
                  <a:ext cx="477671" cy="4213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3081" y="4349481"/>
                  <a:ext cx="477671" cy="421398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7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>
              <a:stCxn id="25" idx="6"/>
              <a:endCxn id="78" idx="1"/>
            </p:cNvCxnSpPr>
            <p:nvPr/>
          </p:nvCxnSpPr>
          <p:spPr>
            <a:xfrm flipV="1">
              <a:off x="1128008" y="4560180"/>
              <a:ext cx="1815073" cy="13932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78" idx="3"/>
              <a:endCxn id="13" idx="2"/>
            </p:cNvCxnSpPr>
            <p:nvPr/>
          </p:nvCxnSpPr>
          <p:spPr>
            <a:xfrm flipV="1">
              <a:off x="3420752" y="4392908"/>
              <a:ext cx="552736" cy="1672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2892218" y="5173487"/>
                  <a:ext cx="477671" cy="4213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218" y="5173487"/>
                  <a:ext cx="477671" cy="421398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617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>
              <a:stCxn id="24" idx="6"/>
              <a:endCxn id="81" idx="1"/>
            </p:cNvCxnSpPr>
            <p:nvPr/>
          </p:nvCxnSpPr>
          <p:spPr>
            <a:xfrm>
              <a:off x="1128008" y="1078173"/>
              <a:ext cx="1764210" cy="43060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81" idx="3"/>
              <a:endCxn id="50" idx="2"/>
            </p:cNvCxnSpPr>
            <p:nvPr/>
          </p:nvCxnSpPr>
          <p:spPr>
            <a:xfrm>
              <a:off x="3369889" y="5384186"/>
              <a:ext cx="605962" cy="5723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5561521" y="865201"/>
                  <a:ext cx="612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521" y="865201"/>
                  <a:ext cx="612000" cy="36000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942" b="-131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5572560" y="2558657"/>
                  <a:ext cx="612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560" y="2558657"/>
                  <a:ext cx="612000" cy="36000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942" b="-131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565989" y="4212907"/>
                  <a:ext cx="612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5989" y="4212907"/>
                  <a:ext cx="612000" cy="36000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961" b="-131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/>
                <p:cNvSpPr/>
                <p:nvPr/>
              </p:nvSpPr>
              <p:spPr>
                <a:xfrm>
                  <a:off x="5572560" y="5755437"/>
                  <a:ext cx="612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Rectangl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560" y="5755437"/>
                  <a:ext cx="612000" cy="36000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1942" b="-131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Group 95"/>
            <p:cNvGrpSpPr/>
            <p:nvPr/>
          </p:nvGrpSpPr>
          <p:grpSpPr>
            <a:xfrm>
              <a:off x="7891796" y="1448944"/>
              <a:ext cx="955344" cy="859809"/>
              <a:chOff x="6373504" y="1310185"/>
              <a:chExt cx="955344" cy="859809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6373504" y="1310185"/>
                <a:ext cx="955344" cy="8598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Rectangle 97"/>
                  <p:cNvSpPr/>
                  <p:nvPr/>
                </p:nvSpPr>
                <p:spPr>
                  <a:xfrm>
                    <a:off x="6654536" y="1406900"/>
                    <a:ext cx="674312" cy="763094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98" name="Rectangle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4536" y="1406900"/>
                    <a:ext cx="674312" cy="76309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9" name="Group 98"/>
            <p:cNvGrpSpPr/>
            <p:nvPr/>
          </p:nvGrpSpPr>
          <p:grpSpPr>
            <a:xfrm>
              <a:off x="7891796" y="4666799"/>
              <a:ext cx="955344" cy="859809"/>
              <a:chOff x="6373504" y="1310185"/>
              <a:chExt cx="955344" cy="859809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6373504" y="1310185"/>
                <a:ext cx="955344" cy="8598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100"/>
                  <p:cNvSpPr/>
                  <p:nvPr/>
                </p:nvSpPr>
                <p:spPr>
                  <a:xfrm>
                    <a:off x="6654536" y="1406900"/>
                    <a:ext cx="674312" cy="763094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01" name="Rectangle 1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4536" y="1406900"/>
                    <a:ext cx="674312" cy="76309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6860274" y="834502"/>
                  <a:ext cx="477671" cy="4213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274" y="834502"/>
                  <a:ext cx="477671" cy="421398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617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6867632" y="1417992"/>
                  <a:ext cx="477671" cy="4213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7632" y="1417992"/>
                  <a:ext cx="477671" cy="42139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7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6879147" y="2045956"/>
                  <a:ext cx="477671" cy="4213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147" y="2045956"/>
                  <a:ext cx="477671" cy="421398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17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6856204" y="2680905"/>
                  <a:ext cx="477671" cy="4213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204" y="2680905"/>
                  <a:ext cx="477671" cy="421398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7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>
              <a:stCxn id="89" idx="3"/>
              <a:endCxn id="114" idx="1"/>
            </p:cNvCxnSpPr>
            <p:nvPr/>
          </p:nvCxnSpPr>
          <p:spPr>
            <a:xfrm>
              <a:off x="6173521" y="1045201"/>
              <a:ext cx="6867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4" idx="3"/>
              <a:endCxn id="97" idx="2"/>
            </p:cNvCxnSpPr>
            <p:nvPr/>
          </p:nvCxnSpPr>
          <p:spPr>
            <a:xfrm>
              <a:off x="7337945" y="1045201"/>
              <a:ext cx="553851" cy="8336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92" idx="3"/>
              <a:endCxn id="115" idx="1"/>
            </p:cNvCxnSpPr>
            <p:nvPr/>
          </p:nvCxnSpPr>
          <p:spPr>
            <a:xfrm flipV="1">
              <a:off x="6184560" y="1628691"/>
              <a:ext cx="683072" cy="11099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15" idx="3"/>
              <a:endCxn id="97" idx="2"/>
            </p:cNvCxnSpPr>
            <p:nvPr/>
          </p:nvCxnSpPr>
          <p:spPr>
            <a:xfrm>
              <a:off x="7345303" y="1628691"/>
              <a:ext cx="546493" cy="2501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94" idx="3"/>
              <a:endCxn id="116" idx="1"/>
            </p:cNvCxnSpPr>
            <p:nvPr/>
          </p:nvCxnSpPr>
          <p:spPr>
            <a:xfrm flipV="1">
              <a:off x="6177989" y="2256655"/>
              <a:ext cx="701158" cy="21362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16" idx="3"/>
              <a:endCxn id="97" idx="2"/>
            </p:cNvCxnSpPr>
            <p:nvPr/>
          </p:nvCxnSpPr>
          <p:spPr>
            <a:xfrm flipV="1">
              <a:off x="7356818" y="1878849"/>
              <a:ext cx="534978" cy="3778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95" idx="3"/>
              <a:endCxn id="117" idx="1"/>
            </p:cNvCxnSpPr>
            <p:nvPr/>
          </p:nvCxnSpPr>
          <p:spPr>
            <a:xfrm flipV="1">
              <a:off x="6184560" y="2891604"/>
              <a:ext cx="671644" cy="30438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117" idx="3"/>
              <a:endCxn id="97" idx="2"/>
            </p:cNvCxnSpPr>
            <p:nvPr/>
          </p:nvCxnSpPr>
          <p:spPr>
            <a:xfrm flipV="1">
              <a:off x="7333875" y="1878849"/>
              <a:ext cx="557921" cy="10127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6847543" y="3829369"/>
                  <a:ext cx="477671" cy="4213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543" y="3829369"/>
                  <a:ext cx="477671" cy="421398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17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/>
                <p:cNvSpPr/>
                <p:nvPr/>
              </p:nvSpPr>
              <p:spPr>
                <a:xfrm>
                  <a:off x="6843711" y="4449636"/>
                  <a:ext cx="477671" cy="4213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711" y="4449636"/>
                  <a:ext cx="477671" cy="421398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7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6856204" y="5076053"/>
                  <a:ext cx="477671" cy="4213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204" y="5076053"/>
                  <a:ext cx="477671" cy="421398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7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6846858" y="5719535"/>
                  <a:ext cx="477671" cy="4213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6858" y="5719535"/>
                  <a:ext cx="477671" cy="421398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17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Arrow Connector 144"/>
            <p:cNvCxnSpPr>
              <a:stCxn id="141" idx="3"/>
              <a:endCxn id="100" idx="2"/>
            </p:cNvCxnSpPr>
            <p:nvPr/>
          </p:nvCxnSpPr>
          <p:spPr>
            <a:xfrm>
              <a:off x="7325214" y="4040068"/>
              <a:ext cx="566582" cy="10566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42" idx="3"/>
              <a:endCxn id="100" idx="2"/>
            </p:cNvCxnSpPr>
            <p:nvPr/>
          </p:nvCxnSpPr>
          <p:spPr>
            <a:xfrm>
              <a:off x="7321382" y="4660335"/>
              <a:ext cx="570414" cy="4363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43" idx="3"/>
              <a:endCxn id="100" idx="2"/>
            </p:cNvCxnSpPr>
            <p:nvPr/>
          </p:nvCxnSpPr>
          <p:spPr>
            <a:xfrm flipV="1">
              <a:off x="7333875" y="5096704"/>
              <a:ext cx="557921" cy="1900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95" idx="3"/>
              <a:endCxn id="144" idx="1"/>
            </p:cNvCxnSpPr>
            <p:nvPr/>
          </p:nvCxnSpPr>
          <p:spPr>
            <a:xfrm flipV="1">
              <a:off x="6184560" y="5930234"/>
              <a:ext cx="662298" cy="5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44" idx="3"/>
              <a:endCxn id="100" idx="2"/>
            </p:cNvCxnSpPr>
            <p:nvPr/>
          </p:nvCxnSpPr>
          <p:spPr>
            <a:xfrm flipV="1">
              <a:off x="7324529" y="5096704"/>
              <a:ext cx="567267" cy="833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stCxn id="89" idx="3"/>
              <a:endCxn id="141" idx="1"/>
            </p:cNvCxnSpPr>
            <p:nvPr/>
          </p:nvCxnSpPr>
          <p:spPr>
            <a:xfrm>
              <a:off x="6173521" y="1045201"/>
              <a:ext cx="674022" cy="29948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stCxn id="92" idx="3"/>
              <a:endCxn id="142" idx="1"/>
            </p:cNvCxnSpPr>
            <p:nvPr/>
          </p:nvCxnSpPr>
          <p:spPr>
            <a:xfrm>
              <a:off x="6184560" y="2738657"/>
              <a:ext cx="659151" cy="19216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94" idx="3"/>
              <a:endCxn id="143" idx="1"/>
            </p:cNvCxnSpPr>
            <p:nvPr/>
          </p:nvCxnSpPr>
          <p:spPr>
            <a:xfrm>
              <a:off x="6177989" y="4392907"/>
              <a:ext cx="678215" cy="8938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8847140" y="1882816"/>
              <a:ext cx="6277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0391620" y="5085327"/>
              <a:ext cx="6277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10391620" y="1871440"/>
              <a:ext cx="6277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Oval 174"/>
                <p:cNvSpPr/>
                <p:nvPr/>
              </p:nvSpPr>
              <p:spPr>
                <a:xfrm>
                  <a:off x="7781293" y="802860"/>
                  <a:ext cx="432000" cy="43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Oval 1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1293" y="802860"/>
                  <a:ext cx="432000" cy="432000"/>
                </a:xfrm>
                <a:prstGeom prst="ellipse">
                  <a:avLst/>
                </a:prstGeom>
                <a:blipFill rotWithShape="0">
                  <a:blip r:embed="rId35"/>
                  <a:stretch>
                    <a:fillRect l="-137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Oval 175"/>
                <p:cNvSpPr/>
                <p:nvPr/>
              </p:nvSpPr>
              <p:spPr>
                <a:xfrm>
                  <a:off x="7702116" y="4024100"/>
                  <a:ext cx="432000" cy="43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Oval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116" y="4024100"/>
                  <a:ext cx="432000" cy="432000"/>
                </a:xfrm>
                <a:prstGeom prst="ellipse">
                  <a:avLst/>
                </a:prstGeom>
                <a:blipFill rotWithShape="0">
                  <a:blip r:embed="rId36"/>
                  <a:stretch>
                    <a:fillRect l="-137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Straight Arrow Connector 177"/>
            <p:cNvCxnSpPr>
              <a:stCxn id="175" idx="5"/>
              <a:endCxn id="97" idx="0"/>
            </p:cNvCxnSpPr>
            <p:nvPr/>
          </p:nvCxnSpPr>
          <p:spPr>
            <a:xfrm>
              <a:off x="8150028" y="1171595"/>
              <a:ext cx="219440" cy="277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176" idx="5"/>
              <a:endCxn id="100" idx="0"/>
            </p:cNvCxnSpPr>
            <p:nvPr/>
          </p:nvCxnSpPr>
          <p:spPr>
            <a:xfrm>
              <a:off x="8070851" y="4392835"/>
              <a:ext cx="298617" cy="2739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077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r</a:t>
            </a:r>
            <a:r>
              <a:rPr lang="pt-BR" dirty="0" smtClean="0"/>
              <a:t>edes </a:t>
            </a:r>
            <a:r>
              <a:rPr lang="pt-BR" dirty="0"/>
              <a:t>MLP com a API de alto </a:t>
            </a:r>
            <a:r>
              <a:rPr lang="pt-BR" dirty="0" smtClean="0"/>
              <a:t>nível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32067" cy="325238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 maneira mais simples </a:t>
            </a:r>
            <a:r>
              <a:rPr lang="pt-BR" dirty="0" smtClean="0"/>
              <a:t>de se criar e treinar uma rede </a:t>
            </a:r>
            <a:r>
              <a:rPr lang="pt-BR" dirty="0"/>
              <a:t>MLP com o TensorFlow é </a:t>
            </a:r>
            <a:r>
              <a:rPr lang="pt-BR" dirty="0" smtClean="0"/>
              <a:t>usando a </a:t>
            </a:r>
            <a:r>
              <a:rPr lang="pt-BR" dirty="0"/>
              <a:t>API de alto nível </a:t>
            </a:r>
            <a:r>
              <a:rPr lang="pt-BR" b="1" i="1" dirty="0" smtClean="0"/>
              <a:t>TF.Learn</a:t>
            </a:r>
            <a:r>
              <a:rPr lang="pt-BR" dirty="0" smtClean="0"/>
              <a:t>, </a:t>
            </a:r>
            <a:r>
              <a:rPr lang="pt-BR" dirty="0"/>
              <a:t>que é bastante semelhante </a:t>
            </a:r>
            <a:r>
              <a:rPr lang="pt-BR" dirty="0" smtClean="0"/>
              <a:t>às APIs da biblioteca </a:t>
            </a:r>
            <a:r>
              <a:rPr lang="pt-BR" b="1" dirty="0"/>
              <a:t>Scikit-Learn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classe </a:t>
            </a:r>
            <a:r>
              <a:rPr lang="pt-BR" b="1" i="1" dirty="0"/>
              <a:t>DNNClassifier</a:t>
            </a:r>
            <a:r>
              <a:rPr lang="pt-BR" dirty="0"/>
              <a:t> </a:t>
            </a:r>
            <a:r>
              <a:rPr lang="pt-BR" dirty="0" smtClean="0"/>
              <a:t>torna muito fácil a criação e o </a:t>
            </a:r>
            <a:r>
              <a:rPr lang="pt-BR" dirty="0"/>
              <a:t>treinamento de uma rede neural </a:t>
            </a:r>
            <a:r>
              <a:rPr lang="pt-BR" dirty="0" smtClean="0"/>
              <a:t>(profunda ou não) </a:t>
            </a:r>
            <a:r>
              <a:rPr lang="pt-BR" dirty="0"/>
              <a:t>com qualquer número de camadas ocultas e uma camada de saída </a:t>
            </a:r>
            <a:r>
              <a:rPr lang="pt-BR" b="1" i="1" dirty="0"/>
              <a:t>softmax</a:t>
            </a:r>
            <a:r>
              <a:rPr lang="pt-BR" dirty="0"/>
              <a:t> </a:t>
            </a:r>
            <a:r>
              <a:rPr lang="pt-BR" dirty="0" smtClean="0"/>
              <a:t>usada para </a:t>
            </a:r>
            <a:r>
              <a:rPr lang="pt-BR" dirty="0"/>
              <a:t>gerar </a:t>
            </a:r>
            <a:r>
              <a:rPr lang="pt-BR" dirty="0" smtClean="0"/>
              <a:t>as probabilidades das classes estimadas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Por </a:t>
            </a:r>
            <a:r>
              <a:rPr lang="pt-BR" dirty="0"/>
              <a:t>exemplo, o código </a:t>
            </a:r>
            <a:r>
              <a:rPr lang="pt-BR" dirty="0" smtClean="0"/>
              <a:t>abaixo treina uma rede DNN (Deep Neural Network) </a:t>
            </a:r>
            <a:r>
              <a:rPr lang="pt-BR" dirty="0"/>
              <a:t>para classificação com duas camadas ocultas (uma com 300 neurônios e a outra com 100 neurônios) e uma camada de saída </a:t>
            </a:r>
            <a:r>
              <a:rPr lang="pt-BR" b="1" i="1" dirty="0"/>
              <a:t>softmax</a:t>
            </a:r>
            <a:r>
              <a:rPr lang="pt-BR" dirty="0"/>
              <a:t> com 10 neurônios: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418165" y="4944733"/>
            <a:ext cx="98721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tensorflow </a:t>
            </a:r>
            <a:r>
              <a:rPr lang="pt-BR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</a:p>
          <a:p>
            <a:endParaRPr lang="pt-BR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feature_columns 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contrib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learn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infer_real_valued_columns_from_input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dnn_clf 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contrib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learn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DNNClassifier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hidden_units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sz="1600" dirty="0">
                <a:solidFill>
                  <a:srgbClr val="FF0000"/>
                </a:solidFill>
                <a:highlight>
                  <a:srgbClr val="FFFFFF"/>
                </a:highlight>
              </a:rPr>
              <a:t>300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dirty="0">
                <a:solidFill>
                  <a:srgbClr val="FF0000"/>
                </a:solidFill>
                <a:highlight>
                  <a:srgbClr val="FFFFFF"/>
                </a:highlight>
              </a:rPr>
              <a:t>100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n_classes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6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feature_columns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feature_columns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dnn_clf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batch_size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600" dirty="0">
                <a:solidFill>
                  <a:srgbClr val="FF0000"/>
                </a:solidFill>
                <a:highlight>
                  <a:srgbClr val="FFFFFF"/>
                </a:highlight>
              </a:rPr>
              <a:t>50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steps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600" dirty="0">
                <a:solidFill>
                  <a:srgbClr val="FF0000"/>
                </a:solidFill>
                <a:highlight>
                  <a:srgbClr val="FFFFFF"/>
                </a:highlight>
              </a:rPr>
              <a:t>40000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315880" y="4930080"/>
            <a:ext cx="2827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Instancia um objeto da classe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DNNClassifier.</a:t>
            </a:r>
            <a:r>
              <a:rPr lang="pt-BR" sz="1400" dirty="0" smtClean="0"/>
              <a:t> </a:t>
            </a:r>
            <a:endParaRPr lang="pt-BR" sz="1400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971925" y="5191690"/>
            <a:ext cx="343955" cy="7994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116480" y="5394070"/>
            <a:ext cx="3101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400" dirty="0" smtClean="0"/>
              <a:t>O parâmetro </a:t>
            </a:r>
            <a:r>
              <a:rPr lang="pt-BR" altLang="pt-BR" sz="1400" b="1" dirty="0" smtClean="0"/>
              <a:t>feature_columns</a:t>
            </a:r>
            <a:r>
              <a:rPr lang="pt-BR" altLang="pt-BR" sz="1400" dirty="0"/>
              <a:t> </a:t>
            </a:r>
            <a:r>
              <a:rPr lang="pt-BR" altLang="pt-BR" sz="1400" dirty="0" smtClean="0"/>
              <a:t>define o tamanho da camada de entrada. </a:t>
            </a:r>
            <a:endParaRPr lang="pt-BR" altLang="pt-BR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529638" y="5655680"/>
            <a:ext cx="586842" cy="335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58714" y="6233353"/>
            <a:ext cx="2827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2 camadas escondidas com 300 e 100 nós, respectivamente</a:t>
            </a:r>
            <a:endParaRPr lang="pt-BR" sz="1400" dirty="0"/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 flipV="1">
            <a:off x="6772275" y="6233353"/>
            <a:ext cx="1586439" cy="26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8592597" y="4951333"/>
            <a:ext cx="3101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400" dirty="0" smtClean="0"/>
              <a:t>Número de saídas (ou classes)</a:t>
            </a:r>
            <a:endParaRPr lang="pt-BR" altLang="pt-BR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498551" y="5068292"/>
            <a:ext cx="1094046" cy="848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59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r</a:t>
            </a:r>
            <a:r>
              <a:rPr lang="pt-BR" dirty="0" smtClean="0"/>
              <a:t>edes </a:t>
            </a:r>
            <a:r>
              <a:rPr lang="pt-BR" dirty="0"/>
              <a:t>MLP com a API de alto </a:t>
            </a:r>
            <a:r>
              <a:rPr lang="pt-BR" dirty="0" smtClean="0"/>
              <a:t>nível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741487"/>
            <a:ext cx="7763935" cy="4879446"/>
          </a:xfrm>
        </p:spPr>
        <p:txBody>
          <a:bodyPr>
            <a:normAutofit fontScale="92500" lnSpcReduction="10000"/>
          </a:bodyPr>
          <a:lstStyle/>
          <a:p>
            <a:pPr fontAlgn="t"/>
            <a:r>
              <a:rPr lang="pt-BR" dirty="0" smtClean="0"/>
              <a:t>Se usarmos esse código com conjunto </a:t>
            </a:r>
            <a:r>
              <a:rPr lang="pt-BR" dirty="0"/>
              <a:t>de dados </a:t>
            </a:r>
            <a:r>
              <a:rPr lang="pt-BR" dirty="0" smtClean="0"/>
              <a:t>MNIST (base de dados com imagens de dígitos escritos à mão), nós obtemos um </a:t>
            </a:r>
            <a:r>
              <a:rPr lang="pt-BR" dirty="0"/>
              <a:t>modelo que </a:t>
            </a:r>
            <a:r>
              <a:rPr lang="pt-BR" dirty="0" smtClean="0"/>
              <a:t>atinje 98.1</a:t>
            </a:r>
            <a:r>
              <a:rPr lang="pt-BR" dirty="0"/>
              <a:t>% de precisão no conjunto de </a:t>
            </a:r>
            <a:r>
              <a:rPr lang="pt-BR" dirty="0" smtClean="0"/>
              <a:t>testes.</a:t>
            </a:r>
          </a:p>
          <a:p>
            <a:pPr fontAlgn="t"/>
            <a:r>
              <a:rPr lang="pt-BR" dirty="0"/>
              <a:t>A biblioteca </a:t>
            </a:r>
            <a:r>
              <a:rPr lang="pt-BR" b="1" i="1" dirty="0"/>
              <a:t>TF.Learn</a:t>
            </a:r>
            <a:r>
              <a:rPr lang="pt-BR" dirty="0"/>
              <a:t> também fornece algumas funções úteis para avaliar os </a:t>
            </a:r>
            <a:r>
              <a:rPr lang="pt-BR" dirty="0" smtClean="0"/>
              <a:t>modelos.</a:t>
            </a:r>
          </a:p>
          <a:p>
            <a:pPr fontAlgn="t"/>
            <a:r>
              <a:rPr lang="pt-BR" dirty="0" smtClean="0"/>
              <a:t>Debaixo dos panos</a:t>
            </a:r>
            <a:r>
              <a:rPr lang="pt-BR" dirty="0"/>
              <a:t>, a classe </a:t>
            </a:r>
            <a:r>
              <a:rPr lang="pt-BR" b="1" dirty="0"/>
              <a:t>DNNClassifier</a:t>
            </a:r>
            <a:r>
              <a:rPr lang="pt-BR" dirty="0"/>
              <a:t> cria todas as </a:t>
            </a:r>
            <a:r>
              <a:rPr lang="pt-BR" dirty="0" smtClean="0"/>
              <a:t>camadas da rede </a:t>
            </a:r>
            <a:r>
              <a:rPr lang="pt-BR" dirty="0"/>
              <a:t>com base na função de ativação </a:t>
            </a:r>
            <a:r>
              <a:rPr lang="pt-BR" b="1" i="1" dirty="0"/>
              <a:t>ReLU </a:t>
            </a:r>
            <a:r>
              <a:rPr lang="pt-BR" dirty="0"/>
              <a:t>(podemos mudar isso configurando o hiperparâmetro </a:t>
            </a:r>
            <a:r>
              <a:rPr lang="pt-BR" b="1" i="1" dirty="0"/>
              <a:t>activation_fn</a:t>
            </a:r>
            <a:r>
              <a:rPr lang="pt-BR" dirty="0"/>
              <a:t>). </a:t>
            </a:r>
            <a:endParaRPr lang="pt-BR" dirty="0" smtClean="0"/>
          </a:p>
          <a:p>
            <a:pPr fontAlgn="t"/>
            <a:r>
              <a:rPr lang="pt-BR" dirty="0" smtClean="0"/>
              <a:t>A </a:t>
            </a:r>
            <a:r>
              <a:rPr lang="pt-BR" dirty="0"/>
              <a:t>camada de saída </a:t>
            </a:r>
            <a:r>
              <a:rPr lang="pt-BR" dirty="0" smtClean="0"/>
              <a:t>utiliza a </a:t>
            </a:r>
            <a:r>
              <a:rPr lang="pt-BR" dirty="0"/>
              <a:t>função de ativação </a:t>
            </a:r>
            <a:r>
              <a:rPr lang="pt-BR" b="1" dirty="0"/>
              <a:t>softmax</a:t>
            </a:r>
            <a:r>
              <a:rPr lang="pt-BR" dirty="0"/>
              <a:t>, e a função de custo utilizada é a da </a:t>
            </a:r>
            <a:r>
              <a:rPr lang="pt-BR" b="1" dirty="0"/>
              <a:t>entropia </a:t>
            </a:r>
            <a:r>
              <a:rPr lang="pt-BR" b="1" dirty="0" smtClean="0"/>
              <a:t>cruzada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8604274" y="2199242"/>
            <a:ext cx="34205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metrics </a:t>
            </a:r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accuracy_score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y_pred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list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dnn_clf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X_test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accuracy_score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y_pred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</a:rPr>
              <a:t>0.98180000000000001</a:t>
            </a:r>
            <a:endParaRPr lang="pt-BR" sz="1400" dirty="0"/>
          </a:p>
        </p:txBody>
      </p:sp>
      <p:sp>
        <p:nvSpPr>
          <p:cNvPr id="7" name="Rectangle 6"/>
          <p:cNvSpPr/>
          <p:nvPr/>
        </p:nvSpPr>
        <p:spPr>
          <a:xfrm>
            <a:off x="8602133" y="3881489"/>
            <a:ext cx="35660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dnn_clf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evaluate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X_test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y_test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</a:rPr>
              <a:t>'accuracy'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</a:rPr>
              <a:t>0.98180002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</a:rPr>
              <a:t>'global_step'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</a:rPr>
              <a:t>40000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</a:rPr>
              <a:t>'loss'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</a:rPr>
              <a:t>0.073678359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t-BR" sz="1400" dirty="0"/>
          </a:p>
        </p:txBody>
      </p:sp>
      <p:sp>
        <p:nvSpPr>
          <p:cNvPr id="4" name="Rectangle 3"/>
          <p:cNvSpPr/>
          <p:nvPr/>
        </p:nvSpPr>
        <p:spPr>
          <a:xfrm>
            <a:off x="7082364" y="6302400"/>
            <a:ext cx="494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Exemplo: MLPWithTensorFlowHighLevelAPI.ipynb</a:t>
            </a:r>
          </a:p>
        </p:txBody>
      </p:sp>
      <p:cxnSp>
        <p:nvCxnSpPr>
          <p:cNvPr id="10" name="Straight Arrow Connector 9"/>
          <p:cNvCxnSpPr>
            <a:endCxn id="3" idx="3"/>
          </p:cNvCxnSpPr>
          <p:nvPr/>
        </p:nvCxnSpPr>
        <p:spPr>
          <a:xfrm>
            <a:off x="7552267" y="3430883"/>
            <a:ext cx="1049866" cy="7503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78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r</a:t>
            </a:r>
            <a:r>
              <a:rPr lang="pt-BR" dirty="0" smtClean="0"/>
              <a:t>edes MLP com a API de baixo nível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918076"/>
          </a:xfrm>
        </p:spPr>
        <p:txBody>
          <a:bodyPr>
            <a:normAutofit/>
          </a:bodyPr>
          <a:lstStyle/>
          <a:p>
            <a:r>
              <a:rPr lang="pt-BR" dirty="0" smtClean="0"/>
              <a:t>Caso desejarmos </a:t>
            </a:r>
            <a:r>
              <a:rPr lang="pt-BR" dirty="0"/>
              <a:t>ter mais controle sobre a arquitetura </a:t>
            </a:r>
            <a:r>
              <a:rPr lang="pt-BR" dirty="0" smtClean="0"/>
              <a:t>do modelo, então nós devemos usar </a:t>
            </a:r>
            <a:r>
              <a:rPr lang="pt-BR" dirty="0"/>
              <a:t>a API </a:t>
            </a:r>
            <a:r>
              <a:rPr lang="pt-BR" dirty="0" smtClean="0"/>
              <a:t>de baixo nível do TensorFlow.</a:t>
            </a:r>
          </a:p>
          <a:p>
            <a:r>
              <a:rPr lang="pt-BR" dirty="0" smtClean="0"/>
              <a:t>À seguir, cria-se o </a:t>
            </a:r>
            <a:r>
              <a:rPr lang="pt-BR" dirty="0"/>
              <a:t>mesmo modelo </a:t>
            </a:r>
            <a:r>
              <a:rPr lang="pt-BR" dirty="0" smtClean="0"/>
              <a:t>criado anteriormente usando a API de baixo nível.</a:t>
            </a:r>
          </a:p>
          <a:p>
            <a:r>
              <a:rPr lang="pt-BR" dirty="0" smtClean="0"/>
              <a:t>Para isso, nós iremos implementar o algoritmo do gradiente descendente em mini-batch para treinar uma rede neural para classificar imagens de dígitos escritos à mão.</a:t>
            </a:r>
          </a:p>
          <a:p>
            <a:r>
              <a:rPr lang="pt-BR" dirty="0" smtClean="0"/>
              <a:t>O </a:t>
            </a:r>
            <a:r>
              <a:rPr lang="pt-BR" dirty="0"/>
              <a:t>primeiro passo é a </a:t>
            </a:r>
            <a:r>
              <a:rPr lang="pt-BR" b="1" i="1" dirty="0"/>
              <a:t>fase de construção</a:t>
            </a:r>
            <a:r>
              <a:rPr lang="pt-BR" dirty="0"/>
              <a:t>, </a:t>
            </a:r>
            <a:r>
              <a:rPr lang="pt-BR" dirty="0" smtClean="0"/>
              <a:t>ou seja construção </a:t>
            </a:r>
            <a:r>
              <a:rPr lang="pt-BR" dirty="0"/>
              <a:t>do </a:t>
            </a:r>
            <a:r>
              <a:rPr lang="pt-BR" b="1" i="1" dirty="0" smtClean="0"/>
              <a:t>grafo de computação</a:t>
            </a:r>
            <a:r>
              <a:rPr lang="pt-BR" dirty="0" smtClean="0"/>
              <a:t>. </a:t>
            </a:r>
          </a:p>
          <a:p>
            <a:r>
              <a:rPr lang="pt-BR" dirty="0" smtClean="0"/>
              <a:t>O </a:t>
            </a:r>
            <a:r>
              <a:rPr lang="pt-BR" dirty="0"/>
              <a:t>segundo passo é a </a:t>
            </a:r>
            <a:r>
              <a:rPr lang="pt-BR" b="1" i="1" dirty="0"/>
              <a:t>fase de execução</a:t>
            </a:r>
            <a:r>
              <a:rPr lang="pt-BR" dirty="0"/>
              <a:t>, na qual </a:t>
            </a:r>
            <a:r>
              <a:rPr lang="pt-BR" dirty="0" smtClean="0"/>
              <a:t>se executa </a:t>
            </a:r>
            <a:r>
              <a:rPr lang="pt-BR" dirty="0"/>
              <a:t>o </a:t>
            </a:r>
            <a:r>
              <a:rPr lang="pt-BR" b="1" i="1" dirty="0" smtClean="0"/>
              <a:t>grafo</a:t>
            </a:r>
            <a:r>
              <a:rPr lang="pt-BR" dirty="0" smtClean="0"/>
              <a:t> para </a:t>
            </a:r>
            <a:r>
              <a:rPr lang="pt-BR" dirty="0"/>
              <a:t>treinar o </a:t>
            </a:r>
            <a:r>
              <a:rPr lang="pt-BR" dirty="0" smtClean="0"/>
              <a:t>modelo da rede neural.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7291684" y="6374368"/>
            <a:ext cx="490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Exemplo: MLPWithTensorFlowLowLevelAPI.ipynb</a:t>
            </a:r>
          </a:p>
        </p:txBody>
      </p:sp>
    </p:spTree>
    <p:extLst>
      <p:ext uri="{BB962C8B-B14F-4D97-AF65-F5344CB8AC3E}">
        <p14:creationId xmlns:p14="http://schemas.microsoft.com/office/powerpoint/2010/main" val="275526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Fase de Construção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18333" cy="118850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I</a:t>
            </a:r>
            <a:r>
              <a:rPr lang="pt-BR" dirty="0" smtClean="0"/>
              <a:t>nicialmente, importamos </a:t>
            </a:r>
            <a:r>
              <a:rPr lang="pt-BR" dirty="0"/>
              <a:t>a biblioteca tensorflow. Em </a:t>
            </a:r>
            <a:r>
              <a:rPr lang="pt-BR" dirty="0" smtClean="0"/>
              <a:t>seguida, especificamos </a:t>
            </a:r>
            <a:r>
              <a:rPr lang="pt-BR" dirty="0"/>
              <a:t>o número de entradas e saídas e </a:t>
            </a:r>
            <a:r>
              <a:rPr lang="pt-BR" dirty="0" smtClean="0"/>
              <a:t>definimos </a:t>
            </a:r>
            <a:r>
              <a:rPr lang="pt-BR" dirty="0"/>
              <a:t>o número de </a:t>
            </a:r>
            <a:r>
              <a:rPr lang="pt-BR" b="1" i="1" dirty="0" smtClean="0"/>
              <a:t>nós</a:t>
            </a:r>
            <a:r>
              <a:rPr lang="pt-BR" dirty="0" smtClean="0"/>
              <a:t> </a:t>
            </a:r>
            <a:r>
              <a:rPr lang="pt-BR" dirty="0"/>
              <a:t>ocultos em cada camada: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5933" y="2861733"/>
            <a:ext cx="27601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tensorflow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n_inputs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</a:rPr>
              <a:t># MNIST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n_hidden1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</a:rPr>
              <a:t>300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n_hidden2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</a:rPr>
              <a:t>100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n_outputs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endParaRPr lang="pt-B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616059"/>
            <a:ext cx="11218332" cy="2004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Em seguida, </a:t>
            </a:r>
            <a:r>
              <a:rPr lang="pt-BR" dirty="0" smtClean="0"/>
              <a:t>usamos </a:t>
            </a:r>
            <a:r>
              <a:rPr lang="pt-BR" b="1" i="1" dirty="0"/>
              <a:t>nós</a:t>
            </a:r>
            <a:r>
              <a:rPr lang="pt-BR" dirty="0"/>
              <a:t> </a:t>
            </a:r>
            <a:r>
              <a:rPr lang="pt-BR" dirty="0" smtClean="0"/>
              <a:t>do tipo</a:t>
            </a:r>
            <a:r>
              <a:rPr lang="pt-BR" b="1" i="1" dirty="0" smtClean="0"/>
              <a:t> placeholder </a:t>
            </a:r>
            <a:r>
              <a:rPr lang="pt-BR" dirty="0" smtClean="0"/>
              <a:t>para </a:t>
            </a:r>
            <a:r>
              <a:rPr lang="pt-BR" dirty="0"/>
              <a:t>representar os </a:t>
            </a:r>
            <a:r>
              <a:rPr lang="pt-BR" dirty="0" smtClean="0"/>
              <a:t>dados de treinamento (i.e., atributos e saídas desejadas, os rótulos):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3289298" y="5571654"/>
            <a:ext cx="6316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placeholder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float32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shape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None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n_inputs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"X"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placeholder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int64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shape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None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"y"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24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65331"/>
            <a:ext cx="10515600" cy="1325563"/>
          </a:xfrm>
        </p:spPr>
        <p:txBody>
          <a:bodyPr/>
          <a:lstStyle/>
          <a:p>
            <a:r>
              <a:rPr lang="pt-BR" dirty="0"/>
              <a:t>Fase de Construção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2532"/>
            <a:ext cx="6346555" cy="521546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Agora vamos criar a rede neural </a:t>
            </a:r>
            <a:r>
              <a:rPr lang="pt-BR" dirty="0" smtClean="0"/>
              <a:t>propriamente dita. </a:t>
            </a:r>
          </a:p>
          <a:p>
            <a:r>
              <a:rPr lang="pt-BR" dirty="0" smtClean="0"/>
              <a:t>O </a:t>
            </a:r>
            <a:r>
              <a:rPr lang="pt-BR" b="1" i="1" dirty="0" smtClean="0"/>
              <a:t>nó </a:t>
            </a:r>
            <a:r>
              <a:rPr lang="pt-BR" dirty="0" smtClean="0"/>
              <a:t>do tipo</a:t>
            </a:r>
            <a:r>
              <a:rPr lang="pt-BR" b="1" i="1" dirty="0" smtClean="0"/>
              <a:t> placeholder </a:t>
            </a:r>
            <a:r>
              <a:rPr lang="pt-BR" b="1" dirty="0" smtClean="0"/>
              <a:t>X</a:t>
            </a:r>
            <a:r>
              <a:rPr lang="pt-BR" dirty="0" smtClean="0"/>
              <a:t> </a:t>
            </a:r>
            <a:r>
              <a:rPr lang="pt-BR" dirty="0"/>
              <a:t>atuará como a </a:t>
            </a:r>
            <a:r>
              <a:rPr lang="pt-BR" b="1" i="1" dirty="0"/>
              <a:t>camada de </a:t>
            </a:r>
            <a:r>
              <a:rPr lang="pt-BR" b="1" i="1" dirty="0" smtClean="0"/>
              <a:t>entrada</a:t>
            </a:r>
            <a:r>
              <a:rPr lang="pt-BR" dirty="0" smtClean="0"/>
              <a:t>. </a:t>
            </a:r>
          </a:p>
          <a:p>
            <a:r>
              <a:rPr lang="pt-BR" dirty="0" smtClean="0"/>
              <a:t>Durante </a:t>
            </a:r>
            <a:r>
              <a:rPr lang="pt-BR" dirty="0"/>
              <a:t>a </a:t>
            </a:r>
            <a:r>
              <a:rPr lang="pt-BR" b="1" i="1" dirty="0"/>
              <a:t>fase de execução</a:t>
            </a:r>
            <a:r>
              <a:rPr lang="pt-BR" dirty="0"/>
              <a:t>, ele será substituído por um </a:t>
            </a:r>
            <a:r>
              <a:rPr lang="pt-BR" dirty="0" smtClean="0"/>
              <a:t>mini-batch a cada iteração.</a:t>
            </a:r>
          </a:p>
          <a:p>
            <a:r>
              <a:rPr lang="pt-BR" dirty="0" smtClean="0"/>
              <a:t>Observem </a:t>
            </a:r>
            <a:r>
              <a:rPr lang="pt-BR" dirty="0"/>
              <a:t>que </a:t>
            </a:r>
            <a:r>
              <a:rPr lang="pt-BR" dirty="0" smtClean="0"/>
              <a:t>todos os exemplos em </a:t>
            </a:r>
            <a:r>
              <a:rPr lang="pt-BR" dirty="0"/>
              <a:t>um </a:t>
            </a:r>
            <a:r>
              <a:rPr lang="pt-BR" dirty="0" smtClean="0"/>
              <a:t>mini-batch </a:t>
            </a:r>
            <a:r>
              <a:rPr lang="pt-BR" dirty="0"/>
              <a:t>serão </a:t>
            </a:r>
            <a:r>
              <a:rPr lang="pt-BR" dirty="0" smtClean="0"/>
              <a:t>processados </a:t>
            </a:r>
            <a:r>
              <a:rPr lang="pt-BR" dirty="0"/>
              <a:t>simultaneamente pela rede </a:t>
            </a:r>
            <a:r>
              <a:rPr lang="pt-BR" dirty="0" smtClean="0"/>
              <a:t>neural. </a:t>
            </a:r>
          </a:p>
          <a:p>
            <a:r>
              <a:rPr lang="pt-BR" dirty="0" smtClean="0"/>
              <a:t>Em seguida, nós criamos </a:t>
            </a:r>
            <a:r>
              <a:rPr lang="pt-BR" dirty="0"/>
              <a:t>as duas camadas ocultas e a camada de saída. </a:t>
            </a: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/>
              <a:t>duas camadas ocultas são quase idênticas: </a:t>
            </a:r>
            <a:r>
              <a:rPr lang="pt-BR" dirty="0" smtClean="0"/>
              <a:t>elas diferem </a:t>
            </a:r>
            <a:r>
              <a:rPr lang="pt-BR" dirty="0"/>
              <a:t>apenas pelas entradas às quais estão conectadas e pelo número de </a:t>
            </a:r>
            <a:r>
              <a:rPr lang="pt-BR" b="1" i="1" dirty="0" smtClean="0"/>
              <a:t>nós</a:t>
            </a:r>
            <a:r>
              <a:rPr lang="pt-BR" dirty="0" smtClean="0"/>
              <a:t> que </a:t>
            </a:r>
            <a:r>
              <a:rPr lang="pt-BR" dirty="0"/>
              <a:t>contêm. </a:t>
            </a:r>
            <a:endParaRPr lang="pt-BR" dirty="0" smtClean="0"/>
          </a:p>
        </p:txBody>
      </p:sp>
      <p:sp>
        <p:nvSpPr>
          <p:cNvPr id="4" name="Rectangle 3"/>
          <p:cNvSpPr/>
          <p:nvPr/>
        </p:nvSpPr>
        <p:spPr>
          <a:xfrm>
            <a:off x="7184755" y="2260426"/>
            <a:ext cx="50072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FF"/>
                </a:solidFill>
                <a:highlight>
                  <a:srgbClr val="FFFFFF"/>
                </a:highlight>
              </a:rPr>
              <a:t>neuron_layer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n_neurons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activation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None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with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name_scope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n_inputs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int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get_shape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()[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stddev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sqrt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n_inputs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init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truncated_normal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n_inputs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n_neurons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stddev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stddev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W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Variable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init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</a:rPr>
              <a:t>"weights"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b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Variable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zeros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n_neurons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]),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</a:rPr>
              <a:t>"biases"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z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matmul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W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activation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</a:rPr>
              <a:t>"relu"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relu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z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z</a:t>
            </a:r>
            <a:endParaRPr lang="pt-BR" sz="1200" dirty="0"/>
          </a:p>
        </p:txBody>
      </p:sp>
      <p:sp>
        <p:nvSpPr>
          <p:cNvPr id="5" name="Rectangle 4"/>
          <p:cNvSpPr/>
          <p:nvPr/>
        </p:nvSpPr>
        <p:spPr>
          <a:xfrm>
            <a:off x="7184755" y="4862133"/>
            <a:ext cx="50072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X </a:t>
            </a:r>
            <a:r>
              <a:rPr lang="en-US" sz="1200" b="1" dirty="0"/>
              <a:t>=</a:t>
            </a:r>
            <a:r>
              <a:rPr lang="en-US" sz="1200" dirty="0"/>
              <a:t> </a:t>
            </a:r>
            <a:r>
              <a:rPr lang="en-US" sz="1200" dirty="0" err="1"/>
              <a:t>tf</a:t>
            </a:r>
            <a:r>
              <a:rPr lang="en-US" sz="1200" b="1" dirty="0" err="1"/>
              <a:t>.</a:t>
            </a:r>
            <a:r>
              <a:rPr lang="en-US" sz="1200" dirty="0" err="1"/>
              <a:t>placeholder</a:t>
            </a:r>
            <a:r>
              <a:rPr lang="en-US" sz="1200" b="1" dirty="0"/>
              <a:t>(</a:t>
            </a:r>
            <a:r>
              <a:rPr lang="en-US" sz="1200" dirty="0"/>
              <a:t>tf</a:t>
            </a:r>
            <a:r>
              <a:rPr lang="en-US" sz="1200" b="1" dirty="0"/>
              <a:t>.</a:t>
            </a:r>
            <a:r>
              <a:rPr lang="en-US" sz="1200" dirty="0"/>
              <a:t>float32</a:t>
            </a:r>
            <a:r>
              <a:rPr lang="en-US" sz="1200" b="1" dirty="0"/>
              <a:t>,</a:t>
            </a:r>
            <a:r>
              <a:rPr lang="en-US" sz="1200" dirty="0"/>
              <a:t> shape</a:t>
            </a:r>
            <a:r>
              <a:rPr lang="en-US" sz="1200" b="1" dirty="0"/>
              <a:t>=(None,</a:t>
            </a:r>
            <a:r>
              <a:rPr lang="en-US" sz="1200" dirty="0"/>
              <a:t> </a:t>
            </a:r>
            <a:r>
              <a:rPr lang="en-US" sz="1200" dirty="0" err="1"/>
              <a:t>n_inputs</a:t>
            </a:r>
            <a:r>
              <a:rPr lang="en-US" sz="1200" b="1" dirty="0"/>
              <a:t>),</a:t>
            </a:r>
            <a:r>
              <a:rPr lang="en-US" sz="1200" dirty="0"/>
              <a:t> name</a:t>
            </a:r>
            <a:r>
              <a:rPr lang="en-US" sz="1200" b="1" dirty="0"/>
              <a:t>=</a:t>
            </a:r>
            <a:r>
              <a:rPr lang="en-US" sz="1200" dirty="0"/>
              <a:t>"X"</a:t>
            </a:r>
            <a:r>
              <a:rPr lang="en-US" sz="1200" b="1" dirty="0"/>
              <a:t>)</a:t>
            </a:r>
            <a:endParaRPr lang="en-US" sz="1200" dirty="0"/>
          </a:p>
          <a:p>
            <a:r>
              <a:rPr lang="en-US" sz="1200" dirty="0"/>
              <a:t>y </a:t>
            </a:r>
            <a:r>
              <a:rPr lang="en-US" sz="1200" b="1" dirty="0"/>
              <a:t>=</a:t>
            </a:r>
            <a:r>
              <a:rPr lang="en-US" sz="1200" dirty="0"/>
              <a:t> </a:t>
            </a:r>
            <a:r>
              <a:rPr lang="en-US" sz="1200" dirty="0" err="1"/>
              <a:t>tf</a:t>
            </a:r>
            <a:r>
              <a:rPr lang="en-US" sz="1200" b="1" dirty="0" err="1"/>
              <a:t>.</a:t>
            </a:r>
            <a:r>
              <a:rPr lang="en-US" sz="1200" dirty="0" err="1"/>
              <a:t>placeholder</a:t>
            </a:r>
            <a:r>
              <a:rPr lang="en-US" sz="1200" b="1" dirty="0"/>
              <a:t>(</a:t>
            </a:r>
            <a:r>
              <a:rPr lang="en-US" sz="1200" dirty="0"/>
              <a:t>tf</a:t>
            </a:r>
            <a:r>
              <a:rPr lang="en-US" sz="1200" b="1" dirty="0"/>
              <a:t>.</a:t>
            </a:r>
            <a:r>
              <a:rPr lang="en-US" sz="1200" dirty="0"/>
              <a:t>int64</a:t>
            </a:r>
            <a:r>
              <a:rPr lang="en-US" sz="1200" b="1" dirty="0"/>
              <a:t>,</a:t>
            </a:r>
            <a:r>
              <a:rPr lang="en-US" sz="1200" dirty="0"/>
              <a:t> shape</a:t>
            </a:r>
            <a:r>
              <a:rPr lang="en-US" sz="1200" b="1" dirty="0"/>
              <a:t>=(None),</a:t>
            </a:r>
            <a:r>
              <a:rPr lang="en-US" sz="1200" dirty="0"/>
              <a:t> name</a:t>
            </a:r>
            <a:r>
              <a:rPr lang="en-US" sz="1200" b="1" dirty="0"/>
              <a:t>=</a:t>
            </a:r>
            <a:r>
              <a:rPr lang="en-US" sz="1200" dirty="0"/>
              <a:t>"y</a:t>
            </a:r>
            <a:r>
              <a:rPr lang="en-US" sz="1200" dirty="0" smtClean="0"/>
              <a:t>"</a:t>
            </a:r>
            <a:r>
              <a:rPr lang="en-US" sz="1200" b="1" dirty="0" smtClean="0"/>
              <a:t>)</a:t>
            </a:r>
          </a:p>
          <a:p>
            <a:endParaRPr lang="pt-BR" sz="1200" b="1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pt-BR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with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name_scope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</a:rPr>
              <a:t>"dnn"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hidden1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neuron_layer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n_hidden1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"hidden1"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activation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</a:rPr>
              <a:t>relu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hidden2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neuron_layer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hidden1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n_hidden2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</a:rPr>
              <a:t>"hidden2"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activation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</a:rPr>
              <a:t>"relu"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logits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neuron_layer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hidden2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n_outputs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</a:rPr>
              <a:t>"outputs"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84681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65331"/>
            <a:ext cx="10515600" cy="1325563"/>
          </a:xfrm>
        </p:spPr>
        <p:txBody>
          <a:bodyPr/>
          <a:lstStyle/>
          <a:p>
            <a:r>
              <a:rPr lang="pt-BR" dirty="0"/>
              <a:t>Fase de Construção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42532"/>
            <a:ext cx="6917267" cy="521546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A </a:t>
            </a:r>
            <a:r>
              <a:rPr lang="pt-BR" dirty="0"/>
              <a:t>camada de saída também é muito </a:t>
            </a:r>
            <a:r>
              <a:rPr lang="pt-BR" dirty="0" smtClean="0"/>
              <a:t>semelhante às outras, </a:t>
            </a:r>
            <a:r>
              <a:rPr lang="pt-BR" dirty="0"/>
              <a:t>mas </a:t>
            </a:r>
            <a:r>
              <a:rPr lang="pt-BR" dirty="0" smtClean="0"/>
              <a:t>ela usa </a:t>
            </a:r>
            <a:r>
              <a:rPr lang="pt-BR" dirty="0"/>
              <a:t>uma função de </a:t>
            </a:r>
            <a:r>
              <a:rPr lang="pt-BR" dirty="0" smtClean="0"/>
              <a:t>ativação do tipo </a:t>
            </a:r>
            <a:r>
              <a:rPr lang="pt-BR" b="1" i="1" dirty="0"/>
              <a:t>softmax </a:t>
            </a:r>
            <a:r>
              <a:rPr lang="pt-BR" dirty="0"/>
              <a:t>em vez de uma função de </a:t>
            </a:r>
            <a:r>
              <a:rPr lang="pt-BR" dirty="0" smtClean="0"/>
              <a:t>ativação do tipo </a:t>
            </a:r>
            <a:r>
              <a:rPr lang="pt-BR" b="1" i="1" dirty="0"/>
              <a:t>ReLU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Para facilitar, nós implementamos uma função chamada </a:t>
            </a:r>
            <a:r>
              <a:rPr lang="pt-BR" b="1" i="1" dirty="0" smtClean="0"/>
              <a:t>neuron_layer()</a:t>
            </a:r>
            <a:r>
              <a:rPr lang="pt-BR" dirty="0" smtClean="0"/>
              <a:t> que cria </a:t>
            </a:r>
            <a:r>
              <a:rPr lang="pt-BR" dirty="0"/>
              <a:t>uma camada </a:t>
            </a:r>
            <a:r>
              <a:rPr lang="pt-BR" dirty="0" smtClean="0"/>
              <a:t>de cada vez. </a:t>
            </a:r>
          </a:p>
          <a:p>
            <a:r>
              <a:rPr lang="pt-BR" dirty="0" smtClean="0"/>
              <a:t>São necessários alguns parâmetros para </a:t>
            </a:r>
            <a:r>
              <a:rPr lang="pt-BR" dirty="0"/>
              <a:t>especificar as </a:t>
            </a:r>
            <a:r>
              <a:rPr lang="pt-BR" dirty="0" smtClean="0"/>
              <a:t>entradas da função: o placeholder X, o </a:t>
            </a:r>
            <a:r>
              <a:rPr lang="pt-BR" dirty="0"/>
              <a:t>número de </a:t>
            </a:r>
            <a:r>
              <a:rPr lang="pt-BR" b="1" i="1" dirty="0" smtClean="0"/>
              <a:t>nós</a:t>
            </a:r>
            <a:r>
              <a:rPr lang="pt-BR" dirty="0" smtClean="0"/>
              <a:t>, o </a:t>
            </a:r>
            <a:r>
              <a:rPr lang="pt-BR" dirty="0"/>
              <a:t>nome da camada e a função de </a:t>
            </a:r>
            <a:r>
              <a:rPr lang="pt-BR" dirty="0" smtClean="0"/>
              <a:t>ativação. </a:t>
            </a:r>
          </a:p>
          <a:p>
            <a:r>
              <a:rPr lang="pt-BR" dirty="0" smtClean="0"/>
              <a:t>O trecho da função </a:t>
            </a:r>
            <a:r>
              <a:rPr lang="pt-BR" b="1" i="1" dirty="0"/>
              <a:t>neuron_layer()</a:t>
            </a:r>
            <a:r>
              <a:rPr lang="pt-BR" dirty="0"/>
              <a:t> é </a:t>
            </a:r>
            <a:r>
              <a:rPr lang="pt-BR" dirty="0" smtClean="0"/>
              <a:t>mostrado ao lado.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7755466" y="2615274"/>
            <a:ext cx="44365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FF"/>
                </a:solidFill>
                <a:highlight>
                  <a:srgbClr val="FFFFFF"/>
                </a:highlight>
              </a:rPr>
              <a:t>neuron_layer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n_neurons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activation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None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with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name_scope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n_inputs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int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get_shape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()[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stddev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sqrt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n_inputs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init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truncated_normal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n_inputs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n_neurons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stddev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stddev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W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Variable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init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</a:rPr>
              <a:t>"weights"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b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Variable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zeros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n_neurons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]),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</a:rPr>
              <a:t>"biases"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z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matmul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W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activation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</a:rPr>
              <a:t>"relu"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relu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z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z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70937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de Construção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7050437" cy="5167312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Vamos analisar o código da função linha </a:t>
                </a:r>
                <a:r>
                  <a:rPr lang="pt-BR" dirty="0"/>
                  <a:t>por linha: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Primeiro</a:t>
                </a:r>
                <a:r>
                  <a:rPr lang="pt-BR" dirty="0"/>
                  <a:t>, </a:t>
                </a:r>
                <a:r>
                  <a:rPr lang="pt-BR" dirty="0" smtClean="0"/>
                  <a:t>nós criamos </a:t>
                </a:r>
                <a:r>
                  <a:rPr lang="pt-BR" dirty="0"/>
                  <a:t>um </a:t>
                </a:r>
                <a:r>
                  <a:rPr lang="pt-BR" b="1" i="1" dirty="0"/>
                  <a:t>escopo de nome </a:t>
                </a:r>
                <a:r>
                  <a:rPr lang="pt-BR" dirty="0"/>
                  <a:t>usando o nome da </a:t>
                </a:r>
                <a:r>
                  <a:rPr lang="pt-BR" dirty="0" smtClean="0"/>
                  <a:t>camada. Esse escopo </a:t>
                </a:r>
                <a:r>
                  <a:rPr lang="pt-BR" dirty="0"/>
                  <a:t>conterá todos os </a:t>
                </a:r>
                <a:r>
                  <a:rPr lang="pt-BR" b="1" i="1" dirty="0"/>
                  <a:t>nós </a:t>
                </a:r>
                <a:r>
                  <a:rPr lang="pt-BR" dirty="0" smtClean="0"/>
                  <a:t>dessa camada.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Em seguida, obtemos o número de entradas </a:t>
                </a:r>
                <a:r>
                  <a:rPr lang="pt-BR" dirty="0" smtClean="0"/>
                  <a:t>através da segunda dimensão da </a:t>
                </a:r>
                <a:r>
                  <a:rPr lang="pt-BR" dirty="0"/>
                  <a:t>matriz de </a:t>
                </a:r>
                <a:r>
                  <a:rPr lang="pt-BR" dirty="0" smtClean="0"/>
                  <a:t>entrada X, sendo a </a:t>
                </a:r>
                <a:r>
                  <a:rPr lang="pt-BR" dirty="0"/>
                  <a:t>primeira </a:t>
                </a:r>
                <a:r>
                  <a:rPr lang="pt-BR" dirty="0" smtClean="0"/>
                  <a:t>dimensão o número de exemplos.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próximas três linhas criam uma variável </a:t>
                </a:r>
                <a:r>
                  <a:rPr lang="pt-BR" b="1" i="1" dirty="0"/>
                  <a:t>W</a:t>
                </a:r>
                <a:r>
                  <a:rPr lang="pt-BR" dirty="0"/>
                  <a:t> que </a:t>
                </a:r>
                <a:r>
                  <a:rPr lang="pt-BR" dirty="0" smtClean="0"/>
                  <a:t>conterá a </a:t>
                </a:r>
                <a:r>
                  <a:rPr lang="pt-BR" dirty="0"/>
                  <a:t>matriz de pesos. </a:t>
                </a:r>
                <a:r>
                  <a:rPr lang="pt-BR" dirty="0" smtClean="0"/>
                  <a:t>Ela será </a:t>
                </a:r>
                <a:r>
                  <a:rPr lang="pt-BR" dirty="0"/>
                  <a:t>um tensor 2D </a:t>
                </a:r>
                <a:r>
                  <a:rPr lang="pt-BR" dirty="0" smtClean="0"/>
                  <a:t>(i.e., uma matriz) contendo </a:t>
                </a:r>
                <a:r>
                  <a:rPr lang="pt-BR" dirty="0"/>
                  <a:t>todos os pesos de conexão entre cada entrada e cada </a:t>
                </a:r>
                <a:r>
                  <a:rPr lang="pt-BR" b="1" i="1" dirty="0" smtClean="0"/>
                  <a:t>nó</a:t>
                </a:r>
                <a:r>
                  <a:rPr lang="pt-BR" dirty="0" smtClean="0"/>
                  <a:t> da camada.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 matriz </a:t>
                </a:r>
                <a:r>
                  <a:rPr lang="pt-BR" b="1" i="1" dirty="0" smtClean="0"/>
                  <a:t>W</a:t>
                </a:r>
                <a:r>
                  <a:rPr lang="pt-BR" dirty="0" smtClean="0"/>
                  <a:t> é inicializada </a:t>
                </a:r>
                <a:r>
                  <a:rPr lang="pt-BR" dirty="0"/>
                  <a:t>aleatoriamente, </a:t>
                </a:r>
                <a:r>
                  <a:rPr lang="pt-BR" dirty="0" smtClean="0"/>
                  <a:t>usando-se </a:t>
                </a:r>
                <a:r>
                  <a:rPr lang="pt-BR" dirty="0"/>
                  <a:t>uma distribuição </a:t>
                </a:r>
                <a:r>
                  <a:rPr lang="pt-BR" dirty="0" smtClean="0"/>
                  <a:t>Gaussiana normal </a:t>
                </a:r>
                <a:r>
                  <a:rPr lang="pt-BR" dirty="0"/>
                  <a:t>truncada</a:t>
                </a:r>
                <a:r>
                  <a:rPr lang="pt-BR" dirty="0" smtClean="0"/>
                  <a:t> com desvio padrão igual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2/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pt-BR" dirty="0"/>
                          <m:t>n</m:t>
                        </m:r>
                        <m:r>
                          <m:rPr>
                            <m:nor/>
                          </m:rPr>
                          <a:rPr lang="pt-BR" dirty="0"/>
                          <m:t>_</m:t>
                        </m:r>
                        <m:r>
                          <m:rPr>
                            <m:nor/>
                          </m:rPr>
                          <a:rPr lang="pt-BR" dirty="0"/>
                          <m:t>inputs</m:t>
                        </m:r>
                      </m:e>
                    </m:rad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7050437" cy="5167312"/>
              </a:xfrm>
              <a:blipFill rotWithShape="0">
                <a:blip r:embed="rId3"/>
                <a:stretch>
                  <a:fillRect l="-1384" t="-1769" r="-11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749153" y="2615274"/>
            <a:ext cx="44365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FF"/>
                </a:solidFill>
                <a:highlight>
                  <a:srgbClr val="FFFFFF"/>
                </a:highlight>
              </a:rPr>
              <a:t>neuron_layer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n_neurons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activation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None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with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name_scope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n_inputs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int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get_shape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()[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stddev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sqrt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n_inputs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init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truncated_normal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n_inputs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n_neurons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stddev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stddev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W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Variable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init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</a:rPr>
              <a:t>"weights"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b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Variable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zeros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n_neurons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]),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</a:rPr>
              <a:t>"biases"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z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matmul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W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activation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</a:rPr>
              <a:t>"relu"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relu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z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z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85442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15596</TotalTime>
  <Words>4438</Words>
  <Application>Microsoft Office PowerPoint</Application>
  <PresentationFormat>Widescreen</PresentationFormat>
  <Paragraphs>381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Wingdings</vt:lpstr>
      <vt:lpstr>Office Theme</vt:lpstr>
      <vt:lpstr>TP555 - Inteligência Artificial e Machine Learning: Redes Neurais Artificiais com TensorFlow v1.x</vt:lpstr>
      <vt:lpstr>Motivação</vt:lpstr>
      <vt:lpstr>Treinando redes MLP com a API de alto nível</vt:lpstr>
      <vt:lpstr>Treinando redes MLP com a API de alto nível</vt:lpstr>
      <vt:lpstr>Treinando redes MLP com a API de baixo nível</vt:lpstr>
      <vt:lpstr>Fase de Construção</vt:lpstr>
      <vt:lpstr>Fase de Construção</vt:lpstr>
      <vt:lpstr>Fase de Construção</vt:lpstr>
      <vt:lpstr>Fase de Construção</vt:lpstr>
      <vt:lpstr>Fase de Construção</vt:lpstr>
      <vt:lpstr>Fase de Construção</vt:lpstr>
      <vt:lpstr>Fase de Construção</vt:lpstr>
      <vt:lpstr>Fase de Construção</vt:lpstr>
      <vt:lpstr>Fase de execução</vt:lpstr>
      <vt:lpstr>Fase de execução</vt:lpstr>
      <vt:lpstr>Usando o modelo treinado</vt:lpstr>
      <vt:lpstr>Ajuste fino dos hiperparâmetros de um modelo</vt:lpstr>
      <vt:lpstr>Ajuste fino dos hiperparâmetros de um modelo</vt:lpstr>
      <vt:lpstr>Ajuste fino dos hiperparâmetros de um modelo</vt:lpstr>
      <vt:lpstr>Ajuste fino dos hiperparâmetros de um modelo</vt:lpstr>
      <vt:lpstr>Ajuste fino dos hiperparâmetros de um modelo</vt:lpstr>
      <vt:lpstr>Ajuste fino dos hiperparâmetros de um modelo</vt:lpstr>
      <vt:lpstr>Avisos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1284</cp:revision>
  <dcterms:created xsi:type="dcterms:W3CDTF">2020-04-06T23:46:10Z</dcterms:created>
  <dcterms:modified xsi:type="dcterms:W3CDTF">2021-10-21T20:42:40Z</dcterms:modified>
</cp:coreProperties>
</file>