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73" r:id="rId10"/>
    <p:sldId id="264" r:id="rId11"/>
    <p:sldId id="274" r:id="rId12"/>
    <p:sldId id="275" r:id="rId13"/>
    <p:sldId id="269" r:id="rId14"/>
    <p:sldId id="265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 autoAdjust="0"/>
    <p:restoredTop sz="94255" autoAdjust="0"/>
  </p:normalViewPr>
  <p:slideViewPr>
    <p:cSldViewPr snapToGrid="0">
      <p:cViewPr>
        <p:scale>
          <a:sx n="70" d="100"/>
          <a:sy n="70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Além dos exemplos de classificação que nós vimos na última aula,</a:t>
            </a:r>
            <a:r>
              <a:rPr lang="pt-BR" baseline="0" dirty="0" smtClean="0"/>
              <a:t> (</a:t>
            </a:r>
            <a:r>
              <a:rPr lang="pt-BR" dirty="0" smtClean="0"/>
              <a:t>Classificação de emails entre SPAM e pessoal (HAM),</a:t>
            </a:r>
            <a:r>
              <a:rPr lang="pt-BR" baseline="0" dirty="0" smtClean="0"/>
              <a:t> </a:t>
            </a:r>
            <a:r>
              <a:rPr lang="pt-BR" dirty="0" smtClean="0"/>
              <a:t>Detecção de símbolos (classificação de símbolos),</a:t>
            </a:r>
            <a:r>
              <a:rPr lang="pt-BR" baseline="0" dirty="0" smtClean="0"/>
              <a:t> </a:t>
            </a:r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mão,</a:t>
            </a:r>
            <a:r>
              <a:rPr lang="pt-BR" baseline="0" dirty="0" smtClean="0"/>
              <a:t> </a:t>
            </a:r>
            <a:r>
              <a:rPr lang="pt-BR" dirty="0" smtClean="0"/>
              <a:t>Classificação de texto),</a:t>
            </a:r>
            <a:r>
              <a:rPr lang="pt-BR" baseline="0" dirty="0" smtClean="0"/>
              <a:t> podemos também:</a:t>
            </a:r>
          </a:p>
          <a:p>
            <a:endParaRPr lang="pt-B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Predizer se o mercado de ações irá subir (associado à um touro) ou cair (associado à um urso).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Análise de crédito (pontuação de crédito): </a:t>
            </a:r>
            <a:r>
              <a:rPr lang="pt-BR" dirty="0" smtClean="0"/>
              <a:t>Diferenciar entre clientes de baixo e alto risco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Sistemas de recomendação de produtos (filmes, bebidas,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k-NN é poderoso porque não assume nada sobre os dados, exceto que a medida da distância pode ser calculada consistentemente entre duas instâncias. Assim, ele é chamado de </a:t>
            </a:r>
            <a:r>
              <a:rPr lang="pt-BR" b="1" i="1" dirty="0" smtClean="0"/>
              <a:t>não-paramétrico</a:t>
            </a:r>
            <a:r>
              <a:rPr lang="pt-BR" dirty="0" smtClean="0"/>
              <a:t> ou </a:t>
            </a:r>
            <a:r>
              <a:rPr lang="pt-BR" b="1" i="1" dirty="0" smtClean="0"/>
              <a:t>não-linear</a:t>
            </a:r>
            <a:r>
              <a:rPr lang="pt-BR" b="0" i="0" dirty="0" smtClean="0"/>
              <a:t>.</a:t>
            </a:r>
          </a:p>
          <a:p>
            <a:endParaRPr lang="pt-BR" b="0" i="0" dirty="0" smtClean="0"/>
          </a:p>
          <a:p>
            <a:r>
              <a:rPr lang="pt-BR" dirty="0" smtClean="0"/>
              <a:t>O algoritmo k-NN usa 'similaridade de atributos' para prever os valores de quaisquer novos exemplos</a:t>
            </a:r>
            <a:r>
              <a:rPr lang="pt-BR" baseline="0" dirty="0" smtClean="0"/>
              <a:t> </a:t>
            </a:r>
            <a:r>
              <a:rPr lang="pt-BR" dirty="0" smtClean="0"/>
              <a:t>de dados. Isso significa que o novo exemplo recebe um valor com base na sua proximidade com</a:t>
            </a:r>
            <a:r>
              <a:rPr lang="pt-BR" baseline="0" dirty="0" smtClean="0"/>
              <a:t> os</a:t>
            </a:r>
            <a:r>
              <a:rPr lang="pt-BR" dirty="0" smtClean="0"/>
              <a:t> pontos no conjunto de treinamento.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68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b="1" i="1" dirty="0" smtClean="0"/>
              <a:t>lazy learning </a:t>
            </a:r>
            <a:r>
              <a:rPr lang="pt-BR" dirty="0" smtClean="0"/>
              <a:t>é uma</a:t>
            </a:r>
            <a:r>
              <a:rPr lang="pt-BR" baseline="0" dirty="0" smtClean="0"/>
              <a:t> abordagem </a:t>
            </a:r>
            <a:r>
              <a:rPr lang="pt-BR" dirty="0" smtClean="0"/>
              <a:t>de aprendizado no qual a generalização dos dados de treinamento é, em teoria, atrasada até que uma consulta seja feita ao sistema, em oposição ao </a:t>
            </a:r>
            <a:r>
              <a:rPr lang="pt-BR" b="1" i="1" dirty="0" smtClean="0"/>
              <a:t>eager</a:t>
            </a:r>
            <a:r>
              <a:rPr lang="pt-BR" b="1" i="1" baseline="0" dirty="0" smtClean="0"/>
              <a:t> learning</a:t>
            </a:r>
            <a:r>
              <a:rPr lang="pt-BR" dirty="0" smtClean="0"/>
              <a:t>, em que o sistema tenta generalizar os dados de treinamento antes de receber consultas.</a:t>
            </a:r>
          </a:p>
          <a:p>
            <a:endParaRPr lang="pt-BR" dirty="0" smtClean="0"/>
          </a:p>
          <a:p>
            <a:r>
              <a:rPr lang="pt-BR" b="1" i="1" dirty="0" smtClean="0"/>
              <a:t>Eager</a:t>
            </a:r>
            <a:r>
              <a:rPr lang="pt-BR" b="1" i="1" baseline="0" dirty="0" smtClean="0"/>
              <a:t> learning </a:t>
            </a:r>
            <a:r>
              <a:rPr lang="pt-BR" dirty="0" smtClean="0"/>
              <a:t>tem uma etapa de treinamento</a:t>
            </a:r>
            <a:r>
              <a:rPr lang="pt-BR" baseline="0" dirty="0" smtClean="0"/>
              <a:t> </a:t>
            </a:r>
            <a:r>
              <a:rPr lang="pt-BR" dirty="0" smtClean="0"/>
              <a:t>do modelo. </a:t>
            </a:r>
            <a:r>
              <a:rPr lang="pt-BR" b="1" i="1" dirty="0" smtClean="0"/>
              <a:t>Lazy learning </a:t>
            </a:r>
            <a:r>
              <a:rPr lang="pt-BR" dirty="0" smtClean="0"/>
              <a:t>não tem uma fase de treinamento.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0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Desigualdade de Triângulos</a:t>
            </a:r>
            <a:r>
              <a:rPr lang="pt-BR" b="0" dirty="0" smtClean="0"/>
              <a:t>:</a:t>
            </a:r>
            <a:r>
              <a:rPr lang="pt-BR" b="0" baseline="0" dirty="0" smtClean="0"/>
              <a:t> s</a:t>
            </a:r>
            <a:r>
              <a:rPr lang="pt-BR" b="0" dirty="0" smtClean="0"/>
              <a:t>e a distância é uma norma, a distância calculada entre dois pontos será sempre uma linha reta.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 smtClean="0"/>
              <a:t>O</a:t>
            </a:r>
            <a:r>
              <a:rPr lang="pt-BR" b="0" baseline="0" dirty="0" smtClean="0"/>
              <a:t> </a:t>
            </a:r>
            <a:r>
              <a:rPr lang="pt-BR" b="1" baseline="0" dirty="0" smtClean="0"/>
              <a:t>v</a:t>
            </a:r>
            <a:r>
              <a:rPr lang="pt-BR" b="1" dirty="0" smtClean="0"/>
              <a:t>etor</a:t>
            </a:r>
            <a:r>
              <a:rPr lang="pt-BR" b="1" baseline="0" dirty="0" smtClean="0"/>
              <a:t> nulo </a:t>
            </a:r>
            <a:r>
              <a:rPr lang="pt-BR" baseline="0" dirty="0" smtClean="0"/>
              <a:t>tem comprimento nulo, ou seja, norma nula.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baseline="0" dirty="0" smtClean="0"/>
              <a:t>Fator de escala</a:t>
            </a:r>
            <a:r>
              <a:rPr lang="pt-BR" baseline="0" dirty="0" smtClean="0"/>
              <a:t>, a: a direção do vetor não muda quando você o multiplica por um número positivo, embora seu comprimento seja alterado.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aseline="0" dirty="0" smtClean="0"/>
              <a:t>Observe que as propriedades acima não determinam uma forma única de uma função de norma, de fato, existem muitas normas válidas diferentes.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42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</a:t>
            </a:r>
            <a:r>
              <a:rPr lang="pt-BR" dirty="0" smtClean="0"/>
              <a:t>knn_classification_2_classes.ipynb</a:t>
            </a:r>
          </a:p>
          <a:p>
            <a:endParaRPr lang="pt-BR" dirty="0" smtClean="0"/>
          </a:p>
          <a:p>
            <a:r>
              <a:rPr lang="pt-BR" dirty="0" smtClean="0"/>
              <a:t>Para o conjunto de validação,</a:t>
            </a:r>
            <a:r>
              <a:rPr lang="pt-BR" baseline="0" dirty="0" smtClean="0"/>
              <a:t> quando</a:t>
            </a:r>
            <a:r>
              <a:rPr lang="pt-BR" dirty="0" smtClean="0"/>
              <a:t> k = 1, tem-se uma grande chance de erro, o que causa alta variância. Quando aumentamos k, o erro de treinamento aumenta (aumenta o viés), mas o erro de validação pode diminuir ao mesmo tempo (diminuir a variância). Podemos pensar que quando k</a:t>
            </a:r>
            <a:r>
              <a:rPr lang="pt-BR" baseline="0" dirty="0" smtClean="0"/>
              <a:t> aumenta</a:t>
            </a:r>
            <a:r>
              <a:rPr lang="pt-BR" dirty="0" smtClean="0"/>
              <a:t>, por ter que considerar mais vizinhos, o modelo se</a:t>
            </a:r>
            <a:r>
              <a:rPr lang="pt-BR" baseline="0" dirty="0" smtClean="0"/>
              <a:t> torna</a:t>
            </a:r>
            <a:r>
              <a:rPr lang="pt-BR" dirty="0" smtClean="0"/>
              <a:t> mais complexo.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24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knn_regression.ipynb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20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65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k-Vizinhos mais Próximos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k-NN para regressão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81735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o conjunto formado pelos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exemplos de treinamento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 mais próximos ao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 As saídas associadas a estes exemplos de treinamento são denotadas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Desta forma, quando utilizado para </a:t>
                </a:r>
                <a:r>
                  <a:rPr lang="pt-BR" b="1" i="1" dirty="0" smtClean="0"/>
                  <a:t>regressão</a:t>
                </a:r>
                <a:r>
                  <a:rPr lang="pt-BR" dirty="0" smtClean="0"/>
                  <a:t>, a saída do algoritmo k-NN para um novo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pode ser escrita de forma geral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representa o peso associado ao </a:t>
                </a:r>
                <a:r>
                  <a:rPr lang="pt-BR" i="1" dirty="0" smtClean="0"/>
                  <a:t>j</a:t>
                </a:r>
                <a:r>
                  <a:rPr lang="pt-BR" dirty="0" smtClean="0"/>
                  <a:t>-ésimo vizinho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Os pesos associados aos vizinhos podem ser </a:t>
                </a:r>
                <a:r>
                  <a:rPr lang="pt-BR" b="1" i="1" dirty="0" smtClean="0"/>
                  <a:t>uniformes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inversamente proporcionais à distância.</a:t>
                </a:r>
                <a:endParaRPr lang="pt-BR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81735" cy="4351338"/>
              </a:xfrm>
              <a:blipFill rotWithShape="0">
                <a:blip r:embed="rId2"/>
                <a:stretch>
                  <a:fillRect l="-926" t="-1961" r="-872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1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783433"/>
          </a:xfrm>
        </p:spPr>
        <p:txBody>
          <a:bodyPr/>
          <a:lstStyle/>
          <a:p>
            <a:r>
              <a:rPr lang="pt-BR" dirty="0"/>
              <a:t>Exemplo: </a:t>
            </a:r>
            <a:r>
              <a:rPr lang="pt-BR" dirty="0" smtClean="0"/>
              <a:t>Regressão k-NN </a:t>
            </a:r>
            <a:r>
              <a:rPr lang="pt-BR" dirty="0"/>
              <a:t>com SciKit-Learn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5" t="6632" r="9637" b="6270"/>
          <a:stretch/>
        </p:blipFill>
        <p:spPr>
          <a:xfrm>
            <a:off x="5903037" y="4291157"/>
            <a:ext cx="6043156" cy="21975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14797" y="6488668"/>
            <a:ext cx="317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Exemplo: knn_regression.ipynb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061022"/>
            <a:ext cx="6096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pyplot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plt</a:t>
            </a: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neighbors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KNeighborsRegressor</a:t>
            </a: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Generate sample data.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M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40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sort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axis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linspace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)[:,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newaxis</a:t>
            </a:r>
            <a:r>
              <a:rPr lang="fr-F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s-E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y_orig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s-E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Fit regression model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n_neighbors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figure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figsize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15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enumerate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'uniform'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'distance'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]):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knn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KNeighborsRegressor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n_neighbors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weights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y_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knn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subplot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darkorange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'noisy data'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y_orig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'original data'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y_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'navy'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'prediction'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axis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'tight'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   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legend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KNeighborsRegressor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 (k = %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i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, weights = '%s')"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n_neighbors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030694" y="1400147"/>
            <a:ext cx="1872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Importa classe 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KNeighborsRegressor</a:t>
            </a:r>
            <a:r>
              <a:rPr lang="pt-BR" sz="1100" dirty="0" smtClean="0"/>
              <a:t>.</a:t>
            </a:r>
            <a:endParaRPr lang="pt-BR" sz="11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44628" y="1550715"/>
            <a:ext cx="344122" cy="377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8750" y="2525039"/>
            <a:ext cx="187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 dados para regressão.</a:t>
            </a:r>
            <a:endParaRPr lang="pt-BR" sz="11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72697" y="2756772"/>
            <a:ext cx="1316054" cy="502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8750" y="4001126"/>
            <a:ext cx="1872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Peso de cada vizinho é uniforme ou o inverso da distância para o exemplo de entrada.</a:t>
            </a:r>
            <a:endParaRPr lang="pt-BR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98606" y="4194502"/>
            <a:ext cx="446602" cy="406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4722" y="4983287"/>
            <a:ext cx="2026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 conjunto de dados na memória e realiza predição.</a:t>
            </a:r>
            <a:endParaRPr lang="pt-BR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772697" y="5019078"/>
            <a:ext cx="653142" cy="13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03037" y="971134"/>
            <a:ext cx="61687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figura abaixo compara a regressão feita com o algoritmo k-NN quando os pesos </a:t>
            </a:r>
            <a:r>
              <a:rPr lang="pt-BR" dirty="0"/>
              <a:t>associados aos vizinhos </a:t>
            </a:r>
            <a:r>
              <a:rPr lang="pt-BR" dirty="0" smtClean="0"/>
              <a:t>são </a:t>
            </a:r>
            <a:r>
              <a:rPr lang="pt-BR" b="1" i="1" dirty="0" smtClean="0"/>
              <a:t>uniformes </a:t>
            </a:r>
            <a:r>
              <a:rPr lang="pt-BR" dirty="0" smtClean="0"/>
              <a:t>(figura da esquerda)</a:t>
            </a:r>
            <a:r>
              <a:rPr lang="pt-BR" b="1" i="1" dirty="0" smtClean="0"/>
              <a:t> </a:t>
            </a:r>
            <a:r>
              <a:rPr lang="pt-BR" dirty="0" smtClean="0"/>
              <a:t>e </a:t>
            </a:r>
            <a:r>
              <a:rPr lang="pt-BR" b="1" i="1" dirty="0" smtClean="0"/>
              <a:t>inversamente </a:t>
            </a:r>
            <a:r>
              <a:rPr lang="pt-BR" b="1" i="1" dirty="0"/>
              <a:t>proporcionais à </a:t>
            </a:r>
            <a:r>
              <a:rPr lang="pt-BR" b="1" i="1" dirty="0" smtClean="0"/>
              <a:t>distância</a:t>
            </a:r>
            <a:r>
              <a:rPr lang="pt-BR" dirty="0" smtClean="0"/>
              <a:t> (figura da direita).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Pesos uniformes resultam em uma aproximação mais suave, pois o valor de saída será a média dos k valores, porém, com pesos inversamente proporcionais à distância, amostras próximas ao exemplo de entrada terão grande influência no valor de saída, fazendo com que ele seja bem próximo desse valor.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Avisos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de exercícios #6 e exemplos já estão disponíveis.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54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511/1*AuXDgGrr0wbCoF6KDXXSZ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8" y="161720"/>
            <a:ext cx="2387226" cy="31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rix | Math humor, Algebra humor, Math jok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84" y="423345"/>
            <a:ext cx="2985061" cy="31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cking Linear Algebra in SQL… | adatas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871" y="1480457"/>
            <a:ext cx="2649354" cy="301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NN Machine Learning Algorithm Explained | Springboard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19" y="3619247"/>
            <a:ext cx="2500539" cy="30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iro.medium.com/max/612/1*iUkbA8Dlj-5B0S8u0oRNbQ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0" y="4290398"/>
            <a:ext cx="2784475" cy="232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662303" y="1558368"/>
            <a:ext cx="2043055" cy="1891248"/>
            <a:chOff x="5662303" y="1558368"/>
            <a:chExt cx="2043055" cy="1891248"/>
          </a:xfrm>
        </p:grpSpPr>
        <p:sp>
          <p:nvSpPr>
            <p:cNvPr id="5" name="Rectangle 4"/>
            <p:cNvSpPr/>
            <p:nvPr/>
          </p:nvSpPr>
          <p:spPr>
            <a:xfrm>
              <a:off x="5765617" y="228343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097" y="180679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76731" y="191557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2303" y="2655648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76517" y="2347152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8517" y="2558616"/>
              <a:ext cx="108000" cy="10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546894" y="1584594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678517" y="2567616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904517" y="1793616"/>
              <a:ext cx="1656000" cy="1656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6264517" y="2153616"/>
              <a:ext cx="936000" cy="936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128517" y="1558368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561358" y="179361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776731" y="266661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58789" y="2470356"/>
              <a:ext cx="144000" cy="144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789" y="2327618"/>
              <a:ext cx="265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rgbClr val="00B050"/>
                  </a:solidFill>
                </a:rPr>
                <a:t>?</a:t>
              </a:r>
              <a:endParaRPr lang="pt-BR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27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1026" name="Picture 2" descr="https://anniepyim.github.io/kaggle_images/Regression_vs_Classific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7" t="17353"/>
          <a:stretch/>
        </p:blipFill>
        <p:spPr bwMode="auto">
          <a:xfrm>
            <a:off x="838200" y="1690689"/>
            <a:ext cx="2265168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dit Scoring with Machine Learning - Passion for Data Scienc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61" y="1690689"/>
            <a:ext cx="3749368" cy="22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5692" r="9437"/>
          <a:stretch/>
        </p:blipFill>
        <p:spPr bwMode="auto">
          <a:xfrm>
            <a:off x="7203922" y="1679053"/>
            <a:ext cx="3768877" cy="23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585110"/>
            <a:ext cx="10515600" cy="17648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Além dos exemplos de classificação que nós vimos </a:t>
            </a:r>
            <a:r>
              <a:rPr lang="pt-BR" dirty="0" smtClean="0"/>
              <a:t>nas outras aulas, nós </a:t>
            </a:r>
            <a:r>
              <a:rPr lang="pt-BR" dirty="0"/>
              <a:t>podemos </a:t>
            </a:r>
            <a:r>
              <a:rPr lang="pt-BR" dirty="0" smtClean="0"/>
              <a:t>também utilizar classificadores para:</a:t>
            </a:r>
            <a:endParaRPr lang="pt-BR" dirty="0"/>
          </a:p>
          <a:p>
            <a:pPr lvl="1"/>
            <a:r>
              <a:rPr lang="pt-BR" dirty="0"/>
              <a:t>Predizer se o mercado de ações irá subir ou cair.</a:t>
            </a:r>
          </a:p>
          <a:p>
            <a:pPr lvl="1"/>
            <a:r>
              <a:rPr lang="pt-BR" dirty="0"/>
              <a:t>Análise de crédito para diferenciar entre clientes de baixo e alto risco.</a:t>
            </a:r>
          </a:p>
          <a:p>
            <a:pPr lvl="1"/>
            <a:r>
              <a:rPr lang="pt-BR" dirty="0"/>
              <a:t>Sistemas de </a:t>
            </a:r>
            <a:r>
              <a:rPr lang="pt-BR" dirty="0" smtClean="0"/>
              <a:t>recomendação (e.g., de produtos como filmes, bebidas, etc.).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k-vizinhos mais próximos (k-NN)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77282" cy="503237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O algoritmo k-NN (do </a:t>
                </a:r>
                <a:r>
                  <a:rPr lang="pt-BR" dirty="0"/>
                  <a:t>i</a:t>
                </a:r>
                <a:r>
                  <a:rPr lang="pt-BR" dirty="0" smtClean="0"/>
                  <a:t>nglês, k-Nearest Neighbours) é uma das estratégias mais simples para se atacar problemas tanto de </a:t>
                </a:r>
                <a:r>
                  <a:rPr lang="pt-BR" b="1" i="1" dirty="0" smtClean="0"/>
                  <a:t>classificação</a:t>
                </a:r>
                <a:r>
                  <a:rPr lang="pt-BR" dirty="0" smtClean="0"/>
                  <a:t> quanto de </a:t>
                </a:r>
                <a:r>
                  <a:rPr lang="pt-BR" b="1" i="1" dirty="0" smtClean="0"/>
                  <a:t>regressão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Ele é um algoritmo </a:t>
                </a:r>
                <a:r>
                  <a:rPr lang="pt-BR" dirty="0"/>
                  <a:t>do tipo </a:t>
                </a:r>
                <a:r>
                  <a:rPr lang="pt-BR" b="1" i="1" dirty="0"/>
                  <a:t>não-paramétrico</a:t>
                </a:r>
                <a:r>
                  <a:rPr lang="pt-BR" dirty="0"/>
                  <a:t>, </a:t>
                </a:r>
                <a:r>
                  <a:rPr lang="pt-BR" dirty="0" smtClean="0"/>
                  <a:t>pois diferentemente </a:t>
                </a:r>
                <a:r>
                  <a:rPr lang="pt-BR" dirty="0" smtClean="0"/>
                  <a:t>dos outros algoritmos </a:t>
                </a:r>
                <a:r>
                  <a:rPr lang="pt-BR" dirty="0" smtClean="0"/>
                  <a:t>que vimos até o momento, não </a:t>
                </a:r>
                <a:r>
                  <a:rPr lang="pt-BR" dirty="0"/>
                  <a:t>há um </a:t>
                </a:r>
                <a:r>
                  <a:rPr lang="pt-BR" b="1" i="1" dirty="0"/>
                  <a:t>modelo</a:t>
                </a:r>
                <a:r>
                  <a:rPr lang="pt-BR" dirty="0"/>
                  <a:t> a ser </a:t>
                </a:r>
                <a:r>
                  <a:rPr lang="pt-BR" dirty="0" smtClean="0"/>
                  <a:t>treinado, </a:t>
                </a:r>
                <a:r>
                  <a:rPr lang="pt-BR" dirty="0"/>
                  <a:t>tampouco se faz </a:t>
                </a:r>
                <a:r>
                  <a:rPr lang="pt-BR" dirty="0" smtClean="0"/>
                  <a:t>qualquer </a:t>
                </a:r>
                <a:r>
                  <a:rPr lang="pt-BR" dirty="0"/>
                  <a:t>suposição a respeito dos dados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Funcionamento</a:t>
                </a:r>
                <a:r>
                  <a:rPr lang="pt-BR" dirty="0" smtClean="0"/>
                  <a:t>: o algoritmo k-NN necessita que todos os exemplos de treinamento,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, e seus respectivos rótulos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 …,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 (i.e., as respostas desejadas) sejam armazenados em memória. Em seguida,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 smtClean="0"/>
                  <a:t>, a saída para este exemplo dependerá dos rótulos associados aos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exemplos de treinamento mais próximos do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 smtClean="0"/>
                  <a:t> no espaço de atributos.</a:t>
                </a:r>
              </a:p>
              <a:p>
                <a:r>
                  <a:rPr lang="pt-BR" dirty="0" smtClean="0"/>
                  <a:t>Por exemplo, </a:t>
                </a:r>
                <a:r>
                  <a:rPr lang="pt-BR" dirty="0" smtClean="0"/>
                  <a:t>para regressão, nós </a:t>
                </a:r>
                <a:r>
                  <a:rPr lang="pt-BR" dirty="0" smtClean="0"/>
                  <a:t>podemos tomar a média aritmética dos rótulos/saídas </a:t>
                </a:r>
                <a:r>
                  <a:rPr lang="pt-BR" dirty="0" smtClean="0"/>
                  <a:t>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vizinhos mais próximos: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é a vizinhança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 formada pelos exemplos de treinamento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que correspondem aos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vizinhos mais próximos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Para classificação, por exemplo, dentre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vizinhos mais próximos, escolhemos a classe com maior número de exemplos.</a:t>
                </a:r>
                <a:endParaRPr lang="pt-BR" dirty="0" smtClean="0"/>
              </a:p>
              <a:p>
                <a:r>
                  <a:rPr lang="pt-BR" b="1" dirty="0" smtClean="0"/>
                  <a:t>OBS</a:t>
                </a:r>
                <a:r>
                  <a:rPr lang="pt-BR" dirty="0" smtClean="0"/>
                  <a:t>.: Não confundam o número de atributos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 smtClean="0"/>
                  <a:t> com o número de vizinhos mais próximos,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</a:t>
                </a:r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77282" cy="5032376"/>
              </a:xfrm>
              <a:blipFill rotWithShape="0">
                <a:blip r:embed="rId3"/>
                <a:stretch>
                  <a:fillRect l="-611" t="-2179" r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51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764"/>
            <a:ext cx="10515600" cy="1325563"/>
          </a:xfrm>
        </p:spPr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59860"/>
                <a:ext cx="11031071" cy="510988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 o uso do k-NN envolve a definição de: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Uma </a:t>
                </a:r>
                <a:r>
                  <a:rPr lang="pt-BR" b="1" i="1" dirty="0"/>
                  <a:t>métrica de distância </a:t>
                </a:r>
                <a:r>
                  <a:rPr lang="pt-BR" dirty="0" smtClean="0"/>
                  <a:t>que deve </a:t>
                </a:r>
                <a:r>
                  <a:rPr lang="pt-BR" dirty="0"/>
                  <a:t>ser calculada 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atributos </a:t>
                </a:r>
                <a:r>
                  <a:rPr lang="pt-BR" dirty="0"/>
                  <a:t>a fim de </a:t>
                </a:r>
                <a:r>
                  <a:rPr lang="pt-BR" dirty="0" smtClean="0"/>
                  <a:t>identificar os </a:t>
                </a:r>
                <a:r>
                  <a:rPr lang="pt-BR" dirty="0"/>
                  <a:t>vizinhos mais </a:t>
                </a:r>
                <a:r>
                  <a:rPr lang="pt-BR" dirty="0" smtClean="0"/>
                  <a:t>próximos.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Um valor para o </a:t>
                </a:r>
                <a:r>
                  <a:rPr lang="pt-BR" dirty="0" smtClean="0"/>
                  <a:t>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ou seja, a </a:t>
                </a:r>
                <a:r>
                  <a:rPr lang="pt-BR" dirty="0"/>
                  <a:t>escolha do número de vizinhos que </a:t>
                </a:r>
                <a:r>
                  <a:rPr lang="pt-BR" dirty="0" smtClean="0"/>
                  <a:t>devem ser levados </a:t>
                </a:r>
                <a:r>
                  <a:rPr lang="pt-BR" dirty="0"/>
                  <a:t>em consideração </a:t>
                </a:r>
                <a:r>
                  <a:rPr lang="pt-BR" dirty="0" smtClean="0"/>
                  <a:t>para a </a:t>
                </a:r>
                <a:r>
                  <a:rPr lang="pt-BR" dirty="0"/>
                  <a:t>geração da </a:t>
                </a:r>
                <a:r>
                  <a:rPr lang="pt-BR" dirty="0" smtClean="0"/>
                  <a:t>saída correspondente ao exemplo de entrada,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um </a:t>
                </a:r>
                <a:r>
                  <a:rPr lang="pt-BR" b="1" i="1" dirty="0" smtClean="0"/>
                  <a:t>hiperparâmetro</a:t>
                </a:r>
                <a:r>
                  <a:rPr lang="pt-BR" dirty="0" smtClean="0"/>
                  <a:t> do algoritmo k-NN, pode-se utilizar, por exemplo, a abordagem da </a:t>
                </a:r>
                <a:r>
                  <a:rPr lang="pt-BR" b="1" i="1" dirty="0" smtClean="0"/>
                  <a:t>validação cruzada q-fold </a:t>
                </a:r>
                <a:r>
                  <a:rPr lang="pt-BR" dirty="0" smtClean="0"/>
                  <a:t>para encontrar o melhor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(para não haver confusão com o parâmetro </a:t>
                </a:r>
                <a:r>
                  <a:rPr lang="pt-BR" b="1" i="1" dirty="0" smtClean="0"/>
                  <a:t>k</a:t>
                </a:r>
                <a:r>
                  <a:rPr lang="pt-BR" dirty="0" smtClean="0"/>
                  <a:t> do k-NN, utilizei </a:t>
                </a:r>
                <a:r>
                  <a:rPr lang="pt-BR" b="1" i="1" dirty="0" smtClean="0"/>
                  <a:t>q</a:t>
                </a:r>
                <a:r>
                  <a:rPr lang="pt-BR" dirty="0" smtClean="0"/>
                  <a:t> aos invés de k para especificar o número de pastas/dobras do </a:t>
                </a:r>
                <a:r>
                  <a:rPr lang="pt-BR" b="1" i="1" dirty="0" smtClean="0"/>
                  <a:t>k-fold</a:t>
                </a:r>
                <a:r>
                  <a:rPr lang="pt-BR" dirty="0" smtClean="0"/>
                  <a:t>). Podemos utilizar  também </a:t>
                </a:r>
                <a:r>
                  <a:rPr lang="pt-BR" b="1" i="1" dirty="0" smtClean="0"/>
                  <a:t>GridSearch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RandomSearch</a:t>
                </a:r>
                <a:r>
                  <a:rPr lang="pt-BR" dirty="0" smtClean="0"/>
                  <a:t>.</a:t>
                </a:r>
                <a:endParaRPr lang="pt-BR" dirty="0" smtClean="0"/>
              </a:p>
              <a:p>
                <a:r>
                  <a:rPr lang="pt-BR" dirty="0" smtClean="0"/>
                  <a:t>Devido a estas características</a:t>
                </a:r>
                <a:r>
                  <a:rPr lang="pt-BR" dirty="0"/>
                  <a:t>, o </a:t>
                </a:r>
                <a:r>
                  <a:rPr lang="pt-BR" dirty="0" smtClean="0"/>
                  <a:t>k-NN </a:t>
                </a:r>
                <a:r>
                  <a:rPr lang="pt-BR" dirty="0"/>
                  <a:t>é visto como um </a:t>
                </a:r>
                <a:r>
                  <a:rPr lang="pt-BR" b="1" i="1" dirty="0" smtClean="0"/>
                  <a:t>algoritmo de </a:t>
                </a:r>
                <a:r>
                  <a:rPr lang="pt-BR" b="1" i="1" dirty="0"/>
                  <a:t>aprendizado competitivo</a:t>
                </a:r>
                <a:r>
                  <a:rPr lang="pt-BR" dirty="0"/>
                  <a:t>, uma vez que os elementos do </a:t>
                </a:r>
                <a:r>
                  <a:rPr lang="pt-BR" dirty="0" smtClean="0"/>
                  <a:t>modelo (que </a:t>
                </a:r>
                <a:r>
                  <a:rPr lang="pt-BR" dirty="0"/>
                  <a:t>são os próprios </a:t>
                </a:r>
                <a:r>
                  <a:rPr lang="pt-BR" dirty="0" smtClean="0"/>
                  <a:t>exemplos de treinamento) </a:t>
                </a:r>
                <a:r>
                  <a:rPr lang="pt-BR" dirty="0"/>
                  <a:t>competem entre si pelo direito de influenciar a saída do </a:t>
                </a:r>
                <a:r>
                  <a:rPr lang="pt-BR" dirty="0" smtClean="0"/>
                  <a:t>algoritmo quando </a:t>
                </a:r>
                <a:r>
                  <a:rPr lang="pt-BR" dirty="0"/>
                  <a:t>a </a:t>
                </a:r>
                <a:r>
                  <a:rPr lang="pt-BR" b="1" i="1" dirty="0"/>
                  <a:t>medida de similaridade </a:t>
                </a:r>
                <a:r>
                  <a:rPr lang="pt-BR" dirty="0"/>
                  <a:t>(</a:t>
                </a:r>
                <a:r>
                  <a:rPr lang="pt-BR" b="1" i="1" dirty="0"/>
                  <a:t>distância</a:t>
                </a:r>
                <a:r>
                  <a:rPr lang="pt-BR" dirty="0"/>
                  <a:t>) é calculada para cada novo dado de entrada.</a:t>
                </a:r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59860"/>
                <a:ext cx="11031071" cy="5109882"/>
              </a:xfrm>
              <a:blipFill rotWithShape="0">
                <a:blip r:embed="rId2"/>
                <a:stretch>
                  <a:fillRect l="-829" t="-2983" r="-1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85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 (k-NN)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498" cy="489964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Além disso, o </a:t>
            </a:r>
            <a:r>
              <a:rPr lang="pt-BR" dirty="0" smtClean="0"/>
              <a:t>k-NN </a:t>
            </a:r>
            <a:r>
              <a:rPr lang="pt-BR" dirty="0"/>
              <a:t>explora a ideia </a:t>
            </a:r>
            <a:r>
              <a:rPr lang="pt-BR" dirty="0" smtClean="0"/>
              <a:t>conhecida como </a:t>
            </a:r>
            <a:r>
              <a:rPr lang="pt-BR" b="1" i="1" dirty="0"/>
              <a:t>lazy learning</a:t>
            </a:r>
            <a:r>
              <a:rPr lang="pt-BR" dirty="0"/>
              <a:t>, uma vez que o algoritmo não </a:t>
            </a:r>
            <a:r>
              <a:rPr lang="pt-BR" dirty="0" smtClean="0"/>
              <a:t>“</a:t>
            </a:r>
            <a:r>
              <a:rPr lang="pt-BR" i="1" dirty="0" smtClean="0"/>
              <a:t>constrói”</a:t>
            </a:r>
            <a:r>
              <a:rPr lang="pt-BR" dirty="0" smtClean="0"/>
              <a:t> </a:t>
            </a:r>
            <a:r>
              <a:rPr lang="pt-BR" dirty="0"/>
              <a:t>um </a:t>
            </a:r>
            <a:r>
              <a:rPr lang="pt-BR" b="1" i="1" dirty="0"/>
              <a:t>modelo</a:t>
            </a:r>
            <a:r>
              <a:rPr lang="pt-BR" dirty="0"/>
              <a:t> até o instante em que uma predição é </a:t>
            </a:r>
            <a:r>
              <a:rPr lang="pt-BR" dirty="0" smtClean="0"/>
              <a:t>solicitada. </a:t>
            </a:r>
          </a:p>
          <a:p>
            <a:r>
              <a:rPr lang="pt-BR" dirty="0" smtClean="0"/>
              <a:t>O k-NN segue o paradigma de </a:t>
            </a:r>
            <a:r>
              <a:rPr lang="pt-BR" b="1" i="1" dirty="0" smtClean="0"/>
              <a:t>aprendizado-baseado em instâncias</a:t>
            </a:r>
            <a:r>
              <a:rPr lang="pt-BR" dirty="0" smtClean="0"/>
              <a:t>, onde ao invés de obter/treinar um </a:t>
            </a:r>
            <a:r>
              <a:rPr lang="pt-BR" dirty="0"/>
              <a:t>modelo que generalize </a:t>
            </a:r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dirty="0" smtClean="0"/>
              <a:t>partir do conjunto de </a:t>
            </a:r>
            <a:r>
              <a:rPr lang="pt-BR" dirty="0" smtClean="0"/>
              <a:t>treinamento, </a:t>
            </a:r>
            <a:r>
              <a:rPr lang="pt-BR" dirty="0" smtClean="0"/>
              <a:t>ele compara novos exemplos de entrada com os exemplos do conjunto de treinamento armazenados </a:t>
            </a:r>
            <a:r>
              <a:rPr lang="pt-BR" dirty="0" smtClean="0"/>
              <a:t>em</a:t>
            </a:r>
            <a:r>
              <a:rPr lang="pt-BR" dirty="0" smtClean="0"/>
              <a:t> </a:t>
            </a:r>
            <a:r>
              <a:rPr lang="pt-BR" dirty="0" smtClean="0"/>
              <a:t>memória.</a:t>
            </a:r>
          </a:p>
          <a:p>
            <a:r>
              <a:rPr lang="pt-BR" dirty="0" smtClean="0"/>
              <a:t>O k-NN </a:t>
            </a:r>
            <a:r>
              <a:rPr lang="pt-BR" dirty="0"/>
              <a:t>tem como desvantagem o fato de que todos os dados de treinamento precisam ser armazenados e consultados para se identificar os vizinhos mais próximos. </a:t>
            </a:r>
            <a:endParaRPr lang="pt-BR" dirty="0" smtClean="0"/>
          </a:p>
          <a:p>
            <a:r>
              <a:rPr lang="pt-BR" dirty="0" smtClean="0"/>
              <a:t>Portanto, a </a:t>
            </a:r>
            <a:r>
              <a:rPr lang="pt-BR" b="1" i="1" dirty="0" smtClean="0"/>
              <a:t>predição</a:t>
            </a:r>
            <a:r>
              <a:rPr lang="pt-BR" dirty="0" smtClean="0"/>
              <a:t> </a:t>
            </a:r>
            <a:r>
              <a:rPr lang="pt-BR" dirty="0" smtClean="0"/>
              <a:t>poderá ser demorada </a:t>
            </a:r>
            <a:r>
              <a:rPr lang="pt-BR" dirty="0" smtClean="0"/>
              <a:t>dependendo do tamanho do conjunto de treinamento, pois deve-se calcular a </a:t>
            </a:r>
            <a:r>
              <a:rPr lang="pt-BR" b="1" i="1" dirty="0" smtClean="0"/>
              <a:t>distância</a:t>
            </a:r>
            <a:r>
              <a:rPr lang="pt-BR" dirty="0" smtClean="0"/>
              <a:t> entre o exemplo de entrada e todos os exemplos do </a:t>
            </a:r>
            <a:r>
              <a:rPr lang="pt-BR" dirty="0" smtClean="0"/>
              <a:t>conjunto.</a:t>
            </a:r>
            <a:endParaRPr lang="pt-BR" dirty="0" smtClean="0"/>
          </a:p>
          <a:p>
            <a:r>
              <a:rPr lang="pt-BR" dirty="0" smtClean="0"/>
              <a:t>Além disto, como vimos, o conjunto de treinamento deve ser armazenado em memória, e caso esse conjunto seja muito grande, pode não haver memória o suficiente para armazená-lo.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3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 de distância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49000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 smtClean="0"/>
                  <a:t>Definição</a:t>
                </a:r>
                <a:r>
                  <a:rPr lang="pt-BR" dirty="0" smtClean="0"/>
                  <a:t>: Uma métrica de </a:t>
                </a:r>
                <a:r>
                  <a:rPr lang="pt-BR" dirty="0"/>
                  <a:t>distância </a:t>
                </a:r>
                <a:r>
                  <a:rPr lang="pt-BR" dirty="0" smtClean="0"/>
                  <a:t>fornece a </a:t>
                </a:r>
                <a:r>
                  <a:rPr lang="pt-BR" dirty="0"/>
                  <a:t>distância entre os elementos de um conjunto. Se a distância é </a:t>
                </a:r>
                <a:r>
                  <a:rPr lang="pt-BR" dirty="0" smtClean="0"/>
                  <a:t>igual a zero</a:t>
                </a:r>
                <a:r>
                  <a:rPr lang="pt-BR" dirty="0"/>
                  <a:t>, os elementos são </a:t>
                </a:r>
                <a:r>
                  <a:rPr lang="pt-BR" dirty="0" smtClean="0"/>
                  <a:t>equivalentes, </a:t>
                </a:r>
                <a:r>
                  <a:rPr lang="pt-BR" dirty="0"/>
                  <a:t>caso contrário, </a:t>
                </a:r>
                <a:r>
                  <a:rPr lang="pt-BR" dirty="0" smtClean="0"/>
                  <a:t>os elementos são </a:t>
                </a:r>
                <a:r>
                  <a:rPr lang="pt-BR" dirty="0"/>
                  <a:t>diferentes </a:t>
                </a:r>
                <a:r>
                  <a:rPr lang="pt-BR" dirty="0" smtClean="0"/>
                  <a:t>uns dos outros.</a:t>
                </a:r>
                <a:endParaRPr lang="pt-BR" dirty="0" smtClean="0"/>
              </a:p>
              <a:p>
                <a:r>
                  <a:rPr lang="pt-BR" dirty="0"/>
                  <a:t>Existem várias </a:t>
                </a:r>
                <a:r>
                  <a:rPr lang="pt-BR" b="1" i="1" dirty="0"/>
                  <a:t>métricas de distância</a:t>
                </a:r>
                <a:r>
                  <a:rPr lang="pt-BR" dirty="0"/>
                  <a:t>, </a:t>
                </a:r>
                <a:r>
                  <a:rPr lang="pt-BR" dirty="0" smtClean="0"/>
                  <a:t>mas vamos discutir apenas as mais </a:t>
                </a:r>
                <a:r>
                  <a:rPr lang="pt-BR" dirty="0" smtClean="0"/>
                  <a:t>utilizadas através de uma métrica de distância generalizada.</a:t>
                </a:r>
                <a:endParaRPr lang="pt-BR" dirty="0" smtClean="0"/>
              </a:p>
              <a:p>
                <a:r>
                  <a:rPr lang="pt-BR" b="1" dirty="0" smtClean="0"/>
                  <a:t>Distância de Minkowski</a:t>
                </a:r>
                <a:r>
                  <a:rPr lang="pt-BR" dirty="0"/>
                  <a:t>: </a:t>
                </a:r>
                <a:r>
                  <a:rPr lang="pt-BR" dirty="0" smtClean="0"/>
                  <a:t>é </a:t>
                </a:r>
                <a:r>
                  <a:rPr lang="pt-BR" dirty="0"/>
                  <a:t>uma métrica </a:t>
                </a:r>
                <a:r>
                  <a:rPr lang="pt-BR" dirty="0" smtClean="0"/>
                  <a:t>definda no </a:t>
                </a:r>
                <a:r>
                  <a:rPr lang="pt-BR" b="1" i="1" dirty="0"/>
                  <a:t>espaço vetorial </a:t>
                </a:r>
                <a:r>
                  <a:rPr lang="pt-BR" b="1" i="1" dirty="0" smtClean="0"/>
                  <a:t>normado</a:t>
                </a:r>
                <a:r>
                  <a:rPr lang="pt-BR" dirty="0"/>
                  <a:t> </a:t>
                </a:r>
                <a:r>
                  <a:rPr lang="pt-BR" dirty="0" smtClean="0"/>
                  <a:t>(ou seja, um </a:t>
                </a:r>
                <a:r>
                  <a:rPr lang="pt-BR" b="1" i="1" dirty="0" smtClean="0"/>
                  <a:t>espaço </a:t>
                </a:r>
                <a:r>
                  <a:rPr lang="pt-BR" b="1" i="1" dirty="0"/>
                  <a:t>vetorial </a:t>
                </a:r>
                <a:r>
                  <a:rPr lang="pt-BR" dirty="0"/>
                  <a:t>no qual uma </a:t>
                </a:r>
                <a:r>
                  <a:rPr lang="pt-BR" b="1" i="1" dirty="0" smtClean="0"/>
                  <a:t>norma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 smtClean="0"/>
                  <a:t>, é definida) que satisfaz algumas propriedades. A </a:t>
                </a:r>
                <a:r>
                  <a:rPr lang="pt-BR" b="1" i="1" dirty="0" smtClean="0"/>
                  <a:t>norma vetorial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, é uma função que mapeia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 smtClean="0"/>
                  <a:t> e que exibe algumas propriedades que veremos à seguir. </a:t>
                </a:r>
              </a:p>
              <a:p>
                <a:r>
                  <a:rPr lang="pt-BR" dirty="0" smtClean="0"/>
                  <a:t>Sejam 2 vetores,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, a norma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dos vetores é uma função com valores não-negativos com as seguintes propriedades: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(ou seja, a norma satisfaz a </a:t>
                </a:r>
                <a:r>
                  <a:rPr lang="pt-BR" dirty="0"/>
                  <a:t>desigualdade do </a:t>
                </a:r>
                <a:r>
                  <a:rPr lang="pt-BR" dirty="0" smtClean="0"/>
                  <a:t>triângulo).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 smtClean="0"/>
                  <a:t>, </a:t>
                </a:r>
                <a:r>
                  <a:rPr lang="pt-BR" dirty="0" smtClean="0"/>
                  <a:t>para todo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i="1" dirty="0" smtClean="0"/>
                  <a:t>  </a:t>
                </a:r>
                <a:r>
                  <a:rPr lang="pt-BR" dirty="0" smtClean="0"/>
                  <a:t>(ou seja, a norma é absolutamente </a:t>
                </a:r>
                <a:r>
                  <a:rPr lang="pt-BR" dirty="0"/>
                  <a:t>escalável</a:t>
                </a:r>
                <a:r>
                  <a:rPr lang="pt-BR" dirty="0" smtClean="0"/>
                  <a:t>).</a:t>
                </a:r>
              </a:p>
              <a:p>
                <a:pPr lvl="1"/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então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 smtClean="0"/>
                  <a:t>, ou seja, o </a:t>
                </a:r>
                <a:r>
                  <a:rPr lang="pt-BR" b="1" i="1" dirty="0" smtClean="0"/>
                  <a:t>vetor nulo</a:t>
                </a:r>
                <a:r>
                  <a:rPr lang="pt-BR" dirty="0"/>
                  <a:t> </a:t>
                </a:r>
                <a:r>
                  <a:rPr lang="pt-BR" dirty="0" smtClean="0"/>
                  <a:t>(ou seja, a norma é positiva definida).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49000" cy="5167311"/>
              </a:xfrm>
              <a:blipFill rotWithShape="0">
                <a:blip r:embed="rId3"/>
                <a:stretch>
                  <a:fillRect l="-883" t="-2358" r="-6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12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Distância de Minkowski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1424" cy="484411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distância de </a:t>
                </a:r>
                <a:r>
                  <a:rPr lang="pt-BR" b="1" i="1" dirty="0"/>
                  <a:t>Minkowski </a:t>
                </a:r>
                <a:r>
                  <a:rPr lang="pt-BR" dirty="0" smtClean="0"/>
                  <a:t>de ordem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 é </a:t>
                </a:r>
                <a:r>
                  <a:rPr lang="pt-BR" dirty="0"/>
                  <a:t>calculada </a:t>
                </a:r>
                <a:r>
                  <a:rPr lang="pt-BR" dirty="0" smtClean="0"/>
                  <a:t>usando-se </a:t>
                </a:r>
                <a:r>
                  <a:rPr lang="pt-BR" dirty="0"/>
                  <a:t>a </a:t>
                </a:r>
                <a:r>
                  <a:rPr lang="pt-BR" dirty="0" smtClean="0"/>
                  <a:t>equação abaixo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distância de Minkowski </a:t>
                </a:r>
                <a:r>
                  <a:rPr lang="pt-BR" dirty="0"/>
                  <a:t>é </a:t>
                </a:r>
                <a:r>
                  <a:rPr lang="pt-BR" dirty="0" smtClean="0"/>
                  <a:t>uma </a:t>
                </a:r>
                <a:r>
                  <a:rPr lang="pt-BR" dirty="0"/>
                  <a:t>métrica de </a:t>
                </a:r>
                <a:r>
                  <a:rPr lang="pt-BR" b="1" i="1" dirty="0"/>
                  <a:t>distância </a:t>
                </a:r>
                <a:r>
                  <a:rPr lang="pt-BR" b="1" i="1" dirty="0" smtClean="0"/>
                  <a:t>generalizada</a:t>
                </a:r>
                <a:r>
                  <a:rPr lang="pt-BR" dirty="0" smtClean="0"/>
                  <a:t>, ou seja, podemos </a:t>
                </a:r>
                <a:r>
                  <a:rPr lang="pt-BR" dirty="0"/>
                  <a:t>manipular a </a:t>
                </a:r>
                <a:r>
                  <a:rPr lang="pt-BR" dirty="0" smtClean="0"/>
                  <a:t>equação </a:t>
                </a:r>
                <a:r>
                  <a:rPr lang="pt-BR" dirty="0" smtClean="0"/>
                  <a:t>acima, através do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para calcular a distância entre dois pontos de dados de </a:t>
                </a:r>
                <a:r>
                  <a:rPr lang="pt-BR" dirty="0" smtClean="0"/>
                  <a:t>formas diferentes.</a:t>
                </a:r>
              </a:p>
              <a:p>
                <a:r>
                  <a:rPr lang="pt-BR" b="1" dirty="0" smtClean="0"/>
                  <a:t>Casos particulares</a:t>
                </a:r>
                <a:r>
                  <a:rPr lang="pt-BR" dirty="0" smtClean="0"/>
                  <a:t>:</a:t>
                </a:r>
              </a:p>
              <a:p>
                <a:pPr lvl="1"/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temos a </a:t>
                </a:r>
                <a:r>
                  <a:rPr lang="pt-BR" b="1" i="1" dirty="0"/>
                  <a:t>distância de </a:t>
                </a:r>
                <a:r>
                  <a:rPr lang="pt-BR" b="1" i="1" dirty="0" smtClean="0"/>
                  <a:t>Manhattan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 </a:t>
                </a:r>
                <a:r>
                  <a:rPr lang="pt-BR" b="1" i="1" dirty="0" smtClean="0"/>
                  <a:t>distância Euclidiana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1424" cy="4844117"/>
              </a:xfrm>
              <a:blipFill rotWithShape="0">
                <a:blip r:embed="rId3"/>
                <a:stretch>
                  <a:fillRect l="-1003" t="-2013" r="-17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2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099"/>
            <a:ext cx="10515600" cy="713047"/>
          </a:xfrm>
        </p:spPr>
        <p:txBody>
          <a:bodyPr/>
          <a:lstStyle/>
          <a:p>
            <a:r>
              <a:rPr lang="pt-BR" dirty="0" smtClean="0"/>
              <a:t>k-NN para </a:t>
            </a:r>
            <a:r>
              <a:rPr lang="pt-BR" dirty="0"/>
              <a:t>c</a:t>
            </a:r>
            <a:r>
              <a:rPr lang="pt-BR" dirty="0" smtClean="0"/>
              <a:t>lassificação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367"/>
                <a:ext cx="8240921" cy="5438633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/>
                <a:r>
                  <a:rPr lang="pt-BR" dirty="0" smtClean="0"/>
                  <a:t>Com relação ao problema da classifcação, a </a:t>
                </a:r>
                <a:r>
                  <a:rPr lang="pt-BR" dirty="0"/>
                  <a:t>saída </a:t>
                </a:r>
                <a:r>
                  <a:rPr lang="pt-BR" dirty="0" smtClean="0"/>
                  <a:t>da equação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 smtClean="0"/>
                  <a:t>gerada </a:t>
                </a:r>
                <a:r>
                  <a:rPr lang="pt-BR" dirty="0"/>
                  <a:t>pelo </a:t>
                </a:r>
                <a:r>
                  <a:rPr lang="pt-BR" dirty="0" smtClean="0"/>
                  <a:t>k-NN </a:t>
                </a:r>
                <a:r>
                  <a:rPr lang="pt-BR" dirty="0"/>
                  <a:t>equivale a tomar o voto majoritário dos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vizinhos </a:t>
                </a:r>
                <a:r>
                  <a:rPr lang="pt-BR" dirty="0"/>
                  <a:t>mais </a:t>
                </a:r>
                <a:r>
                  <a:rPr lang="pt-BR" dirty="0" smtClean="0"/>
                  <a:t>próximos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é uma das classes do conjunto de classes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e 0 caso contrário. </a:t>
                </a:r>
                <a:endParaRPr lang="pt-BR" dirty="0" smtClean="0"/>
              </a:p>
              <a:p>
                <a:pPr algn="just"/>
                <a:r>
                  <a:rPr lang="pt-BR" dirty="0" smtClean="0"/>
                  <a:t>Ou </a:t>
                </a:r>
                <a:r>
                  <a:rPr lang="pt-BR" dirty="0"/>
                  <a:t>seja, um novo </a:t>
                </a:r>
                <a:r>
                  <a:rPr lang="pt-BR" dirty="0" smtClean="0"/>
                  <a:t>exemplo de entrada,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, é </a:t>
                </a:r>
                <a:r>
                  <a:rPr lang="pt-BR" dirty="0"/>
                  <a:t>classificado como sendo pertencente à classe que contiver o maior número de vizinhos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pPr algn="just"/>
                <a:r>
                  <a:rPr lang="pt-BR" b="1" dirty="0"/>
                  <a:t>Exemplo de classificação </a:t>
                </a:r>
                <a:r>
                  <a:rPr lang="pt-BR" b="1" dirty="0" smtClean="0"/>
                  <a:t>com k-NN</a:t>
                </a:r>
                <a:r>
                  <a:rPr lang="pt-BR" dirty="0" smtClean="0"/>
                  <a:t>: na figura ao lado, o exemplo de </a:t>
                </a:r>
                <a:r>
                  <a:rPr lang="pt-BR" dirty="0"/>
                  <a:t>teste (ponto verde) </a:t>
                </a:r>
                <a:r>
                  <a:rPr lang="pt-BR" dirty="0" smtClean="0"/>
                  <a:t>pode ser classificado como pertencente à classe quadrados </a:t>
                </a:r>
                <a:r>
                  <a:rPr lang="pt-BR" dirty="0"/>
                  <a:t>azuis ou </a:t>
                </a:r>
                <a:r>
                  <a:rPr lang="pt-BR" dirty="0" smtClean="0"/>
                  <a:t>à classe triângulos </a:t>
                </a:r>
                <a:r>
                  <a:rPr lang="pt-BR" dirty="0"/>
                  <a:t>vermelhos.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3 (círculo </a:t>
                </a:r>
                <a:r>
                  <a:rPr lang="pt-BR" dirty="0" smtClean="0"/>
                  <a:t>com </a:t>
                </a:r>
                <a:r>
                  <a:rPr lang="pt-BR" dirty="0"/>
                  <a:t>linha </a:t>
                </a:r>
                <a:r>
                  <a:rPr lang="pt-BR" dirty="0" smtClean="0"/>
                  <a:t>sólida), </a:t>
                </a:r>
                <a:r>
                  <a:rPr lang="pt-BR" dirty="0"/>
                  <a:t>ele é atribuído </a:t>
                </a:r>
                <a:r>
                  <a:rPr lang="pt-BR" dirty="0" smtClean="0"/>
                  <a:t>à classe de triângulos vermelhos pois existem </a:t>
                </a:r>
                <a:r>
                  <a:rPr lang="pt-BR" dirty="0"/>
                  <a:t>2 triângulos e apenas 1 </a:t>
                </a:r>
                <a:r>
                  <a:rPr lang="pt-BR" dirty="0" smtClean="0"/>
                  <a:t>quadrado dentro </a:t>
                </a:r>
                <a:r>
                  <a:rPr lang="pt-BR" dirty="0"/>
                  <a:t>do círculo interno.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5 (círculo tracejado), ele </a:t>
                </a:r>
                <a:r>
                  <a:rPr lang="pt-BR" dirty="0" smtClean="0"/>
                  <a:t>é atribuído à classe de quadrados </a:t>
                </a:r>
                <a:r>
                  <a:rPr lang="pt-BR" dirty="0"/>
                  <a:t>azuis (3 quadrados vs. </a:t>
                </a:r>
                <a:r>
                  <a:rPr lang="pt-BR" dirty="0" smtClean="0"/>
                  <a:t>2 triângulos </a:t>
                </a:r>
                <a:r>
                  <a:rPr lang="pt-BR" dirty="0"/>
                  <a:t>dentro do círculo externo</a:t>
                </a:r>
                <a:r>
                  <a:rPr lang="pt-BR" dirty="0" smtClean="0"/>
                  <a:t>).</a:t>
                </a:r>
              </a:p>
              <a:p>
                <a:pPr algn="just"/>
                <a:r>
                  <a:rPr lang="pt-BR" b="1" dirty="0" smtClean="0"/>
                  <a:t>Observação</a:t>
                </a:r>
                <a:r>
                  <a:rPr lang="pt-BR" dirty="0" smtClean="0"/>
                  <a:t>:</a:t>
                </a:r>
                <a:r>
                  <a:rPr lang="pt-BR" b="1" dirty="0" smtClean="0"/>
                  <a:t> </a:t>
                </a:r>
                <a:r>
                  <a:rPr lang="pt-BR" dirty="0" smtClean="0"/>
                  <a:t>uma </a:t>
                </a:r>
                <a:r>
                  <a:rPr lang="pt-BR" dirty="0"/>
                  <a:t>técnica bastante </a:t>
                </a:r>
                <a:r>
                  <a:rPr lang="pt-BR" dirty="0" smtClean="0"/>
                  <a:t>utilizada para se classificar os exemplos de entrada é </a:t>
                </a:r>
                <a:r>
                  <a:rPr lang="pt-BR" dirty="0"/>
                  <a:t>atribuir pesos diferentes à contribuição de cada vizinho à decisão final de tal forma que vizinhos mais próximos contribuem mais do que vizinhos mais distantes. Portanto</a:t>
                </a:r>
                <a:r>
                  <a:rPr lang="pt-BR" dirty="0" smtClean="0"/>
                  <a:t>, uma </a:t>
                </a:r>
                <a:r>
                  <a:rPr lang="pt-BR" dirty="0" smtClean="0"/>
                  <a:t>forma usual </a:t>
                </a:r>
                <a:r>
                  <a:rPr lang="pt-BR" dirty="0"/>
                  <a:t>é definir os pesos como sendo inversamente proporcionais às distâncias dos vizinhos ao exemplo de entrada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367"/>
                <a:ext cx="8240921" cy="5438633"/>
              </a:xfrm>
              <a:blipFill rotWithShape="0">
                <a:blip r:embed="rId2"/>
                <a:stretch>
                  <a:fillRect l="-814" t="-2130" r="-814" b="-8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22" y="2291189"/>
            <a:ext cx="3015069" cy="27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Classificação k-NN com SciKit-Learn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838200" y="1414922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pyplot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plt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colors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ListedColormap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neighbors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KNeighborsClassifier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datasets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make_blobs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Number of examples.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centers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[[-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a 2-class dataset for classification.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make_blobs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n_samples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centers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centers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an instance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Neighbours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Classifier and fit the data.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KNeighborsClassifier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weights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'distance'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Train the classifier.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11508" r="9048" b="2461"/>
          <a:stretch/>
        </p:blipFill>
        <p:spPr>
          <a:xfrm>
            <a:off x="7565571" y="1374322"/>
            <a:ext cx="2663964" cy="2560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" t="7029" r="9762" b="2637"/>
          <a:stretch/>
        </p:blipFill>
        <p:spPr>
          <a:xfrm>
            <a:off x="6096000" y="4106497"/>
            <a:ext cx="5657536" cy="2234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3657" y="4291545"/>
            <a:ext cx="18723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Peso de cada vizinho é o inverso da distância para o exemplo de entrada.</a:t>
            </a:r>
            <a:endParaRPr lang="pt-BR" sz="11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72114" y="4210139"/>
            <a:ext cx="508000" cy="27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0236" y="1663588"/>
            <a:ext cx="18723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Importa classe 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KNeighborsClassifier</a:t>
            </a:r>
            <a:r>
              <a:rPr lang="pt-BR" sz="1100" dirty="0" smtClean="0"/>
              <a:t> .</a:t>
            </a:r>
            <a:endParaRPr lang="pt-BR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84170" y="1814156"/>
            <a:ext cx="344122" cy="377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3657" y="2794202"/>
            <a:ext cx="1872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 duas classes de dados que se sobrepõem.</a:t>
            </a:r>
            <a:endParaRPr lang="pt-BR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72114" y="3025935"/>
            <a:ext cx="551543" cy="409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55054" y="4449129"/>
            <a:ext cx="1547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 conjunto de dados na memória.</a:t>
            </a:r>
            <a:endParaRPr lang="pt-BR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553029" y="4484920"/>
            <a:ext cx="653142" cy="13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79600" y="4994605"/>
            <a:ext cx="1547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Realiza predição.</a:t>
            </a:r>
            <a:endParaRPr lang="pt-BR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654629" y="4949391"/>
            <a:ext cx="224971" cy="169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7642" y="5370804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dirty="0" smtClean="0"/>
                  <a:t>Figura mostra a fronteira </a:t>
                </a:r>
                <a:r>
                  <a:rPr lang="pt-BR" dirty="0"/>
                  <a:t>de decisão </a:t>
                </a:r>
                <a:r>
                  <a:rPr lang="pt-BR" dirty="0" smtClean="0"/>
                  <a:t>criada pelo k-NN </a:t>
                </a:r>
                <a:r>
                  <a:rPr lang="pt-BR" dirty="0"/>
                  <a:t>para diferentes valores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. Como podemos ver, </a:t>
                </a:r>
                <a:r>
                  <a:rPr lang="pt-BR" dirty="0"/>
                  <a:t>à</a:t>
                </a:r>
                <a:r>
                  <a:rPr lang="pt-BR" dirty="0" smtClean="0"/>
                  <a:t> </a:t>
                </a:r>
                <a:r>
                  <a:rPr lang="pt-BR" dirty="0"/>
                  <a:t>medida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aumenta, a fronteira tende a ficar mais suave e menos regiões isoladas são criadas para cada </a:t>
                </a:r>
                <a:r>
                  <a:rPr lang="pt-BR" dirty="0" smtClean="0"/>
                  <a:t>classe.</a:t>
                </a:r>
                <a:endParaRPr lang="pt-BR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2" y="5370804"/>
                <a:ext cx="6096000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800" t="-2538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872002" y="6386467"/>
            <a:ext cx="441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Exemplo: knn_classification_2_classes.ipynb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5135" y="3424092"/>
            <a:ext cx="14290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Número de vizinhos mais próximos a serem considerados.</a:t>
            </a:r>
            <a:endParaRPr lang="pt-BR" sz="1100" dirty="0"/>
          </a:p>
        </p:txBody>
      </p: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2664372" y="3724174"/>
            <a:ext cx="2840763" cy="300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29535" y="1968303"/>
            <a:ext cx="176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Figura com a distribuição </a:t>
            </a:r>
            <a:r>
              <a:rPr lang="pt-BR" dirty="0"/>
              <a:t>dos exemplos de </a:t>
            </a:r>
            <a:r>
              <a:rPr lang="pt-BR" dirty="0" smtClean="0"/>
              <a:t>treinamento.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7477</TotalTime>
  <Words>1504</Words>
  <Application>Microsoft Office PowerPoint</Application>
  <PresentationFormat>Widescreen</PresentationFormat>
  <Paragraphs>160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TP555 - Inteligência Artificial e Machine Learning: k-Vizinhos mais Próximos</vt:lpstr>
      <vt:lpstr>Motivação</vt:lpstr>
      <vt:lpstr>k-vizinhos mais próximos (k-NN)</vt:lpstr>
      <vt:lpstr>k-Vizinhos mais Próximos (k-NN)</vt:lpstr>
      <vt:lpstr>k-Vizinhos mais Próximos (k-NN)</vt:lpstr>
      <vt:lpstr>Métricas de distância</vt:lpstr>
      <vt:lpstr>Distância de Minkowski</vt:lpstr>
      <vt:lpstr>k-NN para classificação</vt:lpstr>
      <vt:lpstr>Exemplo: Classificação k-NN com SciKit-Learn</vt:lpstr>
      <vt:lpstr>k-NN para regressão</vt:lpstr>
      <vt:lpstr>Exemplo: Regressão k-NN com SciKit-Learn</vt:lpstr>
      <vt:lpstr>Avisos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637</cp:revision>
  <dcterms:created xsi:type="dcterms:W3CDTF">2020-04-06T23:46:10Z</dcterms:created>
  <dcterms:modified xsi:type="dcterms:W3CDTF">2020-10-30T18:09:48Z</dcterms:modified>
</cp:coreProperties>
</file>