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406" r:id="rId3"/>
    <p:sldId id="420" r:id="rId4"/>
    <p:sldId id="422" r:id="rId5"/>
    <p:sldId id="421" r:id="rId6"/>
    <p:sldId id="423" r:id="rId7"/>
    <p:sldId id="424" r:id="rId8"/>
    <p:sldId id="425" r:id="rId9"/>
    <p:sldId id="426" r:id="rId10"/>
    <p:sldId id="427" r:id="rId11"/>
    <p:sldId id="428" r:id="rId12"/>
    <p:sldId id="432" r:id="rId13"/>
    <p:sldId id="433" r:id="rId14"/>
    <p:sldId id="429" r:id="rId15"/>
    <p:sldId id="436" r:id="rId16"/>
    <p:sldId id="438" r:id="rId17"/>
    <p:sldId id="435" r:id="rId18"/>
    <p:sldId id="434" r:id="rId19"/>
    <p:sldId id="431" r:id="rId20"/>
    <p:sldId id="405" r:id="rId21"/>
    <p:sldId id="293" r:id="rId22"/>
    <p:sldId id="306" r:id="rId23"/>
    <p:sldId id="430" r:id="rId24"/>
  </p:sldIdLst>
  <p:sldSz cx="12192000" cy="6858000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1F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FCA41B-7398-400B-83DC-FDE8722EB923}" v="79" dt="2020-02-09T01:28:39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78" autoAdjust="0"/>
    <p:restoredTop sz="84625" autoAdjust="0"/>
  </p:normalViewPr>
  <p:slideViewPr>
    <p:cSldViewPr snapToGrid="0">
      <p:cViewPr varScale="1">
        <p:scale>
          <a:sx n="93" d="100"/>
          <a:sy n="93" d="100"/>
        </p:scale>
        <p:origin x="1494" y="96"/>
      </p:cViewPr>
      <p:guideLst/>
    </p:cSldViewPr>
  </p:slideViewPr>
  <p:outlineViewPr>
    <p:cViewPr>
      <p:scale>
        <a:sx n="33" d="100"/>
        <a:sy n="33" d="100"/>
      </p:scale>
      <p:origin x="0" y="-88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3FCA41B-7398-400B-83DC-FDE8722EB923}"/>
    <pc:docChg chg="modSld">
      <pc:chgData name="Felipe Augusto Pereira de Figueiredo" userId="e1771b70d906f94b" providerId="Windows Live" clId="Web-{B3FCA41B-7398-400B-83DC-FDE8722EB923}" dt="2020-02-09T01:40:38.055" v="257"/>
      <pc:docMkLst>
        <pc:docMk/>
      </pc:docMkLst>
      <pc:sldChg chg="modSp modNotes">
        <pc:chgData name="Felipe Augusto Pereira de Figueiredo" userId="e1771b70d906f94b" providerId="Windows Live" clId="Web-{B3FCA41B-7398-400B-83DC-FDE8722EB923}" dt="2020-02-09T01:26:20.191" v="45"/>
        <pc:sldMkLst>
          <pc:docMk/>
          <pc:sldMk cId="636059476" sldId="259"/>
        </pc:sldMkLst>
        <pc:spChg chg="mod">
          <ac:chgData name="Felipe Augusto Pereira de Figueiredo" userId="e1771b70d906f94b" providerId="Windows Live" clId="Web-{B3FCA41B-7398-400B-83DC-FDE8722EB923}" dt="2020-02-09T01:22:23.081" v="18" actId="1076"/>
          <ac:spMkLst>
            <pc:docMk/>
            <pc:sldMk cId="636059476" sldId="259"/>
            <ac:spMk id="3" creationId="{979D29AC-E01B-406F-AC75-55866B75A7CC}"/>
          </ac:spMkLst>
        </pc:spChg>
      </pc:sldChg>
      <pc:sldChg chg="modNotes">
        <pc:chgData name="Felipe Augusto Pereira de Figueiredo" userId="e1771b70d906f94b" providerId="Windows Live" clId="Web-{B3FCA41B-7398-400B-83DC-FDE8722EB923}" dt="2020-02-09T01:21:46.721" v="16"/>
        <pc:sldMkLst>
          <pc:docMk/>
          <pc:sldMk cId="248504461" sldId="267"/>
        </pc:sldMkLst>
      </pc:sldChg>
      <pc:sldChg chg="modSp modNotes">
        <pc:chgData name="Felipe Augusto Pereira de Figueiredo" userId="e1771b70d906f94b" providerId="Windows Live" clId="Web-{B3FCA41B-7398-400B-83DC-FDE8722EB923}" dt="2020-02-09T01:40:38.055" v="257"/>
        <pc:sldMkLst>
          <pc:docMk/>
          <pc:sldMk cId="2076219387" sldId="277"/>
        </pc:sldMkLst>
        <pc:spChg chg="mod">
          <ac:chgData name="Felipe Augusto Pereira de Figueiredo" userId="e1771b70d906f94b" providerId="Windows Live" clId="Web-{B3FCA41B-7398-400B-83DC-FDE8722EB923}" dt="2020-02-09T01:28:39.664" v="120" actId="14100"/>
          <ac:spMkLst>
            <pc:docMk/>
            <pc:sldMk cId="2076219387" sldId="277"/>
            <ac:spMk id="3" creationId="{5E0262E2-3A0F-4805-BCCB-6745237D1574}"/>
          </ac:spMkLst>
        </pc:spChg>
      </pc:sldChg>
    </pc:docChg>
  </pc:docChgLst>
  <pc:docChgLst>
    <pc:chgData name="Felipe Augusto Pereira de Figueiredo" userId="e1771b70d906f94b" providerId="Windows Live" clId="Web-{1FA475AF-6444-47C2-89B1-9776BABC0E66}"/>
    <pc:docChg chg="modSld">
      <pc:chgData name="Felipe Augusto Pereira de Figueiredo" userId="e1771b70d906f94b" providerId="Windows Live" clId="Web-{1FA475AF-6444-47C2-89B1-9776BABC0E66}" dt="2020-02-09T18:53:52.767" v="85"/>
      <pc:docMkLst>
        <pc:docMk/>
      </pc:docMkLst>
      <pc:sldChg chg="modNotes">
        <pc:chgData name="Felipe Augusto Pereira de Figueiredo" userId="e1771b70d906f94b" providerId="Windows Live" clId="Web-{1FA475AF-6444-47C2-89B1-9776BABC0E66}" dt="2020-02-09T18:53:52.767" v="85"/>
        <pc:sldMkLst>
          <pc:docMk/>
          <pc:sldMk cId="248504461" sldId="26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144F1436-6906-4D93-B7A2-786C327BFA14}" type="datetimeFigureOut">
              <a:rPr lang="nl-BE" smtClean="0"/>
              <a:t>30/07/2023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F7E56D9B-79AD-444A-AFED-DEC23408F8B4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3533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92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AA8CD09E-2914-4F47-B6C1-51B2C31814C9}" type="datetimeFigureOut">
              <a:rPr lang="pt-BR" smtClean="0"/>
              <a:t>30/07/2023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68634" tIns="84317" rIns="168634" bIns="84317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vert="horz" lIns="168634" tIns="84317" rIns="168634" bIns="84317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5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92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6FC8D850-966F-45A6-8DE7-15B891E7D4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81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747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4238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70049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 partir de um ponto inicial (i.e., uma suposição aleatória de pesos), o algoritmo extrai a informação de direção do ponto de mínimo a partir da função de erro e a usa para atualizar o ponto (i.e., otimizar a suposição atual) </a:t>
            </a:r>
          </a:p>
          <a:p>
            <a:r>
              <a:rPr lang="pt-BR" dirty="0"/>
              <a:t>Em geral, o novo ponto (i.e., conjunto de pesos) resulta em um erro menor do que o anterior.</a:t>
            </a:r>
          </a:p>
          <a:p>
            <a:r>
              <a:rPr lang="pt-BR" dirty="0"/>
              <a:t>Esse processo é repetido a partir do ponto corrente até que o erro seja minimizado.</a:t>
            </a:r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 partir de um ponto inicial (i.e., conjunto de pesos aleatórios), a cada iteração (i.e., suposição) do algoritmo, tem-se, em geral, um conjunto de pesos que resulta em um erro menor do que o anterior.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(i.e., conjunto de pesos aleatórios), a cada iteração (i.e., suposição) do algoritmo, tem-se, em geral, um conjunto de pesos que resulta em um erro menor do que o anterior.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37185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https://colab.research.google.com/</a:t>
            </a:r>
            <a:r>
              <a:rPr lang="pt-BR" dirty="0" err="1"/>
              <a:t>github</a:t>
            </a:r>
            <a:r>
              <a:rPr lang="pt-BR" dirty="0"/>
              <a:t>/zz4fap/tp557-iot-ml/</a:t>
            </a:r>
            <a:r>
              <a:rPr lang="pt-BR" dirty="0" err="1"/>
              <a:t>blob</a:t>
            </a:r>
            <a:r>
              <a:rPr lang="pt-BR" dirty="0"/>
              <a:t>/master/</a:t>
            </a:r>
            <a:r>
              <a:rPr lang="pt-BR" dirty="0" err="1"/>
              <a:t>exercises</a:t>
            </a:r>
            <a:r>
              <a:rPr lang="pt-BR" dirty="0"/>
              <a:t>/</a:t>
            </a:r>
            <a:r>
              <a:rPr lang="pt-BR" dirty="0" err="1"/>
              <a:t>Explorando_a_função_de_erro.ipynb</a:t>
            </a:r>
            <a:endParaRPr lang="pt-BR" dirty="0"/>
          </a:p>
          <a:p>
            <a:endParaRPr lang="pt-BR" dirty="0"/>
          </a:p>
          <a:p>
            <a:r>
              <a:rPr lang="pt-BR" dirty="0"/>
              <a:t>https://colab.research.google.com/</a:t>
            </a:r>
            <a:r>
              <a:rPr lang="pt-BR" dirty="0" err="1"/>
              <a:t>github</a:t>
            </a:r>
            <a:r>
              <a:rPr lang="pt-BR" dirty="0"/>
              <a:t>/zz4fap/tp557-iot-ml/</a:t>
            </a:r>
            <a:r>
              <a:rPr lang="pt-BR" dirty="0" err="1"/>
              <a:t>blob</a:t>
            </a:r>
            <a:r>
              <a:rPr lang="pt-BR" dirty="0"/>
              <a:t>/master/</a:t>
            </a:r>
            <a:r>
              <a:rPr lang="pt-BR" dirty="0" err="1"/>
              <a:t>exercises</a:t>
            </a:r>
            <a:r>
              <a:rPr lang="pt-BR" dirty="0"/>
              <a:t>/</a:t>
            </a:r>
            <a:r>
              <a:rPr lang="pt-BR" dirty="0" err="1"/>
              <a:t>Exercício_Encontre_os_pesos_da_função_hipótese.ipynb</a:t>
            </a:r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7922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9B4FF-B06E-403C-A326-BDC64D8FF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7BDFCE-746E-45BF-A319-4733D58D1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DE2778-5372-4104-B96D-968184DA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30/07/2023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DD0F41-C861-4051-988D-3024A37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E5967E-D980-431A-A5DB-3F0C5030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75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36C49F-3E68-4175-81BA-3C3FEE44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26FA736-3DD3-4D4E-B57B-BBE1D8F7D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E8855C-D8FD-48F6-B14E-861E0DE4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30/07/2023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C0BB88-2F21-42A5-ACFF-83DA47F2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B462B3-1F22-4C05-B4B8-7A279FB7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48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AEAB728-701C-4207-A9D5-23FF45C60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A8C8CCF-7823-480A-9A19-0F664DD17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1D5734-7B1F-425D-942F-6EB73344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30/07/2023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1AAEAC-F08D-45FE-89EC-B1B349A8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A44493-9911-47B2-87A6-C2141A97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4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D44A5-8F21-4626-A01D-48A1C874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9E8085-65A9-48AA-951D-71D978BF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5BE1AF-51EA-425D-B188-DE7BD675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30/07/2023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1BE632-29CF-4CB9-B365-C9EF38F8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CF3DD1-9AEC-4A57-B461-4E4DD86F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B2FF0-A4D7-4E28-991D-FF26140D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AC45B0-4145-40DB-8E61-105461170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F1D3FB-740A-4EBA-A309-2CE71D1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30/07/2023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CAB18F-8715-4465-A940-F9C193A2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3466C6-8248-429F-8056-FF040BF5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2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BB9F0-F14B-4A91-B2B7-35BC47FE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1FC1C4-73DA-47A6-8496-B0B457F7D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92F06A8-A449-4D92-9912-76873E529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8070A4-BC2F-4D55-BD8D-DEAF11BB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30/07/2023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CC2DB8-844A-465F-BA9A-7734C80C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CC606A8-097B-4040-94E0-CD8C8828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54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D66686-0143-4CB6-8C09-BA326F1E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27AB85-F59E-4BCE-B846-4FA0992C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73456C-7319-4D0A-827D-D29F6B08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CD109D0-2E83-4262-8029-A871CEC47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D706E3A-CFBB-4A6C-A65F-D0360A9E7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172C0E5-5AF0-4805-BB51-443733CD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30/07/2023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E801648-156F-497E-99CF-797DF480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EE23D32-80E7-4796-A137-66BF842E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E2379-C78F-47E1-8CFC-B846E7AF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42600A9-7F92-4E22-9D94-E4717252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30/07/2023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92E6BED-F546-40CC-A2DF-99CBA853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091CC40-A8C4-4063-80EB-CC509962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D19515C-212C-4EAE-84A3-8FF4BC84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30/07/2023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4D3D120-B3E8-4C96-861D-7A4F12F4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2E49B68-FA1B-468B-9F17-D5C09243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23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17BCBE-A897-4319-85EC-D87909C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26F885-0204-4913-868B-4B8B8257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F9F784-A858-441B-8AB5-697098141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DC363A-5000-472E-8B17-02E7DCB8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30/07/2023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548425D-2C21-4C56-BAD4-66297877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3E9726-E64C-42B2-AE8A-8C235A95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61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086A78-3E74-450C-96A6-CA8AC37A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F5B7312-975A-4DBC-9B2F-3652ADA00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AF805F5-1DFF-41C6-944C-7D79FE0D0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2113D81-8665-4516-BD81-C6A1F254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30/07/2023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00C88B-FF32-40AA-A187-727D96FD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4D1A2D-69F7-4B8F-A730-BC26DC34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64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69A0273-1966-4A1B-9370-4C1CE503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9CF87A-0448-49A7-AB25-EBC1D56A4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F7B1F2-BB5A-44D0-816D-16AD2C714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89F7E-B80B-496E-81B4-D396C37C9454}" type="datetimeFigureOut">
              <a:rPr lang="pt-BR" smtClean="0"/>
              <a:t>30/07/2023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03F94C-2CC8-4DAA-BC35-14FC3E841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051336-7048-457A-8B61-D94291D71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2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7.png"/><Relationship Id="rId7" Type="http://schemas.openxmlformats.org/officeDocument/2006/relationships/image" Target="../media/image29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0.png"/><Relationship Id="rId4" Type="http://schemas.openxmlformats.org/officeDocument/2006/relationships/image" Target="../media/image26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19.png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27.png"/><Relationship Id="rId7" Type="http://schemas.openxmlformats.org/officeDocument/2006/relationships/image" Target="../media/image4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261.png"/><Relationship Id="rId4" Type="http://schemas.openxmlformats.org/officeDocument/2006/relationships/image" Target="../media/image25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59.png"/><Relationship Id="rId4" Type="http://schemas.openxmlformats.org/officeDocument/2006/relationships/notesSlide" Target="../notesSlides/notesSlide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p557-iot-ml/blob/master/exercises/Explorando_a_fun&#231;&#227;o_de_erro.ipynb" TargetMode="External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p557-iot-ml/blob/master/exercises/Exerc&#237;cio_Encontre_os_pesos_da_fun&#231;&#227;o_hip&#243;tese.ipynb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 fontScale="90000"/>
          </a:bodyPr>
          <a:lstStyle/>
          <a:p>
            <a:r>
              <a:rPr lang="pt-BR" sz="5400" dirty="0"/>
              <a:t>TP557 - Tópicos avançados em IoT e </a:t>
            </a:r>
            <a:r>
              <a:rPr lang="pt-BR" sz="5400" dirty="0" err="1"/>
              <a:t>Machine</a:t>
            </a:r>
            <a:r>
              <a:rPr lang="pt-BR" sz="5400" dirty="0"/>
              <a:t> Learning:</a:t>
            </a:r>
            <a:br>
              <a:rPr lang="pt-BR" dirty="0"/>
            </a:br>
            <a:r>
              <a:rPr lang="pt-BR" b="1" i="1" dirty="0"/>
              <a:t>Medindo a precisão de um modelo de ML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1" y="5780602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393306" y="5780602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6785107" y="3429000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IoT Group">
            <a:extLst>
              <a:ext uri="{FF2B5EF4-FFF2-40B4-BE49-F238E27FC236}">
                <a16:creationId xmlns:a16="http://schemas.microsoft.com/office/drawing/2014/main" id="{AC034F57-E830-B6E7-6790-12FDBBDB29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63551" b="22561"/>
          <a:stretch/>
        </p:blipFill>
        <p:spPr bwMode="auto">
          <a:xfrm>
            <a:off x="2899985" y="3509963"/>
            <a:ext cx="2509138" cy="2009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652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169B24-439F-2623-4569-4FB2DD7BA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Quadrado dos comprimentos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659DC9-1554-0C0A-78CF-76B7B5121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8885" y="1825624"/>
            <a:ext cx="5699166" cy="5032375"/>
          </a:xfrm>
        </p:spPr>
        <p:txBody>
          <a:bodyPr>
            <a:normAutofit lnSpcReduction="10000"/>
          </a:bodyPr>
          <a:lstStyle/>
          <a:p>
            <a:r>
              <a:rPr lang="pt-BR" dirty="0"/>
              <a:t>Podemos elevar ao quadrado todos os comprimentos, fazendo com que todos eles sejam positivos e não se cancelem mais.</a:t>
            </a:r>
          </a:p>
          <a:p>
            <a:r>
              <a:rPr lang="pt-BR" dirty="0"/>
              <a:t>Isso não afeta nossa métrica, pois aplicamos a todos os comprimentos.</a:t>
            </a:r>
          </a:p>
          <a:p>
            <a:r>
              <a:rPr lang="pt-BR" dirty="0"/>
              <a:t>Usando essa métrica de </a:t>
            </a:r>
            <a:r>
              <a:rPr lang="pt-BR" b="1" i="1" dirty="0"/>
              <a:t>erro médio</a:t>
            </a:r>
            <a:r>
              <a:rPr lang="pt-BR" dirty="0"/>
              <a:t>, vemos que nossa função hipótese não é boa, pois o valor ainda está longe de zero, que é o menor valor possível e nosso objetivo final.</a:t>
            </a:r>
          </a:p>
          <a:p>
            <a:r>
              <a:rPr lang="pt-BR" dirty="0"/>
              <a:t>O que devemos fazer?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FA05A557-7AB7-A40B-7A50-EB6EBA9FB964}"/>
                  </a:ext>
                </a:extLst>
              </p:cNvPr>
              <p:cNvSpPr txBox="1"/>
              <p:nvPr/>
            </p:nvSpPr>
            <p:spPr>
              <a:xfrm>
                <a:off x="0" y="5966722"/>
                <a:ext cx="6708641" cy="670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000" b="0" i="0" smtClean="0">
                          <a:latin typeface="Cambria Math" panose="02040503050406030204" pitchFamily="18" charset="0"/>
                        </a:rPr>
                        <m:t>EQM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1+0+1+4+9+16</m:t>
                          </m:r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i="1">
                          <a:latin typeface="Cambria Math" panose="02040503050406030204" pitchFamily="18" charset="0"/>
                        </a:rPr>
                        <m:t>5.17</m:t>
                      </m:r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FA05A557-7AB7-A40B-7A50-EB6EBA9FB9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966722"/>
                <a:ext cx="6708641" cy="67056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Elipse 18">
            <a:extLst>
              <a:ext uri="{FF2B5EF4-FFF2-40B4-BE49-F238E27FC236}">
                <a16:creationId xmlns:a16="http://schemas.microsoft.com/office/drawing/2014/main" id="{795256B9-5626-BEE2-FF82-D903F78DB15F}"/>
              </a:ext>
            </a:extLst>
          </p:cNvPr>
          <p:cNvSpPr/>
          <p:nvPr/>
        </p:nvSpPr>
        <p:spPr>
          <a:xfrm>
            <a:off x="1799763" y="5930777"/>
            <a:ext cx="531524" cy="46166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2AAD787D-9C05-A7F6-E8E3-65DF6731B54C}"/>
              </a:ext>
            </a:extLst>
          </p:cNvPr>
          <p:cNvSpPr/>
          <p:nvPr/>
        </p:nvSpPr>
        <p:spPr>
          <a:xfrm>
            <a:off x="2716631" y="5921975"/>
            <a:ext cx="531524" cy="46166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1A6ED2DA-25CE-E3E3-BAB3-9815A7D28358}"/>
              </a:ext>
            </a:extLst>
          </p:cNvPr>
          <p:cNvGrpSpPr/>
          <p:nvPr/>
        </p:nvGrpSpPr>
        <p:grpSpPr>
          <a:xfrm>
            <a:off x="838200" y="1547971"/>
            <a:ext cx="4915689" cy="3568398"/>
            <a:chOff x="400408" y="2051201"/>
            <a:chExt cx="4915689" cy="3568398"/>
          </a:xfrm>
        </p:grpSpPr>
        <p:grpSp>
          <p:nvGrpSpPr>
            <p:cNvPr id="17" name="Agrupar 16">
              <a:extLst>
                <a:ext uri="{FF2B5EF4-FFF2-40B4-BE49-F238E27FC236}">
                  <a16:creationId xmlns:a16="http://schemas.microsoft.com/office/drawing/2014/main" id="{89212B23-55CD-CCDA-9C3B-BA14483628E4}"/>
                </a:ext>
              </a:extLst>
            </p:cNvPr>
            <p:cNvGrpSpPr/>
            <p:nvPr/>
          </p:nvGrpSpPr>
          <p:grpSpPr>
            <a:xfrm>
              <a:off x="400408" y="2051201"/>
              <a:ext cx="4915689" cy="3568398"/>
              <a:chOff x="336908" y="2375202"/>
              <a:chExt cx="4915689" cy="3568398"/>
            </a:xfrm>
          </p:grpSpPr>
          <p:grpSp>
            <p:nvGrpSpPr>
              <p:cNvPr id="4" name="Agrupar 3">
                <a:extLst>
                  <a:ext uri="{FF2B5EF4-FFF2-40B4-BE49-F238E27FC236}">
                    <a16:creationId xmlns:a16="http://schemas.microsoft.com/office/drawing/2014/main" id="{8FF7C909-12C2-1F28-3CD1-F415FDEBCF05}"/>
                  </a:ext>
                </a:extLst>
              </p:cNvPr>
              <p:cNvGrpSpPr/>
              <p:nvPr/>
            </p:nvGrpSpPr>
            <p:grpSpPr>
              <a:xfrm>
                <a:off x="336908" y="2375202"/>
                <a:ext cx="4654432" cy="3568398"/>
                <a:chOff x="324492" y="2280864"/>
                <a:chExt cx="4654432" cy="3568398"/>
              </a:xfrm>
            </p:grpSpPr>
            <p:pic>
              <p:nvPicPr>
                <p:cNvPr id="5" name="Picture 2">
                  <a:extLst>
                    <a:ext uri="{FF2B5EF4-FFF2-40B4-BE49-F238E27FC236}">
                      <a16:creationId xmlns:a16="http://schemas.microsoft.com/office/drawing/2014/main" id="{1D1D236C-D17A-910F-590E-14660AC344E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24492" y="2280864"/>
                  <a:ext cx="4654432" cy="356839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cxnSp>
              <p:nvCxnSpPr>
                <p:cNvPr id="6" name="Conector reto 5">
                  <a:extLst>
                    <a:ext uri="{FF2B5EF4-FFF2-40B4-BE49-F238E27FC236}">
                      <a16:creationId xmlns:a16="http://schemas.microsoft.com/office/drawing/2014/main" id="{17F923C8-0338-E3A0-307C-4C48FF5D48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19638" y="2488406"/>
                  <a:ext cx="0" cy="757238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Conector reto 6">
                  <a:extLst>
                    <a:ext uri="{FF2B5EF4-FFF2-40B4-BE49-F238E27FC236}">
                      <a16:creationId xmlns:a16="http://schemas.microsoft.com/office/drawing/2014/main" id="{108E4EB3-0A18-7674-4972-08EE9EB6C5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88118" y="3038475"/>
                  <a:ext cx="0" cy="559594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Conector reto 7">
                  <a:extLst>
                    <a:ext uri="{FF2B5EF4-FFF2-40B4-BE49-F238E27FC236}">
                      <a16:creationId xmlns:a16="http://schemas.microsoft.com/office/drawing/2014/main" id="{2DD01A53-07A0-0690-1495-693F9ECD4A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249931" y="3579019"/>
                  <a:ext cx="0" cy="383382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Conector reto 8">
                  <a:extLst>
                    <a:ext uri="{FF2B5EF4-FFF2-40B4-BE49-F238E27FC236}">
                      <a16:creationId xmlns:a16="http://schemas.microsoft.com/office/drawing/2014/main" id="{CB18CCA6-494D-B0A3-4D7E-74DA8CC3B8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16506" y="4143375"/>
                  <a:ext cx="0" cy="195263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Conector reto 9">
                  <a:extLst>
                    <a:ext uri="{FF2B5EF4-FFF2-40B4-BE49-F238E27FC236}">
                      <a16:creationId xmlns:a16="http://schemas.microsoft.com/office/drawing/2014/main" id="{A2C62E84-F226-525B-CA91-F7ED46F858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37750" y="5050635"/>
                  <a:ext cx="0" cy="195263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319F74EA-B98D-DDFF-AB65-A7E1DCDF4697}"/>
                  </a:ext>
                </a:extLst>
              </p:cNvPr>
              <p:cNvSpPr txBox="1"/>
              <p:nvPr/>
            </p:nvSpPr>
            <p:spPr>
              <a:xfrm>
                <a:off x="1050166" y="5012580"/>
                <a:ext cx="5315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1</a:t>
                </a:r>
              </a:p>
            </p:txBody>
          </p:sp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88FD813C-F31B-C73D-966D-8C7F0F909160}"/>
                  </a:ext>
                </a:extLst>
              </p:cNvPr>
              <p:cNvSpPr txBox="1"/>
              <p:nvPr/>
            </p:nvSpPr>
            <p:spPr>
              <a:xfrm>
                <a:off x="1794198" y="4598076"/>
                <a:ext cx="5315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0</a:t>
                </a:r>
              </a:p>
            </p:txBody>
          </p:sp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C852C7D1-AB69-D606-FC4E-0B5C2BACB107}"/>
                  </a:ext>
                </a:extLst>
              </p:cNvPr>
              <p:cNvSpPr txBox="1"/>
              <p:nvPr/>
            </p:nvSpPr>
            <p:spPr>
              <a:xfrm>
                <a:off x="2551446" y="4154017"/>
                <a:ext cx="5315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1</a:t>
                </a:r>
              </a:p>
            </p:txBody>
          </p:sp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9E922D3C-5A4A-3D21-6197-DBAF14CDD453}"/>
                  </a:ext>
                </a:extLst>
              </p:cNvPr>
              <p:cNvSpPr txBox="1"/>
              <p:nvPr/>
            </p:nvSpPr>
            <p:spPr>
              <a:xfrm>
                <a:off x="3270315" y="3686733"/>
                <a:ext cx="5315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4</a:t>
                </a:r>
              </a:p>
            </p:txBody>
          </p:sp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0086DBF0-CF72-E0B1-1CAA-C89D91AF58FC}"/>
                  </a:ext>
                </a:extLst>
              </p:cNvPr>
              <p:cNvSpPr txBox="1"/>
              <p:nvPr/>
            </p:nvSpPr>
            <p:spPr>
              <a:xfrm>
                <a:off x="4010104" y="3215801"/>
                <a:ext cx="5315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9</a:t>
                </a:r>
              </a:p>
            </p:txBody>
          </p:sp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BFC5DBDA-2B32-374E-2937-C6D4CC105E04}"/>
                  </a:ext>
                </a:extLst>
              </p:cNvPr>
              <p:cNvSpPr txBox="1"/>
              <p:nvPr/>
            </p:nvSpPr>
            <p:spPr>
              <a:xfrm>
                <a:off x="4721073" y="2763481"/>
                <a:ext cx="5315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16</a:t>
                </a:r>
              </a:p>
            </p:txBody>
          </p:sp>
        </p:grp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E872EBD6-3B01-CA1B-1131-CA2567F9A9ED}"/>
                </a:ext>
              </a:extLst>
            </p:cNvPr>
            <p:cNvSpPr/>
            <p:nvPr/>
          </p:nvSpPr>
          <p:spPr>
            <a:xfrm>
              <a:off x="954125" y="4643407"/>
              <a:ext cx="531524" cy="46166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7C6891EA-E337-0F90-D14F-45641BBAEBBD}"/>
                </a:ext>
              </a:extLst>
            </p:cNvPr>
            <p:cNvSpPr/>
            <p:nvPr/>
          </p:nvSpPr>
          <p:spPr>
            <a:xfrm>
              <a:off x="2361031" y="3804532"/>
              <a:ext cx="531524" cy="461665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EA0B3A29-D4D6-FCDB-D400-00DDC5DD35B0}"/>
                  </a:ext>
                </a:extLst>
              </p:cNvPr>
              <p:cNvSpPr txBox="1"/>
              <p:nvPr/>
            </p:nvSpPr>
            <p:spPr>
              <a:xfrm>
                <a:off x="0" y="5156527"/>
                <a:ext cx="6358883" cy="7371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000" b="0" i="0" smtClean="0">
                          <a:latin typeface="Cambria Math" panose="02040503050406030204" pitchFamily="18" charset="0"/>
                        </a:rPr>
                        <m:t>erro</m:t>
                      </m:r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BR" sz="2000" b="0" i="0" smtClean="0">
                          <a:latin typeface="Cambria Math" panose="02040503050406030204" pitchFamily="18" charset="0"/>
                        </a:rPr>
                        <m:t>quadr</m:t>
                      </m:r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á</m:t>
                      </m:r>
                      <m:r>
                        <m:rPr>
                          <m:sty m:val="p"/>
                        </m:rPr>
                        <a:rPr lang="pt-BR" sz="2000" b="0" i="0" smtClean="0">
                          <a:latin typeface="Cambria Math" panose="02040503050406030204" pitchFamily="18" charset="0"/>
                        </a:rPr>
                        <m:t>tico</m:t>
                      </m:r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BR" sz="2000" b="0" i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é</m:t>
                      </m:r>
                      <m:r>
                        <m:rPr>
                          <m:sty m:val="p"/>
                        </m:rPr>
                        <a:rPr lang="pt-BR" sz="2000" b="0" i="0" smtClean="0">
                          <a:latin typeface="Cambria Math" panose="02040503050406030204" pitchFamily="18" charset="0"/>
                        </a:rPr>
                        <m:t>dio</m:t>
                      </m:r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pt-BR" sz="2000" b="0" i="0" smtClean="0">
                          <a:latin typeface="Cambria Math" panose="02040503050406030204" pitchFamily="18" charset="0"/>
                        </a:rPr>
                        <m:t>EQM</m:t>
                      </m:r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pt-BR" sz="2000" b="0" i="0" smtClean="0">
                                  <a:latin typeface="Cambria Math" panose="02040503050406030204" pitchFamily="18" charset="0"/>
                                </a:rPr>
                                <m:t>diff</m:t>
                              </m:r>
                            </m:e>
                            <m:sup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EA0B3A29-D4D6-FCDB-D400-00DDC5DD35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156527"/>
                <a:ext cx="6358883" cy="73718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3963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95404E-CC0C-4A02-1C7F-A7A21D9C6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Otimizando a suposição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BB6200C-6379-6754-5883-867BF48271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78600" y="1825625"/>
                <a:ext cx="5410200" cy="4351338"/>
              </a:xfrm>
            </p:spPr>
            <p:txBody>
              <a:bodyPr/>
              <a:lstStyle/>
              <a:p>
                <a:r>
                  <a:rPr lang="pt-BR" dirty="0"/>
                  <a:t>Vamos supor outros valores para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e fazer predições com esta nova função hipótese.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BB6200C-6379-6754-5883-867BF48271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78600" y="1825625"/>
                <a:ext cx="5410200" cy="4351338"/>
              </a:xfrm>
              <a:blipFill>
                <a:blip r:embed="rId2"/>
                <a:stretch>
                  <a:fillRect l="-2027" t="-2241" r="-315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agem 7">
            <a:extLst>
              <a:ext uri="{FF2B5EF4-FFF2-40B4-BE49-F238E27FC236}">
                <a16:creationId xmlns:a16="http://schemas.microsoft.com/office/drawing/2014/main" id="{28B934AE-7AFB-089F-5327-4A838F805E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9632" y="5182503"/>
            <a:ext cx="5564039" cy="126354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B62B356A-C62C-7C18-F99C-0BB5124AAB97}"/>
                  </a:ext>
                </a:extLst>
              </p:cNvPr>
              <p:cNvSpPr txBox="1"/>
              <p:nvPr/>
            </p:nvSpPr>
            <p:spPr>
              <a:xfrm>
                <a:off x="950690" y="2275463"/>
                <a:ext cx="427571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pt-BR" sz="32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1, 0, 1, 2, 3, 4</m:t>
                          </m:r>
                        </m:e>
                      </m:d>
                    </m:oMath>
                  </m:oMathPara>
                </a14:m>
                <a:endParaRPr lang="pt-BR" sz="32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B62B356A-C62C-7C18-F99C-0BB5124AAB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690" y="2275463"/>
                <a:ext cx="4275711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F4E588CD-F36D-1549-E773-192477475B31}"/>
                  </a:ext>
                </a:extLst>
              </p:cNvPr>
              <p:cNvSpPr txBox="1"/>
              <p:nvPr/>
            </p:nvSpPr>
            <p:spPr>
              <a:xfrm>
                <a:off x="950690" y="1690688"/>
                <a:ext cx="3002623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=−2+2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F4E588CD-F36D-1549-E773-192477475B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690" y="1690688"/>
                <a:ext cx="3002623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55E66E9B-C5B8-2BEF-C2D6-304317E08986}"/>
                  </a:ext>
                </a:extLst>
              </p:cNvPr>
              <p:cNvSpPr txBox="1"/>
              <p:nvPr/>
            </p:nvSpPr>
            <p:spPr>
              <a:xfrm>
                <a:off x="950690" y="3363827"/>
                <a:ext cx="488450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pt-BR"/>
                </a:defPPr>
                <a:lvl1pPr algn="just">
                  <a:defRPr sz="3200" b="1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  <m:r>
                        <a:rPr lang="pt-BR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pt-BR" b="0" i="0" smtClean="0"/>
                            <m:t>−</m:t>
                          </m:r>
                          <m:r>
                            <m:rPr>
                              <m:nor/>
                            </m:rPr>
                            <a:rPr lang="pt-BR" b="0" i="0"/>
                            <m:t>4</m:t>
                          </m:r>
                          <m:r>
                            <m:rPr>
                              <m:nor/>
                            </m:rPr>
                            <a:rPr lang="pt-BR" b="0" i="0" smtClean="0"/>
                            <m:t>,</m:t>
                          </m:r>
                          <m:r>
                            <m:rPr>
                              <m:nor/>
                            </m:rPr>
                            <a:rPr lang="pt-BR" b="0" i="0"/>
                            <m:t> </m:t>
                          </m:r>
                          <m:r>
                            <m:rPr>
                              <m:nor/>
                            </m:rPr>
                            <a:rPr lang="pt-BR" b="0" i="0" smtClean="0"/>
                            <m:t>−</m:t>
                          </m:r>
                          <m:r>
                            <m:rPr>
                              <m:nor/>
                            </m:rPr>
                            <a:rPr lang="pt-BR" b="0" i="0"/>
                            <m:t>2</m:t>
                          </m:r>
                          <m:r>
                            <m:rPr>
                              <m:nor/>
                            </m:rPr>
                            <a:rPr lang="pt-BR" b="0" i="0" smtClean="0"/>
                            <m:t>,</m:t>
                          </m:r>
                          <m:r>
                            <m:rPr>
                              <m:nor/>
                            </m:rPr>
                            <a:rPr lang="pt-BR" b="0" i="0"/>
                            <m:t> 0</m:t>
                          </m:r>
                          <m:r>
                            <m:rPr>
                              <m:nor/>
                            </m:rPr>
                            <a:rPr lang="pt-BR" b="0" i="0" smtClean="0"/>
                            <m:t>,</m:t>
                          </m:r>
                          <m:r>
                            <m:rPr>
                              <m:nor/>
                            </m:rPr>
                            <a:rPr lang="pt-BR" b="0" i="0"/>
                            <m:t> 2</m:t>
                          </m:r>
                          <m:r>
                            <m:rPr>
                              <m:nor/>
                            </m:rPr>
                            <a:rPr lang="pt-BR" b="0" i="0" smtClean="0"/>
                            <m:t>,</m:t>
                          </m:r>
                          <m:r>
                            <m:rPr>
                              <m:nor/>
                            </m:rPr>
                            <a:rPr lang="pt-BR" b="0" i="0"/>
                            <m:t> 4</m:t>
                          </m:r>
                          <m:r>
                            <m:rPr>
                              <m:nor/>
                            </m:rPr>
                            <a:rPr lang="pt-BR" b="0" i="0" smtClean="0"/>
                            <m:t>,</m:t>
                          </m:r>
                          <m:r>
                            <m:rPr>
                              <m:nor/>
                            </m:rPr>
                            <a:rPr lang="pt-BR" b="0" i="0"/>
                            <m:t> 6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55E66E9B-C5B8-2BEF-C2D6-304317E089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690" y="3363827"/>
                <a:ext cx="4884506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aixaDeTexto 11">
            <a:extLst>
              <a:ext uri="{FF2B5EF4-FFF2-40B4-BE49-F238E27FC236}">
                <a16:creationId xmlns:a16="http://schemas.microsoft.com/office/drawing/2014/main" id="{4B804862-4CB6-95A6-785A-EA19222C7E0A}"/>
              </a:ext>
            </a:extLst>
          </p:cNvPr>
          <p:cNvSpPr txBox="1"/>
          <p:nvPr/>
        </p:nvSpPr>
        <p:spPr>
          <a:xfrm>
            <a:off x="950690" y="2963717"/>
            <a:ext cx="5038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Predições feitas pela função hipótese atual: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2C0E0BF6-E9E7-917E-1A95-7663ACE47117}"/>
                  </a:ext>
                </a:extLst>
              </p:cNvPr>
              <p:cNvSpPr txBox="1"/>
              <p:nvPr/>
            </p:nvSpPr>
            <p:spPr>
              <a:xfrm>
                <a:off x="940676" y="4391117"/>
                <a:ext cx="4646487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32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pt-BR" sz="3200"/>
                            <m:t>−</m:t>
                          </m:r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m:rPr>
                              <m:nor/>
                            </m:rPr>
                            <a:rPr lang="pt-BR" sz="3200"/>
                            <m:t>−</m:t>
                          </m:r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1, 1, 3, 5, 7</m:t>
                          </m:r>
                        </m:e>
                      </m:d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2C0E0BF6-E9E7-917E-1A95-7663ACE47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676" y="4391117"/>
                <a:ext cx="4646487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aixaDeTexto 15">
            <a:extLst>
              <a:ext uri="{FF2B5EF4-FFF2-40B4-BE49-F238E27FC236}">
                <a16:creationId xmlns:a16="http://schemas.microsoft.com/office/drawing/2014/main" id="{FD948EC7-85F7-6E52-1F45-B0C46EEE686D}"/>
              </a:ext>
            </a:extLst>
          </p:cNvPr>
          <p:cNvSpPr txBox="1"/>
          <p:nvPr/>
        </p:nvSpPr>
        <p:spPr>
          <a:xfrm>
            <a:off x="920128" y="4066270"/>
            <a:ext cx="5038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Valores de saída esperados: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0C965931-9A52-5212-D858-2CA21A5BB4E6}"/>
                  </a:ext>
                </a:extLst>
              </p:cNvPr>
              <p:cNvSpPr txBox="1"/>
              <p:nvPr/>
            </p:nvSpPr>
            <p:spPr>
              <a:xfrm>
                <a:off x="838200" y="5400773"/>
                <a:ext cx="4646487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pt-BR" sz="3200" b="0" i="0" smtClean="0">
                              <a:latin typeface="Cambria Math" panose="02040503050406030204" pitchFamily="18" charset="0"/>
                            </a:rPr>
                            <m:t>diff</m:t>
                          </m:r>
                        </m:e>
                        <m:sup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1, 1, 1, 1, 1, 1</m:t>
                          </m:r>
                        </m:e>
                      </m:d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0C965931-9A52-5212-D858-2CA21A5BB4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400773"/>
                <a:ext cx="4646487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CaixaDeTexto 17">
            <a:extLst>
              <a:ext uri="{FF2B5EF4-FFF2-40B4-BE49-F238E27FC236}">
                <a16:creationId xmlns:a16="http://schemas.microsoft.com/office/drawing/2014/main" id="{CDE437A9-7CA4-2024-881F-36BEFDF36D5A}"/>
              </a:ext>
            </a:extLst>
          </p:cNvPr>
          <p:cNvSpPr txBox="1"/>
          <p:nvPr/>
        </p:nvSpPr>
        <p:spPr>
          <a:xfrm>
            <a:off x="835885" y="5079923"/>
            <a:ext cx="5038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Diferença entre predições e valores esperados:</a:t>
            </a:r>
          </a:p>
        </p:txBody>
      </p:sp>
    </p:spTree>
    <p:extLst>
      <p:ext uri="{BB962C8B-B14F-4D97-AF65-F5344CB8AC3E}">
        <p14:creationId xmlns:p14="http://schemas.microsoft.com/office/powerpoint/2010/main" val="670618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169B24-439F-2623-4569-4FB2DD7BA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quão boa é a nova função hipótese?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7659DC9-1554-0C0A-78CF-76B7B51210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73781" y="2919154"/>
                <a:ext cx="6095611" cy="3938845"/>
              </a:xfrm>
            </p:spPr>
            <p:txBody>
              <a:bodyPr/>
              <a:lstStyle/>
              <a:p>
                <a:r>
                  <a:rPr lang="pt-BR" dirty="0"/>
                  <a:t>Já temos uma função melhor, pois o erro caiu de 5.17 para 1.0.</a:t>
                </a:r>
              </a:p>
              <a:p>
                <a:r>
                  <a:rPr lang="pt-BR" dirty="0"/>
                  <a:t>Estamos indo na direção correta!</a:t>
                </a:r>
              </a:p>
              <a:p>
                <a:r>
                  <a:rPr lang="pt-BR" dirty="0"/>
                  <a:t>Comparando as predições com os valores esperados, notamos que as retas são paralelas, sendo a única diferença um </a:t>
                </a:r>
                <a:r>
                  <a:rPr lang="pt-BR" b="1" i="1" dirty="0"/>
                  <a:t>deslocamento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O descolamento pode ser alterado através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 (coeficiente linear). 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7659DC9-1554-0C0A-78CF-76B7B51210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73781" y="2919154"/>
                <a:ext cx="6095611" cy="3938845"/>
              </a:xfrm>
              <a:blipFill>
                <a:blip r:embed="rId2"/>
                <a:stretch>
                  <a:fillRect l="-1802" t="-2632" b="-418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23AA0FD9-5618-1CB1-C45C-EC822823FCE6}"/>
                  </a:ext>
                </a:extLst>
              </p:cNvPr>
              <p:cNvSpPr txBox="1"/>
              <p:nvPr/>
            </p:nvSpPr>
            <p:spPr>
              <a:xfrm>
                <a:off x="838200" y="1677096"/>
                <a:ext cx="30026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=−2+2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23AA0FD9-5618-1CB1-C45C-EC822823F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77096"/>
                <a:ext cx="3002623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CE383BC1-E520-56B2-9887-35520FE0D236}"/>
                  </a:ext>
                </a:extLst>
              </p:cNvPr>
              <p:cNvSpPr txBox="1"/>
              <p:nvPr/>
            </p:nvSpPr>
            <p:spPr>
              <a:xfrm>
                <a:off x="838200" y="2338168"/>
                <a:ext cx="427571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8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pt-BR" sz="28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1, 0, 1, 2, 3, 4</m:t>
                          </m:r>
                        </m:e>
                      </m:d>
                    </m:oMath>
                  </m:oMathPara>
                </a14:m>
                <a:endParaRPr lang="pt-BR" sz="28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CE383BC1-E520-56B2-9887-35520FE0D2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338168"/>
                <a:ext cx="4275711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Imagem 16">
            <a:extLst>
              <a:ext uri="{FF2B5EF4-FFF2-40B4-BE49-F238E27FC236}">
                <a16:creationId xmlns:a16="http://schemas.microsoft.com/office/drawing/2014/main" id="{B264004C-5785-B53A-912B-070D69AF00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450" y="1677096"/>
            <a:ext cx="4556206" cy="100517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FB342B0A-A7DF-6C12-40E4-C2608103EBA3}"/>
                  </a:ext>
                </a:extLst>
              </p:cNvPr>
              <p:cNvSpPr txBox="1"/>
              <p:nvPr/>
            </p:nvSpPr>
            <p:spPr>
              <a:xfrm>
                <a:off x="838200" y="3042489"/>
                <a:ext cx="4957255" cy="786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EQM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+1+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=1.0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FB342B0A-A7DF-6C12-40E4-C2608103EB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042489"/>
                <a:ext cx="4957255" cy="7861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AC1FD510-769A-FDEC-ABA2-12F26B39BD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400" y="4049811"/>
            <a:ext cx="3572781" cy="2739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309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532BBE-B730-80FE-B571-737E28D05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Nova suposição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6B6828F7-9D67-7C40-231F-ADA4A16099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1" y="3071599"/>
                <a:ext cx="5960570" cy="3105363"/>
              </a:xfrm>
            </p:spPr>
            <p:txBody>
              <a:bodyPr/>
              <a:lstStyle/>
              <a:p>
                <a:r>
                  <a:rPr lang="pt-BR" dirty="0"/>
                  <a:t>Vamos diminuir o valor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 e fazer novas predições.</a:t>
                </a:r>
              </a:p>
              <a:p>
                <a:r>
                  <a:rPr lang="pt-BR" dirty="0"/>
                  <a:t>Bingo! Nossa nova suposição mapeia perfeitamente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BR" dirty="0"/>
                  <a:t> em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/>
                  <a:t>, resultando em um EQM igual a 0.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6B6828F7-9D67-7C40-231F-ADA4A16099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1" y="3071599"/>
                <a:ext cx="5960570" cy="3105363"/>
              </a:xfrm>
              <a:blipFill>
                <a:blip r:embed="rId2"/>
                <a:stretch>
                  <a:fillRect l="-1840" t="-3340" r="-153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>
            <a:extLst>
              <a:ext uri="{FF2B5EF4-FFF2-40B4-BE49-F238E27FC236}">
                <a16:creationId xmlns:a16="http://schemas.microsoft.com/office/drawing/2014/main" id="{F7FD3E92-C09E-69CD-F096-68F5BBDB05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532" y="5400773"/>
            <a:ext cx="5564039" cy="126354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AA0E7A75-4672-695C-338D-9C8E6FB5F241}"/>
                  </a:ext>
                </a:extLst>
              </p:cNvPr>
              <p:cNvSpPr txBox="1"/>
              <p:nvPr/>
            </p:nvSpPr>
            <p:spPr>
              <a:xfrm>
                <a:off x="950690" y="2275463"/>
                <a:ext cx="427571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8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pt-BR" sz="28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1, 0, 1, 2, 3, 4</m:t>
                          </m:r>
                        </m:e>
                      </m:d>
                    </m:oMath>
                  </m:oMathPara>
                </a14:m>
                <a:endParaRPr lang="pt-BR" sz="28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AA0E7A75-4672-695C-338D-9C8E6FB5F2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690" y="2275463"/>
                <a:ext cx="4275711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130EC248-F637-E0C9-42A3-BEAB62D2298C}"/>
                  </a:ext>
                </a:extLst>
              </p:cNvPr>
              <p:cNvSpPr txBox="1"/>
              <p:nvPr/>
            </p:nvSpPr>
            <p:spPr>
              <a:xfrm>
                <a:off x="950690" y="1690688"/>
                <a:ext cx="300262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=−1+2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130EC248-F637-E0C9-42A3-BEAB62D229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690" y="1690688"/>
                <a:ext cx="30026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0FE64DDE-CE4B-1933-7ADD-4A83CBA36CD5}"/>
                  </a:ext>
                </a:extLst>
              </p:cNvPr>
              <p:cNvSpPr txBox="1"/>
              <p:nvPr/>
            </p:nvSpPr>
            <p:spPr>
              <a:xfrm>
                <a:off x="950690" y="3236827"/>
                <a:ext cx="488450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pt-BR"/>
                </a:defPPr>
                <a:lvl1pPr algn="just">
                  <a:defRPr sz="3200" b="1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8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  <m:r>
                        <a:rPr lang="pt-BR" sz="28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pt-BR" sz="2800" b="0" i="0" smtClean="0"/>
                            <m:t>−3,</m:t>
                          </m:r>
                          <m:r>
                            <m:rPr>
                              <m:nor/>
                            </m:rPr>
                            <a:rPr lang="pt-BR" sz="2800" b="0" i="0"/>
                            <m:t> </m:t>
                          </m:r>
                          <m:r>
                            <m:rPr>
                              <m:nor/>
                            </m:rPr>
                            <a:rPr lang="pt-BR" sz="2800" b="0" i="0" smtClean="0"/>
                            <m:t>−1,</m:t>
                          </m:r>
                          <m:r>
                            <m:rPr>
                              <m:nor/>
                            </m:rPr>
                            <a:rPr lang="pt-BR" sz="2800" b="0" i="0"/>
                            <m:t> </m:t>
                          </m:r>
                          <m:r>
                            <m:rPr>
                              <m:nor/>
                            </m:rPr>
                            <a:rPr lang="pt-BR" sz="2800" b="0" i="0" smtClean="0"/>
                            <m:t>1,</m:t>
                          </m:r>
                          <m:r>
                            <m:rPr>
                              <m:nor/>
                            </m:rPr>
                            <a:rPr lang="pt-BR" sz="2800" b="0" i="0"/>
                            <m:t> </m:t>
                          </m:r>
                          <m:r>
                            <m:rPr>
                              <m:nor/>
                            </m:rPr>
                            <a:rPr lang="pt-BR" sz="2800" b="0" i="0" smtClean="0"/>
                            <m:t>3,</m:t>
                          </m:r>
                          <m:r>
                            <m:rPr>
                              <m:nor/>
                            </m:rPr>
                            <a:rPr lang="pt-BR" sz="2800" b="0" i="0"/>
                            <m:t> </m:t>
                          </m:r>
                          <m:r>
                            <m:rPr>
                              <m:nor/>
                            </m:rPr>
                            <a:rPr lang="pt-BR" sz="2800" b="0" i="0" smtClean="0"/>
                            <m:t>5,</m:t>
                          </m:r>
                          <m:r>
                            <m:rPr>
                              <m:nor/>
                            </m:rPr>
                            <a:rPr lang="pt-BR" sz="2800" b="0" i="0"/>
                            <m:t> </m:t>
                          </m:r>
                          <m:r>
                            <a:rPr lang="pt-BR" sz="2800" b="0" i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d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0FE64DDE-CE4B-1933-7ADD-4A83CBA36C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690" y="3236827"/>
                <a:ext cx="4884506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aixaDeTexto 9">
            <a:extLst>
              <a:ext uri="{FF2B5EF4-FFF2-40B4-BE49-F238E27FC236}">
                <a16:creationId xmlns:a16="http://schemas.microsoft.com/office/drawing/2014/main" id="{2588A145-A2B8-63C4-EA80-8E35C1B8BD03}"/>
              </a:ext>
            </a:extLst>
          </p:cNvPr>
          <p:cNvSpPr txBox="1"/>
          <p:nvPr/>
        </p:nvSpPr>
        <p:spPr>
          <a:xfrm>
            <a:off x="950690" y="2900217"/>
            <a:ext cx="5038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Predições feitas pela função hipótese atual: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46D2BE21-82CD-97D4-8C96-5BCF4C0D8490}"/>
                  </a:ext>
                </a:extLst>
              </p:cNvPr>
              <p:cNvSpPr txBox="1"/>
              <p:nvPr/>
            </p:nvSpPr>
            <p:spPr>
              <a:xfrm>
                <a:off x="940676" y="4226017"/>
                <a:ext cx="4646487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8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pt-BR" sz="2800"/>
                            <m:t>−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3,</m:t>
                          </m:r>
                          <m:r>
                            <m:rPr>
                              <m:nor/>
                            </m:rPr>
                            <a:rPr lang="pt-BR" sz="2800"/>
                            <m:t>−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1, 1, 3, 5, 7</m:t>
                          </m:r>
                        </m:e>
                      </m:d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46D2BE21-82CD-97D4-8C96-5BCF4C0D84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676" y="4226017"/>
                <a:ext cx="4646487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aixaDeTexto 11">
            <a:extLst>
              <a:ext uri="{FF2B5EF4-FFF2-40B4-BE49-F238E27FC236}">
                <a16:creationId xmlns:a16="http://schemas.microsoft.com/office/drawing/2014/main" id="{0754134C-FF1C-6E49-5C05-D82167F99FC1}"/>
              </a:ext>
            </a:extLst>
          </p:cNvPr>
          <p:cNvSpPr txBox="1"/>
          <p:nvPr/>
        </p:nvSpPr>
        <p:spPr>
          <a:xfrm>
            <a:off x="920128" y="3901170"/>
            <a:ext cx="5038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Valores de saída esperados: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0EEC867F-1B76-A5C2-84DC-C316CA20789A}"/>
                  </a:ext>
                </a:extLst>
              </p:cNvPr>
              <p:cNvSpPr txBox="1"/>
              <p:nvPr/>
            </p:nvSpPr>
            <p:spPr>
              <a:xfrm>
                <a:off x="838200" y="5172173"/>
                <a:ext cx="4646487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pt-BR" sz="2800" b="0" i="0" smtClean="0">
                              <a:latin typeface="Cambria Math" panose="02040503050406030204" pitchFamily="18" charset="0"/>
                            </a:rPr>
                            <m:t>diff</m:t>
                          </m:r>
                        </m:e>
                        <m:sup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0, 0, 0, 0, 0, 0</m:t>
                          </m:r>
                        </m:e>
                      </m:d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0EEC867F-1B76-A5C2-84DC-C316CA2078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172173"/>
                <a:ext cx="4646487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aixaDeTexto 13">
            <a:extLst>
              <a:ext uri="{FF2B5EF4-FFF2-40B4-BE49-F238E27FC236}">
                <a16:creationId xmlns:a16="http://schemas.microsoft.com/office/drawing/2014/main" id="{96F84455-938D-8F48-6B09-1A6AC09B2185}"/>
              </a:ext>
            </a:extLst>
          </p:cNvPr>
          <p:cNvSpPr txBox="1"/>
          <p:nvPr/>
        </p:nvSpPr>
        <p:spPr>
          <a:xfrm>
            <a:off x="835885" y="4851323"/>
            <a:ext cx="5038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Diferença entre predições e valores esperados:</a:t>
            </a:r>
          </a:p>
        </p:txBody>
      </p:sp>
      <p:pic>
        <p:nvPicPr>
          <p:cNvPr id="15" name="Picture 2">
            <a:extLst>
              <a:ext uri="{FF2B5EF4-FFF2-40B4-BE49-F238E27FC236}">
                <a16:creationId xmlns:a16="http://schemas.microsoft.com/office/drawing/2014/main" id="{210AABEE-8AC5-2FEE-F211-3DCFEC9504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5601" y="174509"/>
            <a:ext cx="3778814" cy="2897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5815255A-37DD-6815-7BA8-6E7547F0DDFB}"/>
                  </a:ext>
                </a:extLst>
              </p:cNvPr>
              <p:cNvSpPr txBox="1"/>
              <p:nvPr/>
            </p:nvSpPr>
            <p:spPr>
              <a:xfrm>
                <a:off x="835885" y="5878143"/>
                <a:ext cx="5153423" cy="786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EQM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=0.0</m:t>
                      </m:r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5815255A-37DD-6815-7BA8-6E7547F0DD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885" y="5878143"/>
                <a:ext cx="5153423" cy="7861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24231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A10830-7336-91D1-5499-0862C69FE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Outras medidas de erro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6BF4C0-7E55-8111-D7D7-035EB9474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6829" y="1825625"/>
            <a:ext cx="5674758" cy="4883400"/>
          </a:xfrm>
        </p:spPr>
        <p:txBody>
          <a:bodyPr/>
          <a:lstStyle/>
          <a:p>
            <a:r>
              <a:rPr lang="pt-BR" dirty="0"/>
              <a:t>Além do EQM (</a:t>
            </a:r>
            <a:r>
              <a:rPr lang="pt-BR" dirty="0" err="1"/>
              <a:t>Mean</a:t>
            </a:r>
            <a:r>
              <a:rPr lang="pt-BR" dirty="0"/>
              <a:t> </a:t>
            </a:r>
            <a:r>
              <a:rPr lang="pt-BR" dirty="0" err="1"/>
              <a:t>Squared</a:t>
            </a:r>
            <a:r>
              <a:rPr lang="pt-BR" dirty="0"/>
              <a:t> </a:t>
            </a:r>
            <a:r>
              <a:rPr lang="pt-BR" dirty="0" err="1"/>
              <a:t>Error</a:t>
            </a:r>
            <a:r>
              <a:rPr lang="pt-BR" dirty="0"/>
              <a:t> – MSE), existem diversas outras métricas de erro que podemos usar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Raíz do Erro Quadrático Médio (Root </a:t>
            </a:r>
            <a:r>
              <a:rPr lang="pt-BR" dirty="0" err="1"/>
              <a:t>Mean</a:t>
            </a:r>
            <a:r>
              <a:rPr lang="pt-BR" dirty="0"/>
              <a:t> </a:t>
            </a:r>
            <a:r>
              <a:rPr lang="pt-BR" dirty="0" err="1"/>
              <a:t>Squared</a:t>
            </a:r>
            <a:r>
              <a:rPr lang="pt-BR" dirty="0"/>
              <a:t> </a:t>
            </a:r>
            <a:r>
              <a:rPr lang="pt-BR" dirty="0" err="1"/>
              <a:t>Error</a:t>
            </a:r>
            <a:r>
              <a:rPr lang="pt-BR" dirty="0"/>
              <a:t> – RMSE)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Erro Absoluto Média (</a:t>
            </a:r>
            <a:r>
              <a:rPr lang="pt-BR" dirty="0" err="1"/>
              <a:t>Mean</a:t>
            </a:r>
            <a:r>
              <a:rPr lang="pt-BR" dirty="0"/>
              <a:t> Absolute </a:t>
            </a:r>
            <a:r>
              <a:rPr lang="pt-BR" dirty="0" err="1"/>
              <a:t>Error</a:t>
            </a:r>
            <a:r>
              <a:rPr lang="pt-BR" dirty="0"/>
              <a:t> – MAE);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Entropia Cruzada (Cross-Entropia);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Etc.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912EE77C-6A3E-1677-40E5-D9887B8F1F1E}"/>
                  </a:ext>
                </a:extLst>
              </p:cNvPr>
              <p:cNvSpPr txBox="1"/>
              <p:nvPr/>
            </p:nvSpPr>
            <p:spPr>
              <a:xfrm>
                <a:off x="838200" y="1513028"/>
                <a:ext cx="3520374" cy="1130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MSE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912EE77C-6A3E-1677-40E5-D9887B8F1F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13028"/>
                <a:ext cx="3520374" cy="11308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4F978C60-702A-3E84-6A73-7B615BC32415}"/>
                  </a:ext>
                </a:extLst>
              </p:cNvPr>
              <p:cNvSpPr txBox="1"/>
              <p:nvPr/>
            </p:nvSpPr>
            <p:spPr>
              <a:xfrm>
                <a:off x="838201" y="4123565"/>
                <a:ext cx="3520373" cy="1130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MAE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4F978C60-702A-3E84-6A73-7B615BC324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1" y="4123565"/>
                <a:ext cx="3520373" cy="113082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B2E122A9-38F7-3EDD-EB51-59C40B04209A}"/>
                  </a:ext>
                </a:extLst>
              </p:cNvPr>
              <p:cNvSpPr txBox="1"/>
              <p:nvPr/>
            </p:nvSpPr>
            <p:spPr>
              <a:xfrm>
                <a:off x="838200" y="5296761"/>
                <a:ext cx="4976973" cy="1130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cross</m:t>
                      </m:r>
                      <m:r>
                        <a:rPr lang="pt-BR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entropy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func>
                            <m:func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pt-BR" sz="24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pt-BR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B2E122A9-38F7-3EDD-EB51-59C40B0420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296761"/>
                <a:ext cx="4976973" cy="113082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have Direita 9">
            <a:extLst>
              <a:ext uri="{FF2B5EF4-FFF2-40B4-BE49-F238E27FC236}">
                <a16:creationId xmlns:a16="http://schemas.microsoft.com/office/drawing/2014/main" id="{93847FBB-5EC0-2B17-E863-7E714B0F2822}"/>
              </a:ext>
            </a:extLst>
          </p:cNvPr>
          <p:cNvSpPr/>
          <p:nvPr/>
        </p:nvSpPr>
        <p:spPr>
          <a:xfrm>
            <a:off x="4560440" y="1513028"/>
            <a:ext cx="310556" cy="36876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BADE38C-30AD-7CB9-1E21-F23E5394C2BF}"/>
              </a:ext>
            </a:extLst>
          </p:cNvPr>
          <p:cNvSpPr txBox="1"/>
          <p:nvPr/>
        </p:nvSpPr>
        <p:spPr>
          <a:xfrm>
            <a:off x="4870996" y="2756675"/>
            <a:ext cx="14565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Usadas em problemas de aproximação de curvas</a:t>
            </a:r>
          </a:p>
        </p:txBody>
      </p:sp>
      <p:sp>
        <p:nvSpPr>
          <p:cNvPr id="12" name="Chave Direita 11">
            <a:extLst>
              <a:ext uri="{FF2B5EF4-FFF2-40B4-BE49-F238E27FC236}">
                <a16:creationId xmlns:a16="http://schemas.microsoft.com/office/drawing/2014/main" id="{188BC520-3A22-1304-CF44-585EBB62C79B}"/>
              </a:ext>
            </a:extLst>
          </p:cNvPr>
          <p:cNvSpPr/>
          <p:nvPr/>
        </p:nvSpPr>
        <p:spPr>
          <a:xfrm rot="5400000">
            <a:off x="3171408" y="3920413"/>
            <a:ext cx="310556" cy="497697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1AFB85E-4781-4569-8ECE-CCDFAA667CDA}"/>
              </a:ext>
            </a:extLst>
          </p:cNvPr>
          <p:cNvSpPr txBox="1"/>
          <p:nvPr/>
        </p:nvSpPr>
        <p:spPr>
          <a:xfrm>
            <a:off x="838199" y="6452865"/>
            <a:ext cx="4976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Usada em problemas de classificação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58660048-2E5D-834E-A26B-95299D0CB16C}"/>
                  </a:ext>
                </a:extLst>
              </p:cNvPr>
              <p:cNvSpPr txBox="1"/>
              <p:nvPr/>
            </p:nvSpPr>
            <p:spPr>
              <a:xfrm>
                <a:off x="838199" y="2644521"/>
                <a:ext cx="4101291" cy="15292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RMSE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58660048-2E5D-834E-A26B-95299D0CB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2644521"/>
                <a:ext cx="4101291" cy="152920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17592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EFD801-7E8D-0885-F1AD-8DAF6F77C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ou aproximação de funções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A6276C-11C7-FBDF-9CC4-A84A195D7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4900" y="1941817"/>
            <a:ext cx="6215864" cy="4916184"/>
          </a:xfrm>
        </p:spPr>
        <p:txBody>
          <a:bodyPr>
            <a:normAutofit/>
          </a:bodyPr>
          <a:lstStyle/>
          <a:p>
            <a:r>
              <a:rPr lang="pt-BR" dirty="0"/>
              <a:t>O problema visto neste tópico é conhecido como </a:t>
            </a:r>
            <a:r>
              <a:rPr lang="pt-BR" b="1" i="1" dirty="0"/>
              <a:t>regressão</a:t>
            </a:r>
            <a:r>
              <a:rPr lang="pt-BR" dirty="0"/>
              <a:t> ou </a:t>
            </a:r>
            <a:r>
              <a:rPr lang="pt-BR" b="1" i="1" dirty="0"/>
              <a:t>aproximação de funções</a:t>
            </a:r>
            <a:r>
              <a:rPr lang="pt-BR" dirty="0"/>
              <a:t>.</a:t>
            </a:r>
          </a:p>
          <a:p>
            <a:r>
              <a:rPr lang="pt-BR" dirty="0"/>
              <a:t>Nele, a função com formato de reta, que definimos como </a:t>
            </a:r>
            <a:r>
              <a:rPr lang="pt-BR" b="1" i="1" dirty="0"/>
              <a:t>função hipótese</a:t>
            </a:r>
            <a:r>
              <a:rPr lang="pt-BR" dirty="0"/>
              <a:t>,</a:t>
            </a:r>
            <a:r>
              <a:rPr lang="pt-BR" b="1" i="1" dirty="0"/>
              <a:t> </a:t>
            </a:r>
            <a:r>
              <a:rPr lang="pt-BR" dirty="0"/>
              <a:t>é o </a:t>
            </a:r>
            <a:r>
              <a:rPr lang="pt-BR" b="1" i="1" dirty="0">
                <a:solidFill>
                  <a:srgbClr val="00B050"/>
                </a:solidFill>
              </a:rPr>
              <a:t>modelo de ML </a:t>
            </a:r>
            <a:r>
              <a:rPr lang="pt-BR" dirty="0"/>
              <a:t>e o </a:t>
            </a:r>
            <a:r>
              <a:rPr lang="pt-BR" b="1" i="1" dirty="0"/>
              <a:t>objetivo da regressão é encontrar os parâmetros (ou pesos) que minimizam a função de erro</a:t>
            </a:r>
            <a:r>
              <a:rPr lang="pt-BR" dirty="0"/>
              <a:t>.</a:t>
            </a:r>
          </a:p>
        </p:txBody>
      </p: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A9782521-FE16-7376-22C4-2B622220EFB1}"/>
              </a:ext>
            </a:extLst>
          </p:cNvPr>
          <p:cNvGrpSpPr/>
          <p:nvPr/>
        </p:nvGrpSpPr>
        <p:grpSpPr>
          <a:xfrm>
            <a:off x="389515" y="2586731"/>
            <a:ext cx="4838818" cy="3031571"/>
            <a:chOff x="1320613" y="2558363"/>
            <a:chExt cx="4838818" cy="3031571"/>
          </a:xfrm>
        </p:grpSpPr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7043207C-E08F-0373-D6FF-F0C502F36306}"/>
                </a:ext>
              </a:extLst>
            </p:cNvPr>
            <p:cNvGrpSpPr/>
            <p:nvPr/>
          </p:nvGrpSpPr>
          <p:grpSpPr>
            <a:xfrm>
              <a:off x="1320613" y="2558363"/>
              <a:ext cx="4838818" cy="3031571"/>
              <a:chOff x="3440214" y="2034381"/>
              <a:chExt cx="4838818" cy="3031571"/>
            </a:xfrm>
          </p:grpSpPr>
          <p:cxnSp>
            <p:nvCxnSpPr>
              <p:cNvPr id="6" name="Straight Arrow Connector 14">
                <a:extLst>
                  <a:ext uri="{FF2B5EF4-FFF2-40B4-BE49-F238E27FC236}">
                    <a16:creationId xmlns:a16="http://schemas.microsoft.com/office/drawing/2014/main" id="{F238EB8B-055A-9659-C6C7-E8D6D24012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76814" y="3127539"/>
                <a:ext cx="288000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14">
                <a:extLst>
                  <a:ext uri="{FF2B5EF4-FFF2-40B4-BE49-F238E27FC236}">
                    <a16:creationId xmlns:a16="http://schemas.microsoft.com/office/drawing/2014/main" id="{10811772-B5E2-C96E-FC88-09170CBCFB66}"/>
                  </a:ext>
                </a:extLst>
              </p:cNvPr>
              <p:cNvCxnSpPr>
                <a:cxnSpLocks/>
                <a:stCxn id="20" idx="3"/>
                <a:endCxn id="8" idx="1"/>
              </p:cNvCxnSpPr>
              <p:nvPr/>
            </p:nvCxnSpPr>
            <p:spPr>
              <a:xfrm flipV="1">
                <a:off x="5962659" y="3098836"/>
                <a:ext cx="704875" cy="1168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Rectangle 12">
                <a:extLst>
                  <a:ext uri="{FF2B5EF4-FFF2-40B4-BE49-F238E27FC236}">
                    <a16:creationId xmlns:a16="http://schemas.microsoft.com/office/drawing/2014/main" id="{1B0D0AE8-BDC0-49CC-107A-ED44A46639BD}"/>
                  </a:ext>
                </a:extLst>
              </p:cNvPr>
              <p:cNvSpPr/>
              <p:nvPr/>
            </p:nvSpPr>
            <p:spPr>
              <a:xfrm>
                <a:off x="6667534" y="2663590"/>
                <a:ext cx="1216818" cy="87049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tx1"/>
                    </a:solidFill>
                  </a:rPr>
                  <a:t>Função de erro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CaixaDeTexto 8">
                    <a:extLst>
                      <a:ext uri="{FF2B5EF4-FFF2-40B4-BE49-F238E27FC236}">
                        <a16:creationId xmlns:a16="http://schemas.microsoft.com/office/drawing/2014/main" id="{949F9987-4ABF-C340-D042-BBC34574BF4C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3719614" y="2818318"/>
                    <a:ext cx="467999" cy="46166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pt-BR" sz="24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pt-BR" sz="2400" dirty="0"/>
                  </a:p>
                </p:txBody>
              </p:sp>
            </mc:Choice>
            <mc:Fallback xmlns="">
              <p:sp>
                <p:nvSpPr>
                  <p:cNvPr id="9" name="CaixaDeTexto 8">
                    <a:extLst>
                      <a:ext uri="{FF2B5EF4-FFF2-40B4-BE49-F238E27FC236}">
                        <a16:creationId xmlns:a16="http://schemas.microsoft.com/office/drawing/2014/main" id="{DA4ABC62-C35B-9FE0-837A-4791504D8B0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3719614" y="2818318"/>
                    <a:ext cx="467999" cy="46166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CaixaDeTexto 9">
                    <a:extLst>
                      <a:ext uri="{FF2B5EF4-FFF2-40B4-BE49-F238E27FC236}">
                        <a16:creationId xmlns:a16="http://schemas.microsoft.com/office/drawing/2014/main" id="{7F15E993-4422-806B-1EAF-0E2278B7F409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3708815" y="4023518"/>
                    <a:ext cx="467999" cy="46166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pt-BR" sz="2400" dirty="0"/>
                  </a:p>
                </p:txBody>
              </p:sp>
            </mc:Choice>
            <mc:Fallback xmlns="">
              <p:sp>
                <p:nvSpPr>
                  <p:cNvPr id="10" name="CaixaDeTexto 9">
                    <a:extLst>
                      <a:ext uri="{FF2B5EF4-FFF2-40B4-BE49-F238E27FC236}">
                        <a16:creationId xmlns:a16="http://schemas.microsoft.com/office/drawing/2014/main" id="{A5E5AD39-A7D5-E436-9BBF-FFF6ADD6FD8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3708815" y="4023518"/>
                    <a:ext cx="467999" cy="46166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0526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CaixaDeTexto 10">
                    <a:extLst>
                      <a:ext uri="{FF2B5EF4-FFF2-40B4-BE49-F238E27FC236}">
                        <a16:creationId xmlns:a16="http://schemas.microsoft.com/office/drawing/2014/main" id="{124DCDD6-D8CF-6576-CFF0-698F7B3EB2CE}"/>
                      </a:ext>
                    </a:extLst>
                  </p:cNvPr>
                  <p:cNvSpPr txBox="1"/>
                  <p:nvPr/>
                </p:nvSpPr>
                <p:spPr>
                  <a:xfrm flipH="1">
                    <a:off x="5962658" y="2664758"/>
                    <a:ext cx="703831" cy="46166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oMath>
                      </m:oMathPara>
                    </a14:m>
                    <a:endParaRPr lang="pt-BR" sz="2400" dirty="0"/>
                  </a:p>
                </p:txBody>
              </p:sp>
            </mc:Choice>
            <mc:Fallback xmlns="">
              <p:sp>
                <p:nvSpPr>
                  <p:cNvPr id="11" name="CaixaDeTexto 10">
                    <a:extLst>
                      <a:ext uri="{FF2B5EF4-FFF2-40B4-BE49-F238E27FC236}">
                        <a16:creationId xmlns:a16="http://schemas.microsoft.com/office/drawing/2014/main" id="{124DCDD6-D8CF-6576-CFF0-698F7B3EB2C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5962658" y="2664758"/>
                    <a:ext cx="703831" cy="46166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t="-3947" r="-31897" b="-10526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" name="Conector: Angulado 11">
                <a:extLst>
                  <a:ext uri="{FF2B5EF4-FFF2-40B4-BE49-F238E27FC236}">
                    <a16:creationId xmlns:a16="http://schemas.microsoft.com/office/drawing/2014/main" id="{BE324F06-24FA-DC3F-B2D3-6D62EF999C7A}"/>
                  </a:ext>
                </a:extLst>
              </p:cNvPr>
              <p:cNvCxnSpPr>
                <a:cxnSpLocks/>
                <a:stCxn id="10" idx="1"/>
                <a:endCxn id="8" idx="2"/>
              </p:cNvCxnSpPr>
              <p:nvPr/>
            </p:nvCxnSpPr>
            <p:spPr>
              <a:xfrm flipV="1">
                <a:off x="4176814" y="3534081"/>
                <a:ext cx="3099129" cy="720270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ector: Angulado 12">
                <a:extLst>
                  <a:ext uri="{FF2B5EF4-FFF2-40B4-BE49-F238E27FC236}">
                    <a16:creationId xmlns:a16="http://schemas.microsoft.com/office/drawing/2014/main" id="{CA314D9A-D6E0-712D-48EB-B4C1887A6B1C}"/>
                  </a:ext>
                </a:extLst>
              </p:cNvPr>
              <p:cNvCxnSpPr>
                <a:cxnSpLocks/>
                <a:stCxn id="8" idx="3"/>
              </p:cNvCxnSpPr>
              <p:nvPr/>
            </p:nvCxnSpPr>
            <p:spPr>
              <a:xfrm flipH="1" flipV="1">
                <a:off x="5962658" y="2034381"/>
                <a:ext cx="1921694" cy="1064455"/>
              </a:xfrm>
              <a:prstGeom prst="bentConnector3">
                <a:avLst>
                  <a:gd name="adj1" fmla="val -11896"/>
                </a:avLst>
              </a:prstGeom>
              <a:ln>
                <a:prstDash val="dash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6C81948B-BB65-3F38-F6E4-2BA28B046FA8}"/>
                  </a:ext>
                </a:extLst>
              </p:cNvPr>
              <p:cNvSpPr txBox="1"/>
              <p:nvPr/>
            </p:nvSpPr>
            <p:spPr>
              <a:xfrm>
                <a:off x="4124144" y="3698676"/>
                <a:ext cx="165175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dirty="0"/>
                  <a:t>Ajuste dos </a:t>
                </a:r>
                <a:r>
                  <a:rPr lang="pt-BR" sz="1200" u="sng" dirty="0"/>
                  <a:t>parâmetros</a:t>
                </a:r>
                <a:r>
                  <a:rPr lang="pt-BR" sz="1200" dirty="0"/>
                  <a:t> do modelo</a:t>
                </a:r>
              </a:p>
            </p:txBody>
          </p:sp>
          <p:sp>
            <p:nvSpPr>
              <p:cNvPr id="15" name="Retângulo 14">
                <a:extLst>
                  <a:ext uri="{FF2B5EF4-FFF2-40B4-BE49-F238E27FC236}">
                    <a16:creationId xmlns:a16="http://schemas.microsoft.com/office/drawing/2014/main" id="{16FC2795-212E-91C6-32E5-2EA13A55B896}"/>
                  </a:ext>
                </a:extLst>
              </p:cNvPr>
              <p:cNvSpPr/>
              <p:nvPr/>
            </p:nvSpPr>
            <p:spPr>
              <a:xfrm>
                <a:off x="3708815" y="2686164"/>
                <a:ext cx="463575" cy="1935842"/>
              </a:xfrm>
              <a:prstGeom prst="rect">
                <a:avLst/>
              </a:prstGeom>
              <a:solidFill>
                <a:schemeClr val="accent1">
                  <a:alpha val="41000"/>
                </a:schemeClr>
              </a:solidFill>
              <a:ln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B2CE912B-5038-EBC1-81A7-D20EE5D6E46D}"/>
                  </a:ext>
                </a:extLst>
              </p:cNvPr>
              <p:cNvSpPr txBox="1"/>
              <p:nvPr/>
            </p:nvSpPr>
            <p:spPr>
              <a:xfrm>
                <a:off x="3440214" y="4604287"/>
                <a:ext cx="104741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dirty="0"/>
                  <a:t>Conjunto de treinamento</a:t>
                </a:r>
              </a:p>
            </p:txBody>
          </p:sp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D3E11F84-4477-5F76-06FD-69734A1728E7}"/>
                  </a:ext>
                </a:extLst>
              </p:cNvPr>
              <p:cNvSpPr txBox="1"/>
              <p:nvPr/>
            </p:nvSpPr>
            <p:spPr>
              <a:xfrm>
                <a:off x="5949953" y="3108346"/>
                <a:ext cx="72948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dirty="0"/>
                  <a:t>Palpite</a:t>
                </a:r>
              </a:p>
              <a:p>
                <a:pPr algn="ctr"/>
                <a:r>
                  <a:rPr lang="pt-BR" sz="1200" dirty="0"/>
                  <a:t>ou</a:t>
                </a:r>
              </a:p>
              <a:p>
                <a:pPr algn="ctr"/>
                <a:r>
                  <a:rPr lang="pt-BR" sz="1200" dirty="0"/>
                  <a:t>predição</a:t>
                </a:r>
              </a:p>
            </p:txBody>
          </p:sp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45EED265-0627-E165-4B85-2F60C945BCA4}"/>
                  </a:ext>
                </a:extLst>
              </p:cNvPr>
              <p:cNvSpPr txBox="1"/>
              <p:nvPr/>
            </p:nvSpPr>
            <p:spPr>
              <a:xfrm>
                <a:off x="7824115" y="3099689"/>
                <a:ext cx="45491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dirty="0"/>
                  <a:t>erro</a:t>
                </a:r>
              </a:p>
            </p:txBody>
          </p:sp>
          <p:cxnSp>
            <p:nvCxnSpPr>
              <p:cNvPr id="19" name="Conector reto 18">
                <a:extLst>
                  <a:ext uri="{FF2B5EF4-FFF2-40B4-BE49-F238E27FC236}">
                    <a16:creationId xmlns:a16="http://schemas.microsoft.com/office/drawing/2014/main" id="{4FBB144A-D3B1-58ED-79D4-025C07566D4A}"/>
                  </a:ext>
                </a:extLst>
              </p:cNvPr>
              <p:cNvCxnSpPr/>
              <p:nvPr/>
            </p:nvCxnSpPr>
            <p:spPr>
              <a:xfrm flipH="1">
                <a:off x="4733134" y="2034381"/>
                <a:ext cx="1212396" cy="1743075"/>
              </a:xfrm>
              <a:prstGeom prst="line">
                <a:avLst/>
              </a:prstGeom>
              <a:ln>
                <a:prstDash val="dash"/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tângulo 19">
                  <a:extLst>
                    <a:ext uri="{FF2B5EF4-FFF2-40B4-BE49-F238E27FC236}">
                      <a16:creationId xmlns:a16="http://schemas.microsoft.com/office/drawing/2014/main" id="{677D043A-F43E-B0F3-37B7-346AE0697B04}"/>
                    </a:ext>
                  </a:extLst>
                </p:cNvPr>
                <p:cNvSpPr/>
                <p:nvPr/>
              </p:nvSpPr>
              <p:spPr>
                <a:xfrm>
                  <a:off x="2343971" y="3188740"/>
                  <a:ext cx="1499087" cy="870491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Retângulo 19">
                  <a:extLst>
                    <a:ext uri="{FF2B5EF4-FFF2-40B4-BE49-F238E27FC236}">
                      <a16:creationId xmlns:a16="http://schemas.microsoft.com/office/drawing/2014/main" id="{677D043A-F43E-B0F3-37B7-346AE0697B0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3971" y="3188740"/>
                  <a:ext cx="1499087" cy="87049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850665E7-60C9-9057-ADB6-2CAE2237B854}"/>
                </a:ext>
              </a:extLst>
            </p:cNvPr>
            <p:cNvSpPr/>
            <p:nvPr/>
          </p:nvSpPr>
          <p:spPr>
            <a:xfrm>
              <a:off x="2828925" y="3540919"/>
              <a:ext cx="270358" cy="23098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C7E874E7-5F26-FF77-A6A0-4A158DC458C0}"/>
                </a:ext>
              </a:extLst>
            </p:cNvPr>
            <p:cNvSpPr/>
            <p:nvPr/>
          </p:nvSpPr>
          <p:spPr>
            <a:xfrm>
              <a:off x="3324661" y="3540919"/>
              <a:ext cx="270358" cy="230981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8" name="Conector de Seta Reta 27">
              <a:extLst>
                <a:ext uri="{FF2B5EF4-FFF2-40B4-BE49-F238E27FC236}">
                  <a16:creationId xmlns:a16="http://schemas.microsoft.com/office/drawing/2014/main" id="{CB280270-DF7E-B48C-54FA-D35DD769A8F2}"/>
                </a:ext>
              </a:extLst>
            </p:cNvPr>
            <p:cNvCxnSpPr>
              <a:stCxn id="24" idx="2"/>
            </p:cNvCxnSpPr>
            <p:nvPr/>
          </p:nvCxnSpPr>
          <p:spPr>
            <a:xfrm flipH="1">
              <a:off x="3219731" y="3771900"/>
              <a:ext cx="240109" cy="52953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de Seta Reta 29">
              <a:extLst>
                <a:ext uri="{FF2B5EF4-FFF2-40B4-BE49-F238E27FC236}">
                  <a16:creationId xmlns:a16="http://schemas.microsoft.com/office/drawing/2014/main" id="{C10D38CF-E0FA-1551-91EE-C0598E273D40}"/>
                </a:ext>
              </a:extLst>
            </p:cNvPr>
            <p:cNvCxnSpPr>
              <a:stCxn id="23" idx="2"/>
            </p:cNvCxnSpPr>
            <p:nvPr/>
          </p:nvCxnSpPr>
          <p:spPr>
            <a:xfrm>
              <a:off x="2964104" y="3771900"/>
              <a:ext cx="237794" cy="52953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3DB927FD-619C-3B92-17E3-53ADFB087CC0}"/>
                </a:ext>
              </a:extLst>
            </p:cNvPr>
            <p:cNvSpPr txBox="1"/>
            <p:nvPr/>
          </p:nvSpPr>
          <p:spPr>
            <a:xfrm>
              <a:off x="2270990" y="2946533"/>
              <a:ext cx="111586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Modelo de ML</a:t>
              </a:r>
            </a:p>
          </p:txBody>
        </p:sp>
      </p:grp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CB26593D-D31D-1745-969C-3EA608630D35}"/>
              </a:ext>
            </a:extLst>
          </p:cNvPr>
          <p:cNvSpPr txBox="1"/>
          <p:nvPr/>
        </p:nvSpPr>
        <p:spPr>
          <a:xfrm>
            <a:off x="171236" y="5959388"/>
            <a:ext cx="609771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1" dirty="0"/>
              <a:t>OBS</a:t>
            </a:r>
            <a:r>
              <a:rPr lang="pt-BR" sz="1600" dirty="0"/>
              <a:t>.: Nesse exemplo, conseguimos visualizar os dados e, facilmente, identificar a equação (ou formato) da função hipótese, mas em outros casos, além dos pesos, temos que descobrir o formato da função.</a:t>
            </a:r>
          </a:p>
        </p:txBody>
      </p:sp>
    </p:spTree>
    <p:extLst>
      <p:ext uri="{BB962C8B-B14F-4D97-AF65-F5344CB8AC3E}">
        <p14:creationId xmlns:p14="http://schemas.microsoft.com/office/powerpoint/2010/main" val="34731557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EFD801-7E8D-0885-F1AD-8DAF6F77C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Ponto de mínimo ou solução ótima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A6276C-11C7-FBDF-9CC4-A84A195D7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825626"/>
            <a:ext cx="5924762" cy="5032376"/>
          </a:xfrm>
        </p:spPr>
        <p:txBody>
          <a:bodyPr>
            <a:normAutofit/>
          </a:bodyPr>
          <a:lstStyle/>
          <a:p>
            <a:r>
              <a:rPr lang="pt-BR" dirty="0"/>
              <a:t>Se notarmos que a </a:t>
            </a:r>
            <a:r>
              <a:rPr lang="pt-BR" b="1" i="1" dirty="0"/>
              <a:t>função de erro </a:t>
            </a:r>
            <a:r>
              <a:rPr lang="pt-BR" dirty="0"/>
              <a:t>é </a:t>
            </a:r>
            <a:r>
              <a:rPr lang="pt-BR" b="1" i="1" dirty="0"/>
              <a:t>função dos pesos </a:t>
            </a:r>
            <a:r>
              <a:rPr lang="pt-BR" dirty="0"/>
              <a:t>do modelo, nós podemos dizer que o </a:t>
            </a:r>
            <a:r>
              <a:rPr lang="pt-BR" b="1" i="1" dirty="0"/>
              <a:t>objetivo da regressão é encontrar o </a:t>
            </a:r>
            <a:r>
              <a:rPr lang="pt-BR" b="1" i="1" dirty="0">
                <a:solidFill>
                  <a:srgbClr val="00B0F0"/>
                </a:solidFill>
              </a:rPr>
              <a:t>ponto de mínimo</a:t>
            </a:r>
            <a:r>
              <a:rPr lang="pt-BR" dirty="0"/>
              <a:t>, especificado pelos pesos, da função, ou seja, </a:t>
            </a:r>
            <a:r>
              <a:rPr lang="pt-BR" b="1" i="1" dirty="0">
                <a:solidFill>
                  <a:srgbClr val="00B0F0"/>
                </a:solidFill>
              </a:rPr>
              <a:t>seu ponto mais baixo</a:t>
            </a:r>
            <a:r>
              <a:rPr lang="pt-BR" dirty="0"/>
              <a:t>.</a:t>
            </a:r>
          </a:p>
          <a:p>
            <a:r>
              <a:rPr lang="pt-BR" dirty="0"/>
              <a:t>Esse é um </a:t>
            </a:r>
            <a:r>
              <a:rPr lang="pt-BR" b="1" i="1" dirty="0"/>
              <a:t>problema de minimização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i="1" dirty="0">
                <a:solidFill>
                  <a:srgbClr val="00B050"/>
                </a:solidFill>
              </a:rPr>
              <a:t>Qual é o conjunto de pesos que resulta no menor erro possível?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1216EDDF-7D90-C480-7FCF-B750F15061E5}"/>
                  </a:ext>
                </a:extLst>
              </p:cNvPr>
              <p:cNvSpPr txBox="1"/>
              <p:nvPr/>
            </p:nvSpPr>
            <p:spPr>
              <a:xfrm>
                <a:off x="1005901" y="4543755"/>
                <a:ext cx="4076562" cy="21693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MSE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1216EDDF-7D90-C480-7FCF-B750F15061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901" y="4543755"/>
                <a:ext cx="4076562" cy="21693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2" name="Agrupar 51">
            <a:extLst>
              <a:ext uri="{FF2B5EF4-FFF2-40B4-BE49-F238E27FC236}">
                <a16:creationId xmlns:a16="http://schemas.microsoft.com/office/drawing/2014/main" id="{63C76009-5703-CC01-34FD-DE7DD99C2CA6}"/>
              </a:ext>
            </a:extLst>
          </p:cNvPr>
          <p:cNvGrpSpPr/>
          <p:nvPr/>
        </p:nvGrpSpPr>
        <p:grpSpPr>
          <a:xfrm>
            <a:off x="1592492" y="1393380"/>
            <a:ext cx="3105077" cy="2844369"/>
            <a:chOff x="1592492" y="1393380"/>
            <a:chExt cx="3105077" cy="2844369"/>
          </a:xfrm>
        </p:grpSpPr>
        <p:pic>
          <p:nvPicPr>
            <p:cNvPr id="1026" name="Picture 2" descr="Visualization for Function Optimization in Python -  MachineLearningMastery.com">
              <a:extLst>
                <a:ext uri="{FF2B5EF4-FFF2-40B4-BE49-F238E27FC236}">
                  <a16:creationId xmlns:a16="http://schemas.microsoft.com/office/drawing/2014/main" id="{354FEEB6-6AE9-60CB-E499-CC164C6315C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68" t="17228" r="16217" b="10711"/>
            <a:stretch/>
          </p:blipFill>
          <p:spPr bwMode="auto">
            <a:xfrm>
              <a:off x="1592492" y="1393380"/>
              <a:ext cx="3069081" cy="28443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CaixaDeTexto 31">
                  <a:extLst>
                    <a:ext uri="{FF2B5EF4-FFF2-40B4-BE49-F238E27FC236}">
                      <a16:creationId xmlns:a16="http://schemas.microsoft.com/office/drawing/2014/main" id="{F8F56DFA-DA55-64BC-498E-89036B3ABB7B}"/>
                    </a:ext>
                  </a:extLst>
                </p:cNvPr>
                <p:cNvSpPr txBox="1"/>
                <p:nvPr/>
              </p:nvSpPr>
              <p:spPr>
                <a:xfrm>
                  <a:off x="1980344" y="3868417"/>
                  <a:ext cx="547099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1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2" name="CaixaDeTexto 31">
                  <a:extLst>
                    <a:ext uri="{FF2B5EF4-FFF2-40B4-BE49-F238E27FC236}">
                      <a16:creationId xmlns:a16="http://schemas.microsoft.com/office/drawing/2014/main" id="{F8F56DFA-DA55-64BC-498E-89036B3ABB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0344" y="3868417"/>
                  <a:ext cx="547099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CaixaDeTexto 33">
                  <a:extLst>
                    <a:ext uri="{FF2B5EF4-FFF2-40B4-BE49-F238E27FC236}">
                      <a16:creationId xmlns:a16="http://schemas.microsoft.com/office/drawing/2014/main" id="{0F41703A-C8C4-AC4F-DED1-A7688D7554D5}"/>
                    </a:ext>
                  </a:extLst>
                </p:cNvPr>
                <p:cNvSpPr txBox="1"/>
                <p:nvPr/>
              </p:nvSpPr>
              <p:spPr>
                <a:xfrm>
                  <a:off x="4099817" y="3575675"/>
                  <a:ext cx="423809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4" name="CaixaDeTexto 33">
                  <a:extLst>
                    <a:ext uri="{FF2B5EF4-FFF2-40B4-BE49-F238E27FC236}">
                      <a16:creationId xmlns:a16="http://schemas.microsoft.com/office/drawing/2014/main" id="{0F41703A-C8C4-AC4F-DED1-A7688D7554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9817" y="3575675"/>
                  <a:ext cx="423809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CaixaDeTexto 36">
                  <a:extLst>
                    <a:ext uri="{FF2B5EF4-FFF2-40B4-BE49-F238E27FC236}">
                      <a16:creationId xmlns:a16="http://schemas.microsoft.com/office/drawing/2014/main" id="{06ABD17C-2E15-0808-E956-FE4EEA39D288}"/>
                    </a:ext>
                  </a:extLst>
                </p:cNvPr>
                <p:cNvSpPr txBox="1"/>
                <p:nvPr/>
              </p:nvSpPr>
              <p:spPr>
                <a:xfrm>
                  <a:off x="4140196" y="1456294"/>
                  <a:ext cx="55737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800" b="1" i="0" smtClean="0">
                            <a:latin typeface="Cambria Math" panose="02040503050406030204" pitchFamily="18" charset="0"/>
                          </a:rPr>
                          <m:t>𝐌𝐒𝐄</m:t>
                        </m:r>
                      </m:oMath>
                    </m:oMathPara>
                  </a14:m>
                  <a:endParaRPr lang="pt-BR" b="1" dirty="0"/>
                </a:p>
              </p:txBody>
            </p:sp>
          </mc:Choice>
          <mc:Fallback xmlns="">
            <p:sp>
              <p:nvSpPr>
                <p:cNvPr id="37" name="CaixaDeTexto 36">
                  <a:extLst>
                    <a:ext uri="{FF2B5EF4-FFF2-40B4-BE49-F238E27FC236}">
                      <a16:creationId xmlns:a16="http://schemas.microsoft.com/office/drawing/2014/main" id="{06ABD17C-2E15-0808-E956-FE4EEA39D2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196" y="1456294"/>
                  <a:ext cx="557373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1304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4041F71A-DE1C-E129-7512-5E81C16C6EAB}"/>
              </a:ext>
            </a:extLst>
          </p:cNvPr>
          <p:cNvCxnSpPr>
            <a:cxnSpLocks/>
          </p:cNvCxnSpPr>
          <p:nvPr/>
        </p:nvCxnSpPr>
        <p:spPr>
          <a:xfrm flipH="1" flipV="1">
            <a:off x="3016026" y="3318553"/>
            <a:ext cx="497043" cy="10232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95EC4D88-9E4F-5552-6DCF-99C121BF0426}"/>
              </a:ext>
            </a:extLst>
          </p:cNvPr>
          <p:cNvSpPr txBox="1"/>
          <p:nvPr/>
        </p:nvSpPr>
        <p:spPr>
          <a:xfrm>
            <a:off x="2935287" y="4297726"/>
            <a:ext cx="1483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rgbClr val="00B0F0"/>
                </a:solidFill>
              </a:rPr>
              <a:t>ponto de mínimo</a:t>
            </a:r>
          </a:p>
        </p:txBody>
      </p:sp>
      <p:sp>
        <p:nvSpPr>
          <p:cNvPr id="44" name="Retângulo 43">
            <a:extLst>
              <a:ext uri="{FF2B5EF4-FFF2-40B4-BE49-F238E27FC236}">
                <a16:creationId xmlns:a16="http://schemas.microsoft.com/office/drawing/2014/main" id="{0E22BE30-DFAE-8B87-D83B-05B9B69080D4}"/>
              </a:ext>
            </a:extLst>
          </p:cNvPr>
          <p:cNvSpPr/>
          <p:nvPr/>
        </p:nvSpPr>
        <p:spPr>
          <a:xfrm>
            <a:off x="2257425" y="6073775"/>
            <a:ext cx="330200" cy="2730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Retângulo 44">
            <a:extLst>
              <a:ext uri="{FF2B5EF4-FFF2-40B4-BE49-F238E27FC236}">
                <a16:creationId xmlns:a16="http://schemas.microsoft.com/office/drawing/2014/main" id="{BA16A255-C8A7-13E5-A987-B241E01F62BC}"/>
              </a:ext>
            </a:extLst>
          </p:cNvPr>
          <p:cNvSpPr/>
          <p:nvPr/>
        </p:nvSpPr>
        <p:spPr>
          <a:xfrm>
            <a:off x="2901950" y="6073775"/>
            <a:ext cx="330200" cy="27305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822D9EAD-1149-7FBE-C611-D40937DD1A9D}"/>
              </a:ext>
            </a:extLst>
          </p:cNvPr>
          <p:cNvCxnSpPr/>
          <p:nvPr/>
        </p:nvCxnSpPr>
        <p:spPr>
          <a:xfrm flipV="1">
            <a:off x="2800350" y="4543755"/>
            <a:ext cx="781050" cy="15300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B9DE3902-824E-8DE4-4B5F-D95AEAF0C065}"/>
              </a:ext>
            </a:extLst>
          </p:cNvPr>
          <p:cNvSpPr txBox="1"/>
          <p:nvPr/>
        </p:nvSpPr>
        <p:spPr>
          <a:xfrm>
            <a:off x="2587625" y="5604004"/>
            <a:ext cx="695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FF0000"/>
                </a:solidFill>
              </a:rPr>
              <a:t>?</a:t>
            </a:r>
            <a:endParaRPr lang="pt-B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45865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EFD801-7E8D-0885-F1AD-8DAF6F77C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Otimização (treinamento) do modelo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A6276C-11C7-FBDF-9CC4-A84A195D7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2706" y="1825625"/>
            <a:ext cx="6240694" cy="5032376"/>
          </a:xfrm>
        </p:spPr>
        <p:txBody>
          <a:bodyPr>
            <a:normAutofit/>
          </a:bodyPr>
          <a:lstStyle/>
          <a:p>
            <a:r>
              <a:rPr lang="pt-BR" dirty="0"/>
              <a:t>O processo que tem como objetivo minimizar o erro é chamado de </a:t>
            </a:r>
            <a:r>
              <a:rPr lang="pt-BR" b="1" i="1" dirty="0"/>
              <a:t>otimização</a:t>
            </a:r>
            <a:r>
              <a:rPr lang="pt-BR" dirty="0"/>
              <a:t> e, no contexto de ML, é conhecido como </a:t>
            </a:r>
            <a:r>
              <a:rPr lang="pt-BR" b="1" i="1" dirty="0"/>
              <a:t>treinamento do modelo</a:t>
            </a:r>
            <a:r>
              <a:rPr lang="pt-BR" dirty="0"/>
              <a:t>.</a:t>
            </a:r>
          </a:p>
          <a:p>
            <a:r>
              <a:rPr lang="pt-BR" dirty="0"/>
              <a:t>O treinamento/atualização do modelo se baseia em informação obtida a partir da função de erro.</a:t>
            </a:r>
          </a:p>
          <a:p>
            <a:r>
              <a:rPr lang="pt-BR" dirty="0"/>
              <a:t>Essa informação </a:t>
            </a:r>
            <a:r>
              <a:rPr lang="pt-BR" b="1" i="1" dirty="0">
                <a:solidFill>
                  <a:srgbClr val="00B050"/>
                </a:solidFill>
              </a:rPr>
              <a:t>aponta</a:t>
            </a:r>
            <a:r>
              <a:rPr lang="pt-BR" dirty="0"/>
              <a:t> </a:t>
            </a:r>
            <a:r>
              <a:rPr lang="pt-BR" b="1" i="1" dirty="0">
                <a:solidFill>
                  <a:srgbClr val="00B050"/>
                </a:solidFill>
              </a:rPr>
              <a:t>para a direção do ponto de mínimo </a:t>
            </a:r>
            <a:r>
              <a:rPr lang="pt-BR" b="1" i="1" dirty="0"/>
              <a:t>(i.e., conjunto de pesos ótimo)</a:t>
            </a:r>
            <a:r>
              <a:rPr lang="pt-BR" dirty="0"/>
              <a:t>.</a:t>
            </a:r>
          </a:p>
        </p:txBody>
      </p:sp>
      <p:grpSp>
        <p:nvGrpSpPr>
          <p:cNvPr id="107" name="Agrupar 106">
            <a:extLst>
              <a:ext uri="{FF2B5EF4-FFF2-40B4-BE49-F238E27FC236}">
                <a16:creationId xmlns:a16="http://schemas.microsoft.com/office/drawing/2014/main" id="{9F6194FB-F234-5221-2C40-FEA9956AEE0C}"/>
              </a:ext>
            </a:extLst>
          </p:cNvPr>
          <p:cNvGrpSpPr/>
          <p:nvPr/>
        </p:nvGrpSpPr>
        <p:grpSpPr>
          <a:xfrm>
            <a:off x="725184" y="1825625"/>
            <a:ext cx="4381189" cy="4083507"/>
            <a:chOff x="447782" y="1825625"/>
            <a:chExt cx="4381189" cy="4083507"/>
          </a:xfrm>
        </p:grpSpPr>
        <p:grpSp>
          <p:nvGrpSpPr>
            <p:cNvPr id="25" name="Agrupar 24">
              <a:extLst>
                <a:ext uri="{FF2B5EF4-FFF2-40B4-BE49-F238E27FC236}">
                  <a16:creationId xmlns:a16="http://schemas.microsoft.com/office/drawing/2014/main" id="{840F54E6-6D97-C31B-F9D8-19F2AA3CDBF5}"/>
                </a:ext>
              </a:extLst>
            </p:cNvPr>
            <p:cNvGrpSpPr/>
            <p:nvPr/>
          </p:nvGrpSpPr>
          <p:grpSpPr>
            <a:xfrm>
              <a:off x="447782" y="1825625"/>
              <a:ext cx="4381189" cy="3859236"/>
              <a:chOff x="1592492" y="1393380"/>
              <a:chExt cx="3155387" cy="2846768"/>
            </a:xfrm>
          </p:grpSpPr>
          <p:pic>
            <p:nvPicPr>
              <p:cNvPr id="26" name="Picture 2" descr="Visualization for Function Optimization in Python -  MachineLearningMastery.com">
                <a:extLst>
                  <a:ext uri="{FF2B5EF4-FFF2-40B4-BE49-F238E27FC236}">
                    <a16:creationId xmlns:a16="http://schemas.microsoft.com/office/drawing/2014/main" id="{374B63DB-288A-70B9-44EF-3580F40CCC0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468" t="17228" r="16217" b="10711"/>
              <a:stretch/>
            </p:blipFill>
            <p:spPr bwMode="auto">
              <a:xfrm>
                <a:off x="1592492" y="1393380"/>
                <a:ext cx="3069081" cy="284436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CaixaDeTexto 26">
                    <a:extLst>
                      <a:ext uri="{FF2B5EF4-FFF2-40B4-BE49-F238E27FC236}">
                        <a16:creationId xmlns:a16="http://schemas.microsoft.com/office/drawing/2014/main" id="{00D42F04-97F1-C0EA-6B00-D0BD117CDEFF}"/>
                      </a:ext>
                    </a:extLst>
                  </p:cNvPr>
                  <p:cNvSpPr txBox="1"/>
                  <p:nvPr/>
                </p:nvSpPr>
                <p:spPr>
                  <a:xfrm>
                    <a:off x="2025506" y="3945007"/>
                    <a:ext cx="547099" cy="295141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27" name="CaixaDeTexto 26">
                    <a:extLst>
                      <a:ext uri="{FF2B5EF4-FFF2-40B4-BE49-F238E27FC236}">
                        <a16:creationId xmlns:a16="http://schemas.microsoft.com/office/drawing/2014/main" id="{00D42F04-97F1-C0EA-6B00-D0BD117CDEF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25506" y="3945007"/>
                    <a:ext cx="547099" cy="29514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CaixaDeTexto 28">
                    <a:extLst>
                      <a:ext uri="{FF2B5EF4-FFF2-40B4-BE49-F238E27FC236}">
                        <a16:creationId xmlns:a16="http://schemas.microsoft.com/office/drawing/2014/main" id="{1FCA9EDF-24EB-6DAA-4AB3-9E76EE2FB342}"/>
                      </a:ext>
                    </a:extLst>
                  </p:cNvPr>
                  <p:cNvSpPr txBox="1"/>
                  <p:nvPr/>
                </p:nvSpPr>
                <p:spPr>
                  <a:xfrm>
                    <a:off x="4099817" y="3575675"/>
                    <a:ext cx="423809" cy="295141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29" name="CaixaDeTexto 28">
                    <a:extLst>
                      <a:ext uri="{FF2B5EF4-FFF2-40B4-BE49-F238E27FC236}">
                        <a16:creationId xmlns:a16="http://schemas.microsoft.com/office/drawing/2014/main" id="{1FCA9EDF-24EB-6DAA-4AB3-9E76EE2FB34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99817" y="3575675"/>
                    <a:ext cx="423809" cy="29514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CaixaDeTexto 31">
                    <a:extLst>
                      <a:ext uri="{FF2B5EF4-FFF2-40B4-BE49-F238E27FC236}">
                        <a16:creationId xmlns:a16="http://schemas.microsoft.com/office/drawing/2014/main" id="{5C41B175-64DA-79AF-4D15-C9A59E4443D8}"/>
                      </a:ext>
                    </a:extLst>
                  </p:cNvPr>
                  <p:cNvSpPr txBox="1"/>
                  <p:nvPr/>
                </p:nvSpPr>
                <p:spPr>
                  <a:xfrm>
                    <a:off x="4190506" y="1542308"/>
                    <a:ext cx="557373" cy="272438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sz="1800" b="1" i="0" smtClean="0">
                              <a:latin typeface="Cambria Math" panose="02040503050406030204" pitchFamily="18" charset="0"/>
                            </a:rPr>
                            <m:t>𝐌𝐒𝐄</m:t>
                          </m:r>
                        </m:oMath>
                      </m:oMathPara>
                    </a14:m>
                    <a:endParaRPr lang="pt-BR" b="1" dirty="0"/>
                  </a:p>
                </p:txBody>
              </p:sp>
            </mc:Choice>
            <mc:Fallback xmlns="">
              <p:sp>
                <p:nvSpPr>
                  <p:cNvPr id="32" name="CaixaDeTexto 31">
                    <a:extLst>
                      <a:ext uri="{FF2B5EF4-FFF2-40B4-BE49-F238E27FC236}">
                        <a16:creationId xmlns:a16="http://schemas.microsoft.com/office/drawing/2014/main" id="{5C41B175-64DA-79AF-4D15-C9A59E4443D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90506" y="1542308"/>
                    <a:ext cx="557373" cy="272438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ADFE79DF-D458-343A-A13D-98FD73B6A5F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48001" y="3424885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36" name="Conector de Seta Reta 35">
              <a:extLst>
                <a:ext uri="{FF2B5EF4-FFF2-40B4-BE49-F238E27FC236}">
                  <a16:creationId xmlns:a16="http://schemas.microsoft.com/office/drawing/2014/main" id="{C80ACF3A-3CFA-A0BC-CB05-D0ECA5FA14D5}"/>
                </a:ext>
              </a:extLst>
            </p:cNvPr>
            <p:cNvCxnSpPr>
              <a:cxnSpLocks/>
            </p:cNvCxnSpPr>
            <p:nvPr/>
          </p:nvCxnSpPr>
          <p:spPr>
            <a:xfrm>
              <a:off x="1595006" y="3476156"/>
              <a:ext cx="213643" cy="40525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reto 40">
              <a:extLst>
                <a:ext uri="{FF2B5EF4-FFF2-40B4-BE49-F238E27FC236}">
                  <a16:creationId xmlns:a16="http://schemas.microsoft.com/office/drawing/2014/main" id="{E4FB3ED5-CBA0-424D-0693-7F2E0B11F067}"/>
                </a:ext>
              </a:extLst>
            </p:cNvPr>
            <p:cNvCxnSpPr>
              <a:cxnSpLocks/>
              <a:endCxn id="33" idx="4"/>
            </p:cNvCxnSpPr>
            <p:nvPr/>
          </p:nvCxnSpPr>
          <p:spPr>
            <a:xfrm flipH="1" flipV="1">
              <a:off x="1584001" y="3496885"/>
              <a:ext cx="11005" cy="464868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ector reto 46">
              <a:extLst>
                <a:ext uri="{FF2B5EF4-FFF2-40B4-BE49-F238E27FC236}">
                  <a16:creationId xmlns:a16="http://schemas.microsoft.com/office/drawing/2014/main" id="{60709E57-1952-D602-5A8C-33759AF63EC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44775" y="4469673"/>
              <a:ext cx="931863" cy="278540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reto 54">
              <a:extLst>
                <a:ext uri="{FF2B5EF4-FFF2-40B4-BE49-F238E27FC236}">
                  <a16:creationId xmlns:a16="http://schemas.microsoft.com/office/drawing/2014/main" id="{70469046-E645-754E-8DAB-C5843FA2CA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7476" y="4155281"/>
              <a:ext cx="737530" cy="628784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ector reto 93">
              <a:extLst>
                <a:ext uri="{FF2B5EF4-FFF2-40B4-BE49-F238E27FC236}">
                  <a16:creationId xmlns:a16="http://schemas.microsoft.com/office/drawing/2014/main" id="{1BCFD666-1E92-D928-BC71-CEB6A869177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00660" y="4144018"/>
              <a:ext cx="73266" cy="32908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ector reto 96">
              <a:extLst>
                <a:ext uri="{FF2B5EF4-FFF2-40B4-BE49-F238E27FC236}">
                  <a16:creationId xmlns:a16="http://schemas.microsoft.com/office/drawing/2014/main" id="{A4C7AE2B-6CC5-1709-3D07-1602E54122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02149" y="4110038"/>
              <a:ext cx="0" cy="40910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ector de Seta Reta 103">
              <a:extLst>
                <a:ext uri="{FF2B5EF4-FFF2-40B4-BE49-F238E27FC236}">
                  <a16:creationId xmlns:a16="http://schemas.microsoft.com/office/drawing/2014/main" id="{79BBFED7-3E57-8610-AD49-8A0A1D984CA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06947" y="4469673"/>
              <a:ext cx="623733" cy="121193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CaixaDeTexto 104">
              <a:extLst>
                <a:ext uri="{FF2B5EF4-FFF2-40B4-BE49-F238E27FC236}">
                  <a16:creationId xmlns:a16="http://schemas.microsoft.com/office/drawing/2014/main" id="{4AA6498F-657F-137E-D70A-390BEE15E5F0}"/>
                </a:ext>
              </a:extLst>
            </p:cNvPr>
            <p:cNvSpPr txBox="1"/>
            <p:nvPr/>
          </p:nvSpPr>
          <p:spPr>
            <a:xfrm>
              <a:off x="2426116" y="5601355"/>
              <a:ext cx="148359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b="1" dirty="0">
                  <a:solidFill>
                    <a:srgbClr val="00B0F0"/>
                  </a:solidFill>
                </a:rPr>
                <a:t>ponto de mínimo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CaixaDeTexto 107">
                <a:extLst>
                  <a:ext uri="{FF2B5EF4-FFF2-40B4-BE49-F238E27FC236}">
                    <a16:creationId xmlns:a16="http://schemas.microsoft.com/office/drawing/2014/main" id="{1D98E349-DD7D-48A2-457D-33CE98A94DE2}"/>
                  </a:ext>
                </a:extLst>
              </p:cNvPr>
              <p:cNvSpPr txBox="1"/>
              <p:nvPr/>
            </p:nvSpPr>
            <p:spPr>
              <a:xfrm>
                <a:off x="1942847" y="2907775"/>
                <a:ext cx="1683810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/>
                  <a:t>Vá em direção a valores maiores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sz="1400" dirty="0"/>
                  <a:t> e menores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sz="1400" dirty="0"/>
                  <a:t>.</a:t>
                </a:r>
              </a:p>
            </p:txBody>
          </p:sp>
        </mc:Choice>
        <mc:Fallback xmlns="">
          <p:sp>
            <p:nvSpPr>
              <p:cNvPr id="108" name="CaixaDeTexto 107">
                <a:extLst>
                  <a:ext uri="{FF2B5EF4-FFF2-40B4-BE49-F238E27FC236}">
                    <a16:creationId xmlns:a16="http://schemas.microsoft.com/office/drawing/2014/main" id="{1D98E349-DD7D-48A2-457D-33CE98A94D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2847" y="2907775"/>
                <a:ext cx="1683810" cy="738664"/>
              </a:xfrm>
              <a:prstGeom prst="rect">
                <a:avLst/>
              </a:prstGeom>
              <a:blipFill>
                <a:blip r:embed="rId6"/>
                <a:stretch>
                  <a:fillRect t="-1653" b="-74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20522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EFD801-7E8D-0885-F1AD-8DAF6F77C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Gradiente descendente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A6276C-11C7-FBDF-9CC4-A84A195D7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0369" y="1690688"/>
            <a:ext cx="6792264" cy="5167312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Como veremos em breve, de posse dessa informação, o algoritmo de otimização, conhecido como </a:t>
            </a:r>
            <a:r>
              <a:rPr lang="pt-BR" b="1" i="1" dirty="0">
                <a:solidFill>
                  <a:srgbClr val="00B050"/>
                </a:solidFill>
              </a:rPr>
              <a:t>gradiente descendente (GD)</a:t>
            </a:r>
            <a:r>
              <a:rPr lang="pt-BR" dirty="0"/>
              <a:t>, consegue </a:t>
            </a:r>
            <a:r>
              <a:rPr lang="pt-BR" b="1" i="1" dirty="0">
                <a:solidFill>
                  <a:srgbClr val="00B050"/>
                </a:solidFill>
              </a:rPr>
              <a:t>caminhar iterativamente</a:t>
            </a:r>
            <a:r>
              <a:rPr lang="pt-BR" dirty="0"/>
              <a:t> até o </a:t>
            </a:r>
            <a:r>
              <a:rPr lang="pt-BR" b="1" i="1" dirty="0">
                <a:solidFill>
                  <a:srgbClr val="00B050"/>
                </a:solidFill>
              </a:rPr>
              <a:t>ponto de mínimo </a:t>
            </a:r>
            <a:r>
              <a:rPr lang="pt-BR" dirty="0"/>
              <a:t>(i.e., conjunto de pesos ótimo).</a:t>
            </a:r>
          </a:p>
          <a:p>
            <a:r>
              <a:rPr lang="pt-BR" dirty="0"/>
              <a:t>A figura ao lado ilustra o processo iterativo de otimização realizado pelo GD.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A partir de um ponto inicial (i.e., uma suposição aleatória de pesos), o algoritmo extrai a informação de direção do ponto de mínimo a partir da função de erro e a usa para atualizar o ponto atual (i.e., otimizar a suposição atual).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Em geral, o novo ponto (i.e., conjunto de pesos atualizado) resulta em um erro menor do que o anterior.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Esse processo é repetido a partir do novo ponto até que o erro seja minimizado.</a:t>
            </a:r>
          </a:p>
        </p:txBody>
      </p:sp>
      <p:pic>
        <p:nvPicPr>
          <p:cNvPr id="32" name="animated_linear_regression">
            <a:hlinkClick r:id="" action="ppaction://media"/>
            <a:extLst>
              <a:ext uri="{FF2B5EF4-FFF2-40B4-BE49-F238E27FC236}">
                <a16:creationId xmlns:a16="http://schemas.microsoft.com/office/drawing/2014/main" id="{66D25972-58E8-79DB-2476-AFDFC171820F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64387" y="2052479"/>
            <a:ext cx="5095982" cy="3821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001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0000" fill="hold"/>
                                        <p:tgtEl>
                                          <p:spTgt spid="3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BB36A8-6590-17D8-1A21-CACFBD100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Próximos passos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22D6CE-63C9-8C53-326D-3596DA5E2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812694" cy="5032375"/>
          </a:xfrm>
        </p:spPr>
        <p:txBody>
          <a:bodyPr>
            <a:normAutofit/>
          </a:bodyPr>
          <a:lstStyle/>
          <a:p>
            <a:r>
              <a:rPr lang="pt-BR" dirty="0"/>
              <a:t>Nesse tópico nós vimos o que é o erro (ou perda) e definimos uma forma de medi-lo. </a:t>
            </a:r>
          </a:p>
          <a:p>
            <a:r>
              <a:rPr lang="pt-BR" dirty="0"/>
              <a:t>Agora, o próximo passo envolverá a definição de um processo que utilize a informação do erro para gerar o próximo palpite (ou suposição) de forma que ele seja melhor do que o atual.</a:t>
            </a:r>
          </a:p>
          <a:p>
            <a:r>
              <a:rPr lang="pt-BR" dirty="0"/>
              <a:t>Esse processo é chamado de </a:t>
            </a:r>
            <a:r>
              <a:rPr lang="pt-BR" b="1" i="1" dirty="0"/>
              <a:t>otimização </a:t>
            </a:r>
            <a:r>
              <a:rPr lang="pt-BR" dirty="0"/>
              <a:t>e será abordado em breve.</a:t>
            </a:r>
          </a:p>
          <a:p>
            <a:r>
              <a:rPr lang="pt-BR" dirty="0"/>
              <a:t>Mas primeiro, vamos dar uma olhada em um exemplo que nos dará uma ideia sobre como funciona esse processo de otimização.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C6CB0C9-43A4-2741-FE2B-267BDD097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136" y="5440390"/>
            <a:ext cx="2823627" cy="1273526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854A71DF-2BE0-4289-9C05-C0F039EA0472}"/>
              </a:ext>
            </a:extLst>
          </p:cNvPr>
          <p:cNvSpPr txBox="1"/>
          <p:nvPr/>
        </p:nvSpPr>
        <p:spPr>
          <a:xfrm>
            <a:off x="5843427" y="5815543"/>
            <a:ext cx="447182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>
                <a:hlinkClick r:id="rId3"/>
              </a:rPr>
              <a:t>Explorando a função de erro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217882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CB3FED-5D1A-7084-5333-A3B2FA75F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vamos ver?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FE7774-7186-A846-D8DE-518B2CBF4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29257" cy="5032376"/>
          </a:xfrm>
        </p:spPr>
        <p:txBody>
          <a:bodyPr>
            <a:normAutofit/>
          </a:bodyPr>
          <a:lstStyle/>
          <a:p>
            <a:r>
              <a:rPr lang="pt-BR" dirty="0"/>
              <a:t>Neste tópico vamos ver como medir o desempenho de um modelo de aprendizado de máquina ao longo do seu processo de aprendizagem.</a:t>
            </a:r>
          </a:p>
          <a:p>
            <a:r>
              <a:rPr lang="pt-BR" dirty="0"/>
              <a:t>Para isso, como já discutido brevemente antes, usaremos uma função chamada de função de erro ou de perda.</a:t>
            </a:r>
          </a:p>
          <a:p>
            <a:r>
              <a:rPr lang="pt-BR" dirty="0"/>
              <a:t>Idealmente, o processo de treinamento tem como objetivo minimizar o erro e, consequentemente, aumentar a precisão do modelo.</a:t>
            </a:r>
          </a:p>
          <a:p>
            <a:r>
              <a:rPr lang="pt-BR" dirty="0"/>
              <a:t>Além disso, veremos em breve diferentes estratégias para minimizar o erro.</a:t>
            </a:r>
          </a:p>
          <a:p>
            <a:r>
              <a:rPr lang="pt-BR" dirty="0"/>
              <a:t>Porém, primeiro, vamos aprender como calcular o erro.</a:t>
            </a:r>
          </a:p>
        </p:txBody>
      </p:sp>
    </p:spTree>
    <p:extLst>
      <p:ext uri="{BB962C8B-B14F-4D97-AF65-F5344CB8AC3E}">
        <p14:creationId xmlns:p14="http://schemas.microsoft.com/office/powerpoint/2010/main" val="5297399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55BD9F-A5F9-C006-2D60-3988AFB74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398648-3AD3-9986-3010-6210876DC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Quiz: “</a:t>
            </a:r>
            <a:r>
              <a:rPr lang="pt-BR" b="1" i="1" dirty="0"/>
              <a:t>TP557 - Medindo a precisão de um modelo de ML</a:t>
            </a:r>
            <a:r>
              <a:rPr lang="pt-BR" dirty="0"/>
              <a:t>”.</a:t>
            </a:r>
          </a:p>
          <a:p>
            <a:r>
              <a:rPr lang="pt-BR" dirty="0"/>
              <a:t>Exercício: </a:t>
            </a:r>
            <a:r>
              <a:rPr lang="pt-BR" dirty="0">
                <a:hlinkClick r:id="rId3"/>
              </a:rPr>
              <a:t>Encontre os pesos da função hipótese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185202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Perguntas?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19759815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5991458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Agrupar 38">
            <a:extLst>
              <a:ext uri="{FF2B5EF4-FFF2-40B4-BE49-F238E27FC236}">
                <a16:creationId xmlns:a16="http://schemas.microsoft.com/office/drawing/2014/main" id="{5E685139-6069-966B-FDA3-84FF70C86088}"/>
              </a:ext>
            </a:extLst>
          </p:cNvPr>
          <p:cNvGrpSpPr/>
          <p:nvPr/>
        </p:nvGrpSpPr>
        <p:grpSpPr>
          <a:xfrm>
            <a:off x="6096000" y="2755900"/>
            <a:ext cx="5549900" cy="1200149"/>
            <a:chOff x="6096000" y="2755900"/>
            <a:chExt cx="5549900" cy="1200149"/>
          </a:xfrm>
        </p:grpSpPr>
        <p:sp>
          <p:nvSpPr>
            <p:cNvPr id="28" name="Retângulo: Cantos Arredondados 27">
              <a:extLst>
                <a:ext uri="{FF2B5EF4-FFF2-40B4-BE49-F238E27FC236}">
                  <a16:creationId xmlns:a16="http://schemas.microsoft.com/office/drawing/2014/main" id="{E6ADE51B-F5F0-50B9-9081-03D4DE974930}"/>
                </a:ext>
              </a:extLst>
            </p:cNvPr>
            <p:cNvSpPr/>
            <p:nvPr/>
          </p:nvSpPr>
          <p:spPr>
            <a:xfrm>
              <a:off x="6096000" y="2755900"/>
              <a:ext cx="1587500" cy="825500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0" i="0" dirty="0">
                  <a:solidFill>
                    <a:schemeClr val="bg1"/>
                  </a:solidFill>
                  <a:effectLst/>
                  <a:latin typeface="Söhne"/>
                </a:rPr>
                <a:t>Faça uma suposição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29" name="Retângulo: Cantos Arredondados 28">
              <a:extLst>
                <a:ext uri="{FF2B5EF4-FFF2-40B4-BE49-F238E27FC236}">
                  <a16:creationId xmlns:a16="http://schemas.microsoft.com/office/drawing/2014/main" id="{D940D749-1DB6-C701-C5CF-CC3C4BAAA2B1}"/>
                </a:ext>
              </a:extLst>
            </p:cNvPr>
            <p:cNvSpPr/>
            <p:nvPr/>
          </p:nvSpPr>
          <p:spPr>
            <a:xfrm>
              <a:off x="8077200" y="2755900"/>
              <a:ext cx="1587500" cy="825500"/>
            </a:xfrm>
            <a:prstGeom prst="roundRect">
              <a:avLst/>
            </a:prstGeom>
            <a:solidFill>
              <a:schemeClr val="accent1">
                <a:alpha val="28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0" i="0" dirty="0">
                  <a:solidFill>
                    <a:schemeClr val="bg1"/>
                  </a:solidFill>
                  <a:effectLst/>
                  <a:latin typeface="Söhne"/>
                </a:rPr>
                <a:t>Meça o desempenho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30" name="Retângulo: Cantos Arredondados 29">
              <a:extLst>
                <a:ext uri="{FF2B5EF4-FFF2-40B4-BE49-F238E27FC236}">
                  <a16:creationId xmlns:a16="http://schemas.microsoft.com/office/drawing/2014/main" id="{68711CE1-2F1A-4017-F301-880EEE647FF1}"/>
                </a:ext>
              </a:extLst>
            </p:cNvPr>
            <p:cNvSpPr/>
            <p:nvPr/>
          </p:nvSpPr>
          <p:spPr>
            <a:xfrm>
              <a:off x="10058400" y="2755900"/>
              <a:ext cx="1587500" cy="825500"/>
            </a:xfrm>
            <a:prstGeom prst="round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0" i="0" dirty="0">
                  <a:solidFill>
                    <a:schemeClr val="bg1"/>
                  </a:solidFill>
                  <a:effectLst/>
                  <a:latin typeface="Söhne"/>
                </a:rPr>
                <a:t>Otimiz</a:t>
              </a:r>
              <a:r>
                <a:rPr lang="pt-BR" dirty="0">
                  <a:solidFill>
                    <a:schemeClr val="bg1"/>
                  </a:solidFill>
                  <a:latin typeface="Söhne"/>
                </a:rPr>
                <a:t>e sua suposição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cxnSp>
          <p:nvCxnSpPr>
            <p:cNvPr id="31" name="Conector de Seta Reta 30">
              <a:extLst>
                <a:ext uri="{FF2B5EF4-FFF2-40B4-BE49-F238E27FC236}">
                  <a16:creationId xmlns:a16="http://schemas.microsoft.com/office/drawing/2014/main" id="{4FFFC850-2670-B7F3-8510-994383D2277D}"/>
                </a:ext>
              </a:extLst>
            </p:cNvPr>
            <p:cNvCxnSpPr>
              <a:cxnSpLocks/>
              <a:stCxn id="28" idx="3"/>
              <a:endCxn id="29" idx="1"/>
            </p:cNvCxnSpPr>
            <p:nvPr/>
          </p:nvCxnSpPr>
          <p:spPr>
            <a:xfrm>
              <a:off x="7683500" y="3168650"/>
              <a:ext cx="39370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de Seta Reta 31">
              <a:extLst>
                <a:ext uri="{FF2B5EF4-FFF2-40B4-BE49-F238E27FC236}">
                  <a16:creationId xmlns:a16="http://schemas.microsoft.com/office/drawing/2014/main" id="{0225DCE3-778F-016F-9ED6-491B23819EE0}"/>
                </a:ext>
              </a:extLst>
            </p:cNvPr>
            <p:cNvCxnSpPr>
              <a:cxnSpLocks/>
            </p:cNvCxnSpPr>
            <p:nvPr/>
          </p:nvCxnSpPr>
          <p:spPr>
            <a:xfrm>
              <a:off x="9664700" y="3168650"/>
              <a:ext cx="39370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: Angulado 32">
              <a:extLst>
                <a:ext uri="{FF2B5EF4-FFF2-40B4-BE49-F238E27FC236}">
                  <a16:creationId xmlns:a16="http://schemas.microsoft.com/office/drawing/2014/main" id="{7B1D31D0-A6F9-D3C2-EA32-0C39FBCDDFD8}"/>
                </a:ext>
              </a:extLst>
            </p:cNvPr>
            <p:cNvCxnSpPr>
              <a:stCxn id="30" idx="2"/>
              <a:endCxn id="28" idx="2"/>
            </p:cNvCxnSpPr>
            <p:nvPr/>
          </p:nvCxnSpPr>
          <p:spPr>
            <a:xfrm rot="5400000">
              <a:off x="8870950" y="1600200"/>
              <a:ext cx="12700" cy="3962400"/>
            </a:xfrm>
            <a:prstGeom prst="bentConnector3">
              <a:avLst>
                <a:gd name="adj1" fmla="val 28000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2CBBF828-16D7-52D8-6232-E770A830B319}"/>
                </a:ext>
              </a:extLst>
            </p:cNvPr>
            <p:cNvSpPr txBox="1"/>
            <p:nvPr/>
          </p:nvSpPr>
          <p:spPr>
            <a:xfrm>
              <a:off x="6896100" y="3648272"/>
              <a:ext cx="3962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repita</a:t>
              </a:r>
            </a:p>
          </p:txBody>
        </p:sp>
      </p:grp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3427A9E2-3AFA-A87D-3728-FD640A350F46}"/>
              </a:ext>
            </a:extLst>
          </p:cNvPr>
          <p:cNvGrpSpPr/>
          <p:nvPr/>
        </p:nvGrpSpPr>
        <p:grpSpPr>
          <a:xfrm>
            <a:off x="368300" y="596900"/>
            <a:ext cx="5549900" cy="1188938"/>
            <a:chOff x="368300" y="596900"/>
            <a:chExt cx="5549900" cy="1188938"/>
          </a:xfrm>
        </p:grpSpPr>
        <p:sp>
          <p:nvSpPr>
            <p:cNvPr id="4" name="Retângulo: Cantos Arredondados 3">
              <a:extLst>
                <a:ext uri="{FF2B5EF4-FFF2-40B4-BE49-F238E27FC236}">
                  <a16:creationId xmlns:a16="http://schemas.microsoft.com/office/drawing/2014/main" id="{09AC80A3-7692-65F9-9351-F18962A5491D}"/>
                </a:ext>
              </a:extLst>
            </p:cNvPr>
            <p:cNvSpPr/>
            <p:nvPr/>
          </p:nvSpPr>
          <p:spPr>
            <a:xfrm>
              <a:off x="368300" y="596900"/>
              <a:ext cx="1587500" cy="8255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0" i="0" dirty="0">
                  <a:solidFill>
                    <a:schemeClr val="bg1"/>
                  </a:solidFill>
                  <a:effectLst/>
                  <a:latin typeface="Söhne"/>
                </a:rPr>
                <a:t>Faça uma suposição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id="{FA0966A8-1BF3-C8DE-8779-2E122A343932}"/>
                </a:ext>
              </a:extLst>
            </p:cNvPr>
            <p:cNvSpPr/>
            <p:nvPr/>
          </p:nvSpPr>
          <p:spPr>
            <a:xfrm>
              <a:off x="2349500" y="596900"/>
              <a:ext cx="1587500" cy="825500"/>
            </a:xfrm>
            <a:prstGeom prst="roundRect">
              <a:avLst/>
            </a:prstGeom>
            <a:solidFill>
              <a:schemeClr val="accent1">
                <a:alpha val="28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0" i="0" dirty="0">
                  <a:solidFill>
                    <a:schemeClr val="bg1"/>
                  </a:solidFill>
                  <a:effectLst/>
                  <a:latin typeface="Söhne"/>
                </a:rPr>
                <a:t>Meça o desempenho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id="{232E9981-B45D-A800-524D-E74475D2C365}"/>
                </a:ext>
              </a:extLst>
            </p:cNvPr>
            <p:cNvSpPr/>
            <p:nvPr/>
          </p:nvSpPr>
          <p:spPr>
            <a:xfrm>
              <a:off x="4330700" y="596900"/>
              <a:ext cx="1587500" cy="825500"/>
            </a:xfrm>
            <a:prstGeom prst="roundRect">
              <a:avLst/>
            </a:prstGeom>
            <a:solidFill>
              <a:schemeClr val="accent1">
                <a:alpha val="28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0" i="0" dirty="0">
                  <a:solidFill>
                    <a:schemeClr val="bg1"/>
                  </a:solidFill>
                  <a:effectLst/>
                  <a:latin typeface="Söhne"/>
                </a:rPr>
                <a:t>Otimiz</a:t>
              </a:r>
              <a:r>
                <a:rPr lang="pt-BR" dirty="0">
                  <a:solidFill>
                    <a:schemeClr val="bg1"/>
                  </a:solidFill>
                  <a:latin typeface="Söhne"/>
                </a:rPr>
                <a:t>e sua suposição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cxnSp>
          <p:nvCxnSpPr>
            <p:cNvPr id="8" name="Conector de Seta Reta 7">
              <a:extLst>
                <a:ext uri="{FF2B5EF4-FFF2-40B4-BE49-F238E27FC236}">
                  <a16:creationId xmlns:a16="http://schemas.microsoft.com/office/drawing/2014/main" id="{E6F82BE2-1BAB-3F9A-FCE0-334FA744F2D4}"/>
                </a:ext>
              </a:extLst>
            </p:cNvPr>
            <p:cNvCxnSpPr>
              <a:cxnSpLocks/>
              <a:stCxn id="4" idx="3"/>
              <a:endCxn id="5" idx="1"/>
            </p:cNvCxnSpPr>
            <p:nvPr/>
          </p:nvCxnSpPr>
          <p:spPr>
            <a:xfrm>
              <a:off x="1955800" y="1009650"/>
              <a:ext cx="39370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de Seta Reta 9">
              <a:extLst>
                <a:ext uri="{FF2B5EF4-FFF2-40B4-BE49-F238E27FC236}">
                  <a16:creationId xmlns:a16="http://schemas.microsoft.com/office/drawing/2014/main" id="{667C820A-62BC-AE65-5F7F-74C08A0DE146}"/>
                </a:ext>
              </a:extLst>
            </p:cNvPr>
            <p:cNvCxnSpPr>
              <a:cxnSpLocks/>
            </p:cNvCxnSpPr>
            <p:nvPr/>
          </p:nvCxnSpPr>
          <p:spPr>
            <a:xfrm>
              <a:off x="3937000" y="1009650"/>
              <a:ext cx="39370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: Angulado 15">
              <a:extLst>
                <a:ext uri="{FF2B5EF4-FFF2-40B4-BE49-F238E27FC236}">
                  <a16:creationId xmlns:a16="http://schemas.microsoft.com/office/drawing/2014/main" id="{8A71928B-DBBF-321B-7A0D-3011AE2D6259}"/>
                </a:ext>
              </a:extLst>
            </p:cNvPr>
            <p:cNvCxnSpPr>
              <a:stCxn id="6" idx="2"/>
              <a:endCxn id="4" idx="2"/>
            </p:cNvCxnSpPr>
            <p:nvPr/>
          </p:nvCxnSpPr>
          <p:spPr>
            <a:xfrm rot="5400000">
              <a:off x="3143250" y="-558800"/>
              <a:ext cx="12700" cy="3962400"/>
            </a:xfrm>
            <a:prstGeom prst="bentConnector3">
              <a:avLst>
                <a:gd name="adj1" fmla="val 28000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0AD83AB7-C3C7-6FB4-9A67-30F0F4028859}"/>
                </a:ext>
              </a:extLst>
            </p:cNvPr>
            <p:cNvSpPr txBox="1"/>
            <p:nvPr/>
          </p:nvSpPr>
          <p:spPr>
            <a:xfrm>
              <a:off x="1162050" y="1478061"/>
              <a:ext cx="3962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repita</a:t>
              </a:r>
            </a:p>
          </p:txBody>
        </p:sp>
      </p:grpSp>
      <p:grpSp>
        <p:nvGrpSpPr>
          <p:cNvPr id="38" name="Agrupar 37">
            <a:extLst>
              <a:ext uri="{FF2B5EF4-FFF2-40B4-BE49-F238E27FC236}">
                <a16:creationId xmlns:a16="http://schemas.microsoft.com/office/drawing/2014/main" id="{9CADEF22-2DB6-5516-566F-3ED636D4E808}"/>
              </a:ext>
            </a:extLst>
          </p:cNvPr>
          <p:cNvGrpSpPr/>
          <p:nvPr/>
        </p:nvGrpSpPr>
        <p:grpSpPr>
          <a:xfrm>
            <a:off x="374650" y="4432300"/>
            <a:ext cx="5549900" cy="1163538"/>
            <a:chOff x="374650" y="4432300"/>
            <a:chExt cx="5549900" cy="1163538"/>
          </a:xfrm>
        </p:grpSpPr>
        <p:sp>
          <p:nvSpPr>
            <p:cNvPr id="21" name="Retângulo: Cantos Arredondados 20">
              <a:extLst>
                <a:ext uri="{FF2B5EF4-FFF2-40B4-BE49-F238E27FC236}">
                  <a16:creationId xmlns:a16="http://schemas.microsoft.com/office/drawing/2014/main" id="{DCCDA0D2-6061-15B0-BC53-560EB981381A}"/>
                </a:ext>
              </a:extLst>
            </p:cNvPr>
            <p:cNvSpPr/>
            <p:nvPr/>
          </p:nvSpPr>
          <p:spPr>
            <a:xfrm>
              <a:off x="374650" y="4432300"/>
              <a:ext cx="1587500" cy="825500"/>
            </a:xfrm>
            <a:prstGeom prst="roundRect">
              <a:avLst/>
            </a:prstGeom>
            <a:solidFill>
              <a:schemeClr val="accent1">
                <a:alpha val="29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0" i="0" dirty="0">
                  <a:solidFill>
                    <a:schemeClr val="bg1"/>
                  </a:solidFill>
                  <a:effectLst/>
                  <a:latin typeface="Söhne"/>
                </a:rPr>
                <a:t>Faça uma suposição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22" name="Retângulo: Cantos Arredondados 21">
              <a:extLst>
                <a:ext uri="{FF2B5EF4-FFF2-40B4-BE49-F238E27FC236}">
                  <a16:creationId xmlns:a16="http://schemas.microsoft.com/office/drawing/2014/main" id="{DB44A420-2619-26B9-3F25-677ADAF8F27D}"/>
                </a:ext>
              </a:extLst>
            </p:cNvPr>
            <p:cNvSpPr/>
            <p:nvPr/>
          </p:nvSpPr>
          <p:spPr>
            <a:xfrm>
              <a:off x="2355850" y="4432300"/>
              <a:ext cx="1587500" cy="8255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0" i="0" dirty="0">
                  <a:solidFill>
                    <a:schemeClr val="bg1"/>
                  </a:solidFill>
                  <a:effectLst/>
                  <a:latin typeface="Söhne"/>
                </a:rPr>
                <a:t>Meça o desempenho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sp>
          <p:nvSpPr>
            <p:cNvPr id="23" name="Retângulo: Cantos Arredondados 22">
              <a:extLst>
                <a:ext uri="{FF2B5EF4-FFF2-40B4-BE49-F238E27FC236}">
                  <a16:creationId xmlns:a16="http://schemas.microsoft.com/office/drawing/2014/main" id="{A421792E-EA21-B83B-85A6-6C08D8A12985}"/>
                </a:ext>
              </a:extLst>
            </p:cNvPr>
            <p:cNvSpPr/>
            <p:nvPr/>
          </p:nvSpPr>
          <p:spPr>
            <a:xfrm>
              <a:off x="4337050" y="4432300"/>
              <a:ext cx="1587500" cy="825500"/>
            </a:xfrm>
            <a:prstGeom prst="roundRect">
              <a:avLst/>
            </a:prstGeom>
            <a:solidFill>
              <a:schemeClr val="accent1">
                <a:alpha val="29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0" i="0" dirty="0">
                  <a:solidFill>
                    <a:schemeClr val="bg1"/>
                  </a:solidFill>
                  <a:effectLst/>
                  <a:latin typeface="Söhne"/>
                </a:rPr>
                <a:t>Otimiz</a:t>
              </a:r>
              <a:r>
                <a:rPr lang="pt-BR" dirty="0">
                  <a:solidFill>
                    <a:schemeClr val="bg1"/>
                  </a:solidFill>
                  <a:latin typeface="Söhne"/>
                </a:rPr>
                <a:t>e sua suposição</a:t>
              </a:r>
              <a:endParaRPr lang="pt-BR" dirty="0">
                <a:solidFill>
                  <a:schemeClr val="bg1"/>
                </a:solidFill>
              </a:endParaRPr>
            </a:p>
          </p:txBody>
        </p:sp>
        <p:cxnSp>
          <p:nvCxnSpPr>
            <p:cNvPr id="24" name="Conector de Seta Reta 23">
              <a:extLst>
                <a:ext uri="{FF2B5EF4-FFF2-40B4-BE49-F238E27FC236}">
                  <a16:creationId xmlns:a16="http://schemas.microsoft.com/office/drawing/2014/main" id="{15627F5F-D2DE-39C5-456D-4CD918271F41}"/>
                </a:ext>
              </a:extLst>
            </p:cNvPr>
            <p:cNvCxnSpPr>
              <a:cxnSpLocks/>
              <a:stCxn id="21" idx="3"/>
              <a:endCxn id="22" idx="1"/>
            </p:cNvCxnSpPr>
            <p:nvPr/>
          </p:nvCxnSpPr>
          <p:spPr>
            <a:xfrm>
              <a:off x="1962150" y="4845050"/>
              <a:ext cx="39370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de Seta Reta 24">
              <a:extLst>
                <a:ext uri="{FF2B5EF4-FFF2-40B4-BE49-F238E27FC236}">
                  <a16:creationId xmlns:a16="http://schemas.microsoft.com/office/drawing/2014/main" id="{DA460B65-91E8-E67A-6546-DFB3814235E0}"/>
                </a:ext>
              </a:extLst>
            </p:cNvPr>
            <p:cNvCxnSpPr>
              <a:cxnSpLocks/>
            </p:cNvCxnSpPr>
            <p:nvPr/>
          </p:nvCxnSpPr>
          <p:spPr>
            <a:xfrm>
              <a:off x="3943350" y="4845050"/>
              <a:ext cx="39370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: Angulado 25">
              <a:extLst>
                <a:ext uri="{FF2B5EF4-FFF2-40B4-BE49-F238E27FC236}">
                  <a16:creationId xmlns:a16="http://schemas.microsoft.com/office/drawing/2014/main" id="{3FBD8BE1-430E-E41F-F104-C62BB7F6386F}"/>
                </a:ext>
              </a:extLst>
            </p:cNvPr>
            <p:cNvCxnSpPr>
              <a:stCxn id="23" idx="2"/>
              <a:endCxn id="21" idx="2"/>
            </p:cNvCxnSpPr>
            <p:nvPr/>
          </p:nvCxnSpPr>
          <p:spPr>
            <a:xfrm rot="5400000">
              <a:off x="3149600" y="3276600"/>
              <a:ext cx="12700" cy="3962400"/>
            </a:xfrm>
            <a:prstGeom prst="bentConnector3">
              <a:avLst>
                <a:gd name="adj1" fmla="val 2800000"/>
              </a:avLst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6C09C5AD-FA88-A0E1-065B-C8A1ACED5A9E}"/>
                </a:ext>
              </a:extLst>
            </p:cNvPr>
            <p:cNvSpPr txBox="1"/>
            <p:nvPr/>
          </p:nvSpPr>
          <p:spPr>
            <a:xfrm>
              <a:off x="1162050" y="5288061"/>
              <a:ext cx="39624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repita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3911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EBBFACCC-402D-F8EB-8DF6-A01AC2F1147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pt-BR" dirty="0"/>
                  <a:t>Mapeando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 em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pt-BR" b="1" dirty="0"/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EBBFACCC-402D-F8EB-8DF6-A01AC2F114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74AB04A-D8D2-BC7E-F4F7-97B83877B1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91192" y="1825624"/>
                <a:ext cx="6760396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Considerem esses dois conjuntos de números.</a:t>
                </a:r>
              </a:p>
              <a:p>
                <a:r>
                  <a:rPr lang="pt-BR" dirty="0"/>
                  <a:t>Qual a relação entre os dois conjuntos?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Ou seja, qual é a função que mapeia os valores de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 em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pt-BR" dirty="0"/>
                  <a:t>?</a:t>
                </a:r>
              </a:p>
              <a:p>
                <a:r>
                  <a:rPr lang="pt-BR" dirty="0"/>
                  <a:t>Nós sabemos que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pt-BR" dirty="0"/>
                  <a:t> é uma função de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, nós só não sabemos que função é essa.</a:t>
                </a:r>
              </a:p>
              <a:p>
                <a:r>
                  <a:rPr lang="pt-BR" dirty="0"/>
                  <a:t>Que tal plotarmos esse pontos?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74AB04A-D8D2-BC7E-F4F7-97B83877B1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91192" y="1825624"/>
                <a:ext cx="6760396" cy="5032375"/>
              </a:xfrm>
              <a:blipFill>
                <a:blip r:embed="rId3"/>
                <a:stretch>
                  <a:fillRect l="-1623" t="-1937" r="-252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457B0757-0010-3DDB-7F4D-4E0B92E0088F}"/>
                  </a:ext>
                </a:extLst>
              </p:cNvPr>
              <p:cNvSpPr txBox="1"/>
              <p:nvPr/>
            </p:nvSpPr>
            <p:spPr>
              <a:xfrm>
                <a:off x="838200" y="1947542"/>
                <a:ext cx="4275711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−1, 0, 1, 2, 3, 4</m:t>
                          </m:r>
                        </m:e>
                      </m:d>
                    </m:oMath>
                  </m:oMathPara>
                </a14:m>
                <a:endParaRPr lang="pt-BR" sz="3200" b="0" i="1" dirty="0">
                  <a:latin typeface="Cambria Math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32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−3, −1, 1, 3, 5, 7</m:t>
                          </m:r>
                        </m:e>
                      </m:d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457B0757-0010-3DDB-7F4D-4E0B92E008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947542"/>
                <a:ext cx="4275711" cy="10772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2266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EBBFACCC-402D-F8EB-8DF6-A01AC2F1147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pt-BR" dirty="0"/>
                  <a:t>Mapeando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 em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pt-BR" dirty="0"/>
                  <a:t>: Função hipótese</a:t>
                </a:r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EBBFACCC-402D-F8EB-8DF6-A01AC2F114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74AB04A-D8D2-BC7E-F4F7-97B83877B1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50786" y="1825624"/>
                <a:ext cx="6400801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Ao plotarmos os pontos, percebemos que existe uma relação linear entre eles.</a:t>
                </a:r>
              </a:p>
              <a:p>
                <a:r>
                  <a:rPr lang="pt-BR" dirty="0"/>
                  <a:t>Podemos criar a </a:t>
                </a:r>
                <a:r>
                  <a:rPr lang="pt-BR" b="1" i="1" dirty="0"/>
                  <a:t>hipótese</a:t>
                </a:r>
                <a:r>
                  <a:rPr lang="pt-BR" dirty="0"/>
                  <a:t> de que uma reta explica esse mapeamento.</a:t>
                </a:r>
              </a:p>
              <a:p>
                <a:r>
                  <a:rPr lang="pt-BR" dirty="0"/>
                  <a:t>Portanto, usamos a função de uma reta para definir o mapeamento: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b="0" dirty="0"/>
              </a:p>
              <a:p>
                <a:r>
                  <a:rPr lang="pt-BR" dirty="0"/>
                  <a:t>Agora precisamos encontrar os valores dos parâmetros (ou pesos)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74AB04A-D8D2-BC7E-F4F7-97B83877B1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50786" y="1825624"/>
                <a:ext cx="6400801" cy="5032375"/>
              </a:xfrm>
              <a:blipFill>
                <a:blip r:embed="rId3"/>
                <a:stretch>
                  <a:fillRect l="-1714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457B0757-0010-3DDB-7F4D-4E0B92E0088F}"/>
                  </a:ext>
                </a:extLst>
              </p:cNvPr>
              <p:cNvSpPr txBox="1"/>
              <p:nvPr/>
            </p:nvSpPr>
            <p:spPr>
              <a:xfrm>
                <a:off x="766281" y="1690688"/>
                <a:ext cx="4275711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−1, 0, 1, 2, 3, 4</m:t>
                          </m:r>
                        </m:e>
                      </m:d>
                    </m:oMath>
                  </m:oMathPara>
                </a14:m>
                <a:endParaRPr lang="pt-BR" sz="3200" b="0" i="1" dirty="0">
                  <a:latin typeface="Cambria Math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32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−3, −1, 1, 3, 5, 7</m:t>
                          </m:r>
                        </m:e>
                      </m:d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457B0757-0010-3DDB-7F4D-4E0B92E008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281" y="1690688"/>
                <a:ext cx="4275711" cy="10772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2F929B73-2163-E9DA-DD98-A24E44354E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322" y="3262831"/>
            <a:ext cx="4528670" cy="3519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eta: para Baixo 4">
            <a:extLst>
              <a:ext uri="{FF2B5EF4-FFF2-40B4-BE49-F238E27FC236}">
                <a16:creationId xmlns:a16="http://schemas.microsoft.com/office/drawing/2014/main" id="{4D0DA7D0-9DF9-2C08-3122-405034D987C4}"/>
              </a:ext>
            </a:extLst>
          </p:cNvPr>
          <p:cNvSpPr/>
          <p:nvPr/>
        </p:nvSpPr>
        <p:spPr>
          <a:xfrm>
            <a:off x="2777657" y="2835474"/>
            <a:ext cx="359596" cy="42735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3999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169B24-439F-2623-4569-4FB2DD7BA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Suposição e Predição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7659DC9-1554-0C0A-78CF-76B7B51210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89833" y="1825624"/>
                <a:ext cx="5979559" cy="5032375"/>
              </a:xfrm>
            </p:spPr>
            <p:txBody>
              <a:bodyPr/>
              <a:lstStyle/>
              <a:p>
                <a:r>
                  <a:rPr lang="pt-BR" dirty="0"/>
                  <a:t>Vamos começar atribuindo alguns valores aleatórios para os pesos, ou seja, vamos fazer uma suposição sobre os valores.</a:t>
                </a:r>
              </a:p>
              <a:p>
                <a:r>
                  <a:rPr lang="pt-BR" dirty="0"/>
                  <a:t>Como medimos se essa função hipótese é boa ou ruim?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Usamos os valores 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pt-BR" dirty="0"/>
                  <a:t> para obter o mapeamento (i.e., predição) feito pela função e comparamos com os valores de saída esperados,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7659DC9-1554-0C0A-78CF-76B7B51210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89833" y="1825624"/>
                <a:ext cx="5979559" cy="5032375"/>
              </a:xfrm>
              <a:blipFill>
                <a:blip r:embed="rId2"/>
                <a:stretch>
                  <a:fillRect l="-1837" t="-1937" r="-122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23AA0FD9-5618-1CB1-C45C-EC822823FCE6}"/>
                  </a:ext>
                </a:extLst>
              </p:cNvPr>
              <p:cNvSpPr txBox="1"/>
              <p:nvPr/>
            </p:nvSpPr>
            <p:spPr>
              <a:xfrm>
                <a:off x="838200" y="2096196"/>
                <a:ext cx="3002623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=−1+3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23AA0FD9-5618-1CB1-C45C-EC822823F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096196"/>
                <a:ext cx="3002623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CE383BC1-E520-56B2-9887-35520FE0D236}"/>
                  </a:ext>
                </a:extLst>
              </p:cNvPr>
              <p:cNvSpPr txBox="1"/>
              <p:nvPr/>
            </p:nvSpPr>
            <p:spPr>
              <a:xfrm>
                <a:off x="838200" y="2844225"/>
                <a:ext cx="427571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pt-BR" sz="32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1, 0, 1, 2, 3, 4</m:t>
                          </m:r>
                        </m:e>
                      </m:d>
                    </m:oMath>
                  </m:oMathPara>
                </a14:m>
                <a:endParaRPr lang="pt-BR" sz="32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CE383BC1-E520-56B2-9887-35520FE0D2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844225"/>
                <a:ext cx="4275711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08F642AB-5781-6ABA-EEA1-91ACFE4297E4}"/>
                  </a:ext>
                </a:extLst>
              </p:cNvPr>
              <p:cNvSpPr txBox="1"/>
              <p:nvPr/>
            </p:nvSpPr>
            <p:spPr>
              <a:xfrm>
                <a:off x="838200" y="4188868"/>
                <a:ext cx="488450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pt-BR"/>
                </a:defPPr>
                <a:lvl1pPr algn="just">
                  <a:defRPr sz="3200" b="1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  <m:r>
                        <a:rPr lang="pt-BR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pt-BR" b="0" i="0" smtClean="0"/>
                            <m:t>−</m:t>
                          </m:r>
                          <m:r>
                            <m:rPr>
                              <m:nor/>
                            </m:rPr>
                            <a:rPr lang="pt-BR" b="0" i="0"/>
                            <m:t>4, −1, 2, 5, 8, 11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08F642AB-5781-6ABA-EEA1-91ACFE4297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188868"/>
                <a:ext cx="4884506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>
            <a:extLst>
              <a:ext uri="{FF2B5EF4-FFF2-40B4-BE49-F238E27FC236}">
                <a16:creationId xmlns:a16="http://schemas.microsoft.com/office/drawing/2014/main" id="{80045694-BE57-1C2E-0CCC-44F6CB26F7D2}"/>
              </a:ext>
            </a:extLst>
          </p:cNvPr>
          <p:cNvSpPr txBox="1"/>
          <p:nvPr/>
        </p:nvSpPr>
        <p:spPr>
          <a:xfrm>
            <a:off x="838200" y="3788758"/>
            <a:ext cx="5038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Predições feitas pela função hipótese atual: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B7679470-3B67-4D52-F73A-2C0E039620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94" y="5392183"/>
            <a:ext cx="5564039" cy="1255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065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169B24-439F-2623-4569-4FB2DD7BA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quão boa é a função hipótese?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659DC9-1554-0C0A-78CF-76B7B5121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9833" y="1825624"/>
            <a:ext cx="5979559" cy="5032375"/>
          </a:xfrm>
        </p:spPr>
        <p:txBody>
          <a:bodyPr/>
          <a:lstStyle/>
          <a:p>
            <a:r>
              <a:rPr lang="pt-BR" dirty="0"/>
              <a:t>Vemos que os valores preditos e esperados não são os mesmos.</a:t>
            </a:r>
          </a:p>
          <a:p>
            <a:r>
              <a:rPr lang="pt-BR" dirty="0"/>
              <a:t>Os três primeiros valores até são próximos, mas os últimos já estão mais distantes.</a:t>
            </a:r>
          </a:p>
          <a:p>
            <a:r>
              <a:rPr lang="pt-BR" dirty="0"/>
              <a:t>Existe uma maneira de formalizarmos um cálculo do quão bom ou ruim essa função e suas predições são?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23AA0FD9-5618-1CB1-C45C-EC822823FCE6}"/>
                  </a:ext>
                </a:extLst>
              </p:cNvPr>
              <p:cNvSpPr txBox="1"/>
              <p:nvPr/>
            </p:nvSpPr>
            <p:spPr>
              <a:xfrm>
                <a:off x="838200" y="1677096"/>
                <a:ext cx="3002623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=−1+3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23AA0FD9-5618-1CB1-C45C-EC822823F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77096"/>
                <a:ext cx="3002623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CE383BC1-E520-56B2-9887-35520FE0D236}"/>
                  </a:ext>
                </a:extLst>
              </p:cNvPr>
              <p:cNvSpPr txBox="1"/>
              <p:nvPr/>
            </p:nvSpPr>
            <p:spPr>
              <a:xfrm>
                <a:off x="838200" y="2298125"/>
                <a:ext cx="427571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32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pt-BR" sz="32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1, 0, 1, 2, 3, 4</m:t>
                          </m:r>
                        </m:e>
                      </m:d>
                    </m:oMath>
                  </m:oMathPara>
                </a14:m>
                <a:endParaRPr lang="pt-BR" sz="32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CE383BC1-E520-56B2-9887-35520FE0D2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298125"/>
                <a:ext cx="4275711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08F642AB-5781-6ABA-EEA1-91ACFE4297E4}"/>
                  </a:ext>
                </a:extLst>
              </p:cNvPr>
              <p:cNvSpPr txBox="1"/>
              <p:nvPr/>
            </p:nvSpPr>
            <p:spPr>
              <a:xfrm>
                <a:off x="838200" y="3528468"/>
                <a:ext cx="488450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pt-BR"/>
                </a:defPPr>
                <a:lvl1pPr algn="just">
                  <a:defRPr sz="3200" b="1" i="1"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acc>
                      <m:r>
                        <a:rPr lang="pt-BR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pt-BR" b="0" i="0" smtClean="0"/>
                            <m:t>−</m:t>
                          </m:r>
                          <m:r>
                            <m:rPr>
                              <m:nor/>
                            </m:rPr>
                            <a:rPr lang="pt-BR" b="0" i="0"/>
                            <m:t>4, −1, 2, 5, 8, 11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08F642AB-5781-6ABA-EEA1-91ACFE4297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528468"/>
                <a:ext cx="4884506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aixaDeTexto 7">
            <a:extLst>
              <a:ext uri="{FF2B5EF4-FFF2-40B4-BE49-F238E27FC236}">
                <a16:creationId xmlns:a16="http://schemas.microsoft.com/office/drawing/2014/main" id="{80045694-BE57-1C2E-0CCC-44F6CB26F7D2}"/>
              </a:ext>
            </a:extLst>
          </p:cNvPr>
          <p:cNvSpPr txBox="1"/>
          <p:nvPr/>
        </p:nvSpPr>
        <p:spPr>
          <a:xfrm>
            <a:off x="838200" y="3128358"/>
            <a:ext cx="5038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Predições feita pela função hipótese atual: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D278CA7A-1017-066E-C955-CEE7F26CB8CF}"/>
                  </a:ext>
                </a:extLst>
              </p:cNvPr>
              <p:cNvSpPr txBox="1"/>
              <p:nvPr/>
            </p:nvSpPr>
            <p:spPr>
              <a:xfrm>
                <a:off x="838200" y="4682004"/>
                <a:ext cx="4646487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32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200" b="0" i="1" smtClean="0">
                              <a:latin typeface="Cambria Math" panose="02040503050406030204" pitchFamily="18" charset="0"/>
                            </a:rPr>
                            <m:t>−3, −1, 1, 3, 5, 7</m:t>
                          </m:r>
                        </m:e>
                      </m:d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D278CA7A-1017-066E-C955-CEE7F26CB8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682004"/>
                <a:ext cx="4646487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aixaDeTexto 9">
            <a:extLst>
              <a:ext uri="{FF2B5EF4-FFF2-40B4-BE49-F238E27FC236}">
                <a16:creationId xmlns:a16="http://schemas.microsoft.com/office/drawing/2014/main" id="{6AE4A780-2D79-19B0-B1E9-74650FFF6CE2}"/>
              </a:ext>
            </a:extLst>
          </p:cNvPr>
          <p:cNvSpPr txBox="1"/>
          <p:nvPr/>
        </p:nvSpPr>
        <p:spPr>
          <a:xfrm>
            <a:off x="817652" y="4357157"/>
            <a:ext cx="50386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Valores de saída esperados: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B264004C-5785-B53A-912B-070D69AF00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12" y="5500701"/>
            <a:ext cx="5564039" cy="122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478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169B24-439F-2623-4569-4FB2DD7BA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Vamos medir as distâncias!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7659DC9-1554-0C0A-78CF-76B7B51210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89833" y="1825624"/>
                <a:ext cx="5979559" cy="5032375"/>
              </a:xfrm>
            </p:spPr>
            <p:txBody>
              <a:bodyPr/>
              <a:lstStyle/>
              <a:p>
                <a:r>
                  <a:rPr lang="pt-BR" dirty="0"/>
                  <a:t>Talvez nós possamos definir uma métrica de desempenho plotando os valores esperados e preditos. </a:t>
                </a:r>
              </a:p>
              <a:p>
                <a:r>
                  <a:rPr lang="pt-BR" dirty="0"/>
                  <a:t>Na figura ao lado, temos os pontos preditos e esperados para cada valor de </a:t>
                </a:r>
                <a14:m>
                  <m:oMath xmlns:m="http://schemas.openxmlformats.org/officeDocument/2006/math">
                    <m:r>
                      <a:rPr lang="pt-BR" sz="28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7659DC9-1554-0C0A-78CF-76B7B51210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89833" y="1825624"/>
                <a:ext cx="5979559" cy="5032375"/>
              </a:xfrm>
              <a:blipFill>
                <a:blip r:embed="rId2"/>
                <a:stretch>
                  <a:fillRect l="-1837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Picture 2">
            <a:extLst>
              <a:ext uri="{FF2B5EF4-FFF2-40B4-BE49-F238E27FC236}">
                <a16:creationId xmlns:a16="http://schemas.microsoft.com/office/drawing/2014/main" id="{AF4ABB3B-6DD5-472D-1C06-9342ED7E2D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492" y="2064964"/>
            <a:ext cx="4654432" cy="3568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3962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169B24-439F-2623-4569-4FB2DD7BA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Vamos medir as distâncias!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659DC9-1554-0C0A-78CF-76B7B5121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9833" y="1825624"/>
            <a:ext cx="5979559" cy="5032375"/>
          </a:xfrm>
        </p:spPr>
        <p:txBody>
          <a:bodyPr>
            <a:normAutofit/>
          </a:bodyPr>
          <a:lstStyle/>
          <a:p>
            <a:r>
              <a:rPr lang="pt-BR" dirty="0"/>
              <a:t>Podemos traçar uma reta entre cada ponto e, pelo comprimento dessas retas (ou </a:t>
            </a:r>
            <a:r>
              <a:rPr lang="pt-BR" b="1" i="1" dirty="0"/>
              <a:t>diferença</a:t>
            </a:r>
            <a:r>
              <a:rPr lang="pt-BR" dirty="0"/>
              <a:t> entre os pontos), descobrir se a função hipótese é boa ou não.</a:t>
            </a:r>
          </a:p>
          <a:p>
            <a:r>
              <a:rPr lang="pt-BR" dirty="0"/>
              <a:t>O comprimento de cada reta é mostrado ao lado delas.</a:t>
            </a:r>
          </a:p>
          <a:p>
            <a:r>
              <a:rPr lang="pt-BR" dirty="0"/>
              <a:t>Talvez nós possamos calcular a média dos comprimentos para obter o </a:t>
            </a:r>
            <a:r>
              <a:rPr lang="pt-BR" b="1" i="1" dirty="0"/>
              <a:t>erro médio </a:t>
            </a:r>
            <a:r>
              <a:rPr lang="pt-BR" dirty="0"/>
              <a:t>causado pela função hipótese atual.</a:t>
            </a:r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6C6C7F99-319F-3F5F-707A-3647CB0C494E}"/>
              </a:ext>
            </a:extLst>
          </p:cNvPr>
          <p:cNvGrpSpPr/>
          <p:nvPr/>
        </p:nvGrpSpPr>
        <p:grpSpPr>
          <a:xfrm>
            <a:off x="501294" y="1825624"/>
            <a:ext cx="4902989" cy="3568398"/>
            <a:chOff x="336908" y="2375202"/>
            <a:chExt cx="4902989" cy="3568398"/>
          </a:xfrm>
        </p:grpSpPr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8FF7C909-12C2-1F28-3CD1-F415FDEBCF05}"/>
                </a:ext>
              </a:extLst>
            </p:cNvPr>
            <p:cNvGrpSpPr/>
            <p:nvPr/>
          </p:nvGrpSpPr>
          <p:grpSpPr>
            <a:xfrm>
              <a:off x="336908" y="2375202"/>
              <a:ext cx="4654432" cy="3568398"/>
              <a:chOff x="324492" y="2280864"/>
              <a:chExt cx="4654432" cy="3568398"/>
            </a:xfrm>
          </p:grpSpPr>
          <p:pic>
            <p:nvPicPr>
              <p:cNvPr id="5" name="Picture 2">
                <a:extLst>
                  <a:ext uri="{FF2B5EF4-FFF2-40B4-BE49-F238E27FC236}">
                    <a16:creationId xmlns:a16="http://schemas.microsoft.com/office/drawing/2014/main" id="{1D1D236C-D17A-910F-590E-14660AC344E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4492" y="2280864"/>
                <a:ext cx="4654432" cy="356839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6" name="Conector reto 5">
                <a:extLst>
                  <a:ext uri="{FF2B5EF4-FFF2-40B4-BE49-F238E27FC236}">
                    <a16:creationId xmlns:a16="http://schemas.microsoft.com/office/drawing/2014/main" id="{17F923C8-0338-E3A0-307C-4C48FF5D48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19638" y="2488406"/>
                <a:ext cx="0" cy="757238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Conector reto 6">
                <a:extLst>
                  <a:ext uri="{FF2B5EF4-FFF2-40B4-BE49-F238E27FC236}">
                    <a16:creationId xmlns:a16="http://schemas.microsoft.com/office/drawing/2014/main" id="{108E4EB3-0A18-7674-4972-08EE9EB6C5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88118" y="3038475"/>
                <a:ext cx="0" cy="559594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2DD01A53-07A0-0690-1495-693F9ECD4A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49931" y="3579019"/>
                <a:ext cx="0" cy="383382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ector reto 8">
                <a:extLst>
                  <a:ext uri="{FF2B5EF4-FFF2-40B4-BE49-F238E27FC236}">
                    <a16:creationId xmlns:a16="http://schemas.microsoft.com/office/drawing/2014/main" id="{CB18CCA6-494D-B0A3-4D7E-74DA8CC3B8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16506" y="4143375"/>
                <a:ext cx="0" cy="19526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ector reto 9">
                <a:extLst>
                  <a:ext uri="{FF2B5EF4-FFF2-40B4-BE49-F238E27FC236}">
                    <a16:creationId xmlns:a16="http://schemas.microsoft.com/office/drawing/2014/main" id="{A2C62E84-F226-525B-CA91-F7ED46F858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7750" y="5050635"/>
                <a:ext cx="0" cy="19526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319F74EA-B98D-DDFF-AB65-A7E1DCDF4697}"/>
                </a:ext>
              </a:extLst>
            </p:cNvPr>
            <p:cNvSpPr txBox="1"/>
            <p:nvPr/>
          </p:nvSpPr>
          <p:spPr>
            <a:xfrm>
              <a:off x="1050166" y="5012580"/>
              <a:ext cx="5315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-1</a:t>
              </a:r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88FD813C-F31B-C73D-966D-8C7F0F909160}"/>
                </a:ext>
              </a:extLst>
            </p:cNvPr>
            <p:cNvSpPr txBox="1"/>
            <p:nvPr/>
          </p:nvSpPr>
          <p:spPr>
            <a:xfrm>
              <a:off x="1794198" y="4598076"/>
              <a:ext cx="5315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0</a:t>
              </a:r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C852C7D1-AB69-D606-FC4E-0B5C2BACB107}"/>
                </a:ext>
              </a:extLst>
            </p:cNvPr>
            <p:cNvSpPr txBox="1"/>
            <p:nvPr/>
          </p:nvSpPr>
          <p:spPr>
            <a:xfrm>
              <a:off x="2551446" y="4154017"/>
              <a:ext cx="5315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</a:t>
              </a:r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9E922D3C-5A4A-3D21-6197-DBAF14CDD453}"/>
                </a:ext>
              </a:extLst>
            </p:cNvPr>
            <p:cNvSpPr txBox="1"/>
            <p:nvPr/>
          </p:nvSpPr>
          <p:spPr>
            <a:xfrm>
              <a:off x="3270315" y="3686733"/>
              <a:ext cx="5315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2</a:t>
              </a: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0086DBF0-CF72-E0B1-1CAA-C89D91AF58FC}"/>
                </a:ext>
              </a:extLst>
            </p:cNvPr>
            <p:cNvSpPr txBox="1"/>
            <p:nvPr/>
          </p:nvSpPr>
          <p:spPr>
            <a:xfrm>
              <a:off x="4010104" y="3215801"/>
              <a:ext cx="5315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3</a:t>
              </a:r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BFC5DBDA-2B32-374E-2937-C6D4CC105E04}"/>
                </a:ext>
              </a:extLst>
            </p:cNvPr>
            <p:cNvSpPr txBox="1"/>
            <p:nvPr/>
          </p:nvSpPr>
          <p:spPr>
            <a:xfrm>
              <a:off x="4708373" y="2763481"/>
              <a:ext cx="5315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4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DD20CBB2-FDAA-391D-A50B-D2D2B6FB1278}"/>
                  </a:ext>
                </a:extLst>
              </p:cNvPr>
              <p:cNvSpPr txBox="1"/>
              <p:nvPr/>
            </p:nvSpPr>
            <p:spPr>
              <a:xfrm>
                <a:off x="1603184" y="5672102"/>
                <a:ext cx="278346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3200" b="0" i="0" smtClean="0">
                          <a:latin typeface="Cambria Math" panose="02040503050406030204" pitchFamily="18" charset="0"/>
                        </a:rPr>
                        <m:t>diff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pt-BR" sz="3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32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pt-BR" sz="3200" dirty="0"/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DD20CBB2-FDAA-391D-A50B-D2D2B6FB12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3184" y="5672102"/>
                <a:ext cx="2783461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Chave Direita 18">
            <a:extLst>
              <a:ext uri="{FF2B5EF4-FFF2-40B4-BE49-F238E27FC236}">
                <a16:creationId xmlns:a16="http://schemas.microsoft.com/office/drawing/2014/main" id="{B6B6FEBB-31F4-7252-312B-0E7FCA16E244}"/>
              </a:ext>
            </a:extLst>
          </p:cNvPr>
          <p:cNvSpPr/>
          <p:nvPr/>
        </p:nvSpPr>
        <p:spPr>
          <a:xfrm rot="5400000">
            <a:off x="2837020" y="3426863"/>
            <a:ext cx="315791" cy="40993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2804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169B24-439F-2623-4569-4FB2DD7BA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Temos um problema!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659DC9-1554-0C0A-78CF-76B7B5121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9833" y="1825624"/>
            <a:ext cx="5979559" cy="5032375"/>
          </a:xfrm>
        </p:spPr>
        <p:txBody>
          <a:bodyPr>
            <a:normAutofit/>
          </a:bodyPr>
          <a:lstStyle/>
          <a:p>
            <a:r>
              <a:rPr lang="pt-BR" dirty="0"/>
              <a:t>Ao somarmos os comprimentos, mesmo as predições para os dois pontos estando erradas, seus erros se cancelariam, afetando a medida de desempenho.</a:t>
            </a:r>
          </a:p>
          <a:p>
            <a:r>
              <a:rPr lang="pt-BR" dirty="0"/>
              <a:t>Isso poderia sugerir que 3 de 6 predições estão corretas, o que sabemos não ser verdade.</a:t>
            </a:r>
          </a:p>
          <a:p>
            <a:r>
              <a:rPr lang="pt-BR" dirty="0"/>
              <a:t>O que podemos fazer para resolver esse problema?</a:t>
            </a:r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89212B23-55CD-CCDA-9C3B-BA14483628E4}"/>
              </a:ext>
            </a:extLst>
          </p:cNvPr>
          <p:cNvGrpSpPr/>
          <p:nvPr/>
        </p:nvGrpSpPr>
        <p:grpSpPr>
          <a:xfrm>
            <a:off x="400408" y="1644801"/>
            <a:ext cx="4902989" cy="3568398"/>
            <a:chOff x="336908" y="2375202"/>
            <a:chExt cx="4902989" cy="3568398"/>
          </a:xfrm>
        </p:grpSpPr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8FF7C909-12C2-1F28-3CD1-F415FDEBCF05}"/>
                </a:ext>
              </a:extLst>
            </p:cNvPr>
            <p:cNvGrpSpPr/>
            <p:nvPr/>
          </p:nvGrpSpPr>
          <p:grpSpPr>
            <a:xfrm>
              <a:off x="336908" y="2375202"/>
              <a:ext cx="4654432" cy="3568398"/>
              <a:chOff x="324492" y="2280864"/>
              <a:chExt cx="4654432" cy="3568398"/>
            </a:xfrm>
          </p:grpSpPr>
          <p:pic>
            <p:nvPicPr>
              <p:cNvPr id="5" name="Picture 2">
                <a:extLst>
                  <a:ext uri="{FF2B5EF4-FFF2-40B4-BE49-F238E27FC236}">
                    <a16:creationId xmlns:a16="http://schemas.microsoft.com/office/drawing/2014/main" id="{1D1D236C-D17A-910F-590E-14660AC344E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4492" y="2280864"/>
                <a:ext cx="4654432" cy="356839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6" name="Conector reto 5">
                <a:extLst>
                  <a:ext uri="{FF2B5EF4-FFF2-40B4-BE49-F238E27FC236}">
                    <a16:creationId xmlns:a16="http://schemas.microsoft.com/office/drawing/2014/main" id="{17F923C8-0338-E3A0-307C-4C48FF5D48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19638" y="2488406"/>
                <a:ext cx="0" cy="757238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Conector reto 6">
                <a:extLst>
                  <a:ext uri="{FF2B5EF4-FFF2-40B4-BE49-F238E27FC236}">
                    <a16:creationId xmlns:a16="http://schemas.microsoft.com/office/drawing/2014/main" id="{108E4EB3-0A18-7674-4972-08EE9EB6C5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88118" y="3038475"/>
                <a:ext cx="0" cy="559594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onector reto 7">
                <a:extLst>
                  <a:ext uri="{FF2B5EF4-FFF2-40B4-BE49-F238E27FC236}">
                    <a16:creationId xmlns:a16="http://schemas.microsoft.com/office/drawing/2014/main" id="{2DD01A53-07A0-0690-1495-693F9ECD4A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49931" y="3579019"/>
                <a:ext cx="0" cy="383382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Conector reto 8">
                <a:extLst>
                  <a:ext uri="{FF2B5EF4-FFF2-40B4-BE49-F238E27FC236}">
                    <a16:creationId xmlns:a16="http://schemas.microsoft.com/office/drawing/2014/main" id="{CB18CCA6-494D-B0A3-4D7E-74DA8CC3B8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16506" y="4143375"/>
                <a:ext cx="0" cy="19526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ector reto 9">
                <a:extLst>
                  <a:ext uri="{FF2B5EF4-FFF2-40B4-BE49-F238E27FC236}">
                    <a16:creationId xmlns:a16="http://schemas.microsoft.com/office/drawing/2014/main" id="{A2C62E84-F226-525B-CA91-F7ED46F858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37750" y="5050635"/>
                <a:ext cx="0" cy="195263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319F74EA-B98D-DDFF-AB65-A7E1DCDF4697}"/>
                </a:ext>
              </a:extLst>
            </p:cNvPr>
            <p:cNvSpPr txBox="1"/>
            <p:nvPr/>
          </p:nvSpPr>
          <p:spPr>
            <a:xfrm>
              <a:off x="1050166" y="5012580"/>
              <a:ext cx="5315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-1</a:t>
              </a:r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88FD813C-F31B-C73D-966D-8C7F0F909160}"/>
                </a:ext>
              </a:extLst>
            </p:cNvPr>
            <p:cNvSpPr txBox="1"/>
            <p:nvPr/>
          </p:nvSpPr>
          <p:spPr>
            <a:xfrm>
              <a:off x="1794198" y="4598076"/>
              <a:ext cx="5315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0</a:t>
              </a:r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C852C7D1-AB69-D606-FC4E-0B5C2BACB107}"/>
                </a:ext>
              </a:extLst>
            </p:cNvPr>
            <p:cNvSpPr txBox="1"/>
            <p:nvPr/>
          </p:nvSpPr>
          <p:spPr>
            <a:xfrm>
              <a:off x="2551446" y="4154017"/>
              <a:ext cx="5315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</a:t>
              </a:r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9E922D3C-5A4A-3D21-6197-DBAF14CDD453}"/>
                </a:ext>
              </a:extLst>
            </p:cNvPr>
            <p:cNvSpPr txBox="1"/>
            <p:nvPr/>
          </p:nvSpPr>
          <p:spPr>
            <a:xfrm>
              <a:off x="3270315" y="3686733"/>
              <a:ext cx="5315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2</a:t>
              </a: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0086DBF0-CF72-E0B1-1CAA-C89D91AF58FC}"/>
                </a:ext>
              </a:extLst>
            </p:cNvPr>
            <p:cNvSpPr txBox="1"/>
            <p:nvPr/>
          </p:nvSpPr>
          <p:spPr>
            <a:xfrm>
              <a:off x="4010104" y="3215801"/>
              <a:ext cx="5315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3</a:t>
              </a:r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BFC5DBDA-2B32-374E-2937-C6D4CC105E04}"/>
                </a:ext>
              </a:extLst>
            </p:cNvPr>
            <p:cNvSpPr txBox="1"/>
            <p:nvPr/>
          </p:nvSpPr>
          <p:spPr>
            <a:xfrm>
              <a:off x="4708373" y="2763481"/>
              <a:ext cx="5315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4</a:t>
              </a:r>
            </a:p>
          </p:txBody>
        </p:sp>
      </p:grpSp>
      <p:sp>
        <p:nvSpPr>
          <p:cNvPr id="21" name="Elipse 20">
            <a:extLst>
              <a:ext uri="{FF2B5EF4-FFF2-40B4-BE49-F238E27FC236}">
                <a16:creationId xmlns:a16="http://schemas.microsoft.com/office/drawing/2014/main" id="{E872EBD6-3B01-CA1B-1131-CA2567F9A9ED}"/>
              </a:ext>
            </a:extLst>
          </p:cNvPr>
          <p:cNvSpPr/>
          <p:nvPr/>
        </p:nvSpPr>
        <p:spPr>
          <a:xfrm>
            <a:off x="954125" y="4237007"/>
            <a:ext cx="531524" cy="46166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7C6891EA-E337-0F90-D14F-45641BBAEBBD}"/>
              </a:ext>
            </a:extLst>
          </p:cNvPr>
          <p:cNvSpPr/>
          <p:nvPr/>
        </p:nvSpPr>
        <p:spPr>
          <a:xfrm>
            <a:off x="2361031" y="3398132"/>
            <a:ext cx="531524" cy="46166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49A3BA49-253D-6EBB-43D5-F2D359406770}"/>
              </a:ext>
            </a:extLst>
          </p:cNvPr>
          <p:cNvGrpSpPr/>
          <p:nvPr/>
        </p:nvGrpSpPr>
        <p:grpSpPr>
          <a:xfrm>
            <a:off x="142023" y="5991267"/>
            <a:ext cx="5847810" cy="745539"/>
            <a:chOff x="142023" y="5233235"/>
            <a:chExt cx="5847810" cy="74553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aixaDeTexto 17">
                  <a:extLst>
                    <a:ext uri="{FF2B5EF4-FFF2-40B4-BE49-F238E27FC236}">
                      <a16:creationId xmlns:a16="http://schemas.microsoft.com/office/drawing/2014/main" id="{FA05A557-7AB7-A40B-7A50-EB6EBA9FB964}"/>
                    </a:ext>
                  </a:extLst>
                </p:cNvPr>
                <p:cNvSpPr txBox="1"/>
                <p:nvPr/>
              </p:nvSpPr>
              <p:spPr>
                <a:xfrm>
                  <a:off x="142023" y="5308206"/>
                  <a:ext cx="5847810" cy="67056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pt-BR" sz="2000" b="0" i="0" smtClean="0">
                            <a:latin typeface="Cambria Math" panose="02040503050406030204" pitchFamily="18" charset="0"/>
                          </a:rPr>
                          <m:t>erro</m:t>
                        </m:r>
                        <m:r>
                          <a:rPr lang="pt-BR" sz="20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pt-BR" sz="2000" b="0" i="0" smtClean="0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a:rPr lang="pt-BR" sz="2000" b="0" i="0" smtClean="0">
                            <a:latin typeface="Cambria Math" panose="02040503050406030204" pitchFamily="18" charset="0"/>
                          </a:rPr>
                          <m:t>é</m:t>
                        </m:r>
                        <m:r>
                          <m:rPr>
                            <m:sty m:val="p"/>
                          </m:rPr>
                          <a:rPr lang="pt-BR" sz="2000" b="0" i="0" smtClean="0">
                            <a:latin typeface="Cambria Math" panose="02040503050406030204" pitchFamily="18" charset="0"/>
                          </a:rPr>
                          <m:t>dio</m:t>
                        </m:r>
                        <m:r>
                          <a:rPr lang="pt-BR" sz="20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−1+0+1+2+3+4</m:t>
                            </m:r>
                          </m:num>
                          <m:den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den>
                        </m:f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=1.5</m:t>
                        </m:r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8" name="CaixaDeTexto 17">
                  <a:extLst>
                    <a:ext uri="{FF2B5EF4-FFF2-40B4-BE49-F238E27FC236}">
                      <a16:creationId xmlns:a16="http://schemas.microsoft.com/office/drawing/2014/main" id="{FA05A557-7AB7-A40B-7A50-EB6EBA9FB9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2023" y="5308206"/>
                  <a:ext cx="5847810" cy="67056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2AAD787D-9C05-A7F6-E8E3-65DF6731B54C}"/>
                </a:ext>
              </a:extLst>
            </p:cNvPr>
            <p:cNvSpPr/>
            <p:nvPr/>
          </p:nvSpPr>
          <p:spPr>
            <a:xfrm>
              <a:off x="3032194" y="5233235"/>
              <a:ext cx="531524" cy="441629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82B32199-B2BC-FA91-4F4B-324430A78F74}"/>
                </a:ext>
              </a:extLst>
            </p:cNvPr>
            <p:cNvSpPr/>
            <p:nvPr/>
          </p:nvSpPr>
          <p:spPr>
            <a:xfrm>
              <a:off x="2122522" y="5260881"/>
              <a:ext cx="531524" cy="441629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EB2CBE63-CC5F-A3D8-77A2-7786CDE19147}"/>
                  </a:ext>
                </a:extLst>
              </p:cNvPr>
              <p:cNvSpPr txBox="1"/>
              <p:nvPr/>
            </p:nvSpPr>
            <p:spPr>
              <a:xfrm>
                <a:off x="482885" y="5201072"/>
                <a:ext cx="5163729" cy="6774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2000" b="0" i="0" smtClean="0">
                          <a:latin typeface="Cambria Math" panose="02040503050406030204" pitchFamily="18" charset="0"/>
                        </a:rPr>
                        <m:t>erro</m:t>
                      </m:r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BR" sz="2000" b="0" i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é</m:t>
                      </m:r>
                      <m:r>
                        <m:rPr>
                          <m:sty m:val="p"/>
                        </m:rPr>
                        <a:rPr lang="pt-BR" sz="2000" b="0" i="0" smtClean="0">
                          <a:latin typeface="Cambria Math" panose="02040503050406030204" pitchFamily="18" charset="0"/>
                        </a:rPr>
                        <m:t>dio</m:t>
                      </m:r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pt-BR" sz="2000" b="0" i="0" smtClean="0">
                              <a:latin typeface="Cambria Math" panose="02040503050406030204" pitchFamily="18" charset="0"/>
                            </a:rPr>
                            <m:t>diff</m:t>
                          </m:r>
                        </m:num>
                        <m:den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EB2CBE63-CC5F-A3D8-77A2-7786CDE191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885" y="5201072"/>
                <a:ext cx="5163729" cy="67749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11718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8559</TotalTime>
  <Words>1870</Words>
  <Application>Microsoft Office PowerPoint</Application>
  <PresentationFormat>Widescreen</PresentationFormat>
  <Paragraphs>206</Paragraphs>
  <Slides>23</Slides>
  <Notes>5</Notes>
  <HiddenSlides>0</HiddenSlides>
  <MMClips>1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Söhne</vt:lpstr>
      <vt:lpstr>Wingdings</vt:lpstr>
      <vt:lpstr>Tema do Office</vt:lpstr>
      <vt:lpstr>TP557 - Tópicos avançados em IoT e Machine Learning: Medindo a precisão de um modelo de ML</vt:lpstr>
      <vt:lpstr>O que vamos ver?</vt:lpstr>
      <vt:lpstr>Mapeando x em y</vt:lpstr>
      <vt:lpstr>Mapeando x em y: Função hipótese</vt:lpstr>
      <vt:lpstr>Suposição e Predição</vt:lpstr>
      <vt:lpstr>O quão boa é a função hipótese?</vt:lpstr>
      <vt:lpstr>Vamos medir as distâncias!</vt:lpstr>
      <vt:lpstr>Vamos medir as distâncias!</vt:lpstr>
      <vt:lpstr>Temos um problema!</vt:lpstr>
      <vt:lpstr>Quadrado dos comprimentos</vt:lpstr>
      <vt:lpstr>Otimizando a suposição</vt:lpstr>
      <vt:lpstr>O quão boa é a nova função hipótese?</vt:lpstr>
      <vt:lpstr>Nova suposição</vt:lpstr>
      <vt:lpstr>Outras medidas de erro</vt:lpstr>
      <vt:lpstr>Regressão ou aproximação de funções</vt:lpstr>
      <vt:lpstr>Ponto de mínimo ou solução ótima</vt:lpstr>
      <vt:lpstr>Otimização (treinamento) do modelo</vt:lpstr>
      <vt:lpstr>Gradiente descendente</vt:lpstr>
      <vt:lpstr>Próximos passos</vt:lpstr>
      <vt:lpstr>Atividades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</dc:title>
  <dc:creator>Felipe Augusto Pereira de Figueiredo</dc:creator>
  <cp:lastModifiedBy>Felipe Augusto Pereira de Figueiredo</cp:lastModifiedBy>
  <cp:revision>1709</cp:revision>
  <dcterms:created xsi:type="dcterms:W3CDTF">2020-01-20T13:50:05Z</dcterms:created>
  <dcterms:modified xsi:type="dcterms:W3CDTF">2023-07-31T01:15:08Z</dcterms:modified>
</cp:coreProperties>
</file>