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406" r:id="rId3"/>
    <p:sldId id="427" r:id="rId4"/>
    <p:sldId id="430" r:id="rId5"/>
    <p:sldId id="428" r:id="rId6"/>
    <p:sldId id="434" r:id="rId7"/>
    <p:sldId id="435" r:id="rId8"/>
    <p:sldId id="431" r:id="rId9"/>
    <p:sldId id="433" r:id="rId10"/>
    <p:sldId id="429" r:id="rId11"/>
    <p:sldId id="432" r:id="rId12"/>
    <p:sldId id="436" r:id="rId13"/>
    <p:sldId id="437" r:id="rId14"/>
    <p:sldId id="426" r:id="rId15"/>
    <p:sldId id="405" r:id="rId16"/>
    <p:sldId id="293" r:id="rId17"/>
    <p:sldId id="306" r:id="rId18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84625" autoAdjust="0"/>
  </p:normalViewPr>
  <p:slideViewPr>
    <p:cSldViewPr snapToGrid="0">
      <p:cViewPr>
        <p:scale>
          <a:sx n="100" d="100"/>
          <a:sy n="100" d="100"/>
        </p:scale>
        <p:origin x="1314" y="-19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12/09/2023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Percebam que o modelo (i.e., a função hipótese) </a:t>
            </a:r>
            <a:r>
              <a:rPr lang="pt-BR" b="1" i="0" dirty="0">
                <a:solidFill>
                  <a:srgbClr val="000000"/>
                </a:solidFill>
                <a:effectLst/>
                <a:latin typeface="Helvetica Neue"/>
              </a:rPr>
              <a:t>varia</a:t>
            </a: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, ou seja, assume formatos diferentes, de acordo com o conjunto de treinamento.</a:t>
            </a:r>
          </a:p>
          <a:p>
            <a:endParaRPr lang="pt-BR" dirty="0"/>
          </a:p>
          <a:p>
            <a:r>
              <a:rPr lang="pt-BR" dirty="0"/>
              <a:t>https://colab.research.google.com/github/zz4fap/tp557-iot-ml/blob/master/examples/Overffiting.ipynb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714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406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https://colab.research.google.com/github/zz4fap/tp557-iot-ml/blob/master/examples/validacao_cruzada_k_fold.ipynb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833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</a:t>
            </a:r>
            <a:r>
              <a:rPr lang="en-US" dirty="0" err="1"/>
              <a:t>Sobreajuste_e_early_stop.ipynb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901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https://colab.research.google.com/github/zz4fap/tp557-iot-ml/blob/master/examples/Classification_report.ipynb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https://github.com/zz4fap/tp557-iot-ml/blob/main/examples/Classification_report.ipynb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https://colab.research.google.com/github/zz4fap/tp557-iot-ml/blob/master/exercises/Exercicio_sobre_redes_neurais_convolucionais.ipynb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p557-iot-ml/blob/master/examples/Sobreajuste_e_early_stop.ipynb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p557-iot-ml/blob/master/examples/Overffiting.ipynb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p557-iot-ml/blob/master/examples/Overffiting.ipynb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p557-iot-ml/blob/master/examples/validacao_cruzada_k_fold.ipynb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783" y="819807"/>
            <a:ext cx="10092796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Prevenindo o sobreajuste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6F209-3E3E-0136-4083-293C5897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evitar o sobreajuste?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294B5F-B438-34E2-4845-29E47EF0D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18" y="1825624"/>
            <a:ext cx="5691882" cy="5032375"/>
          </a:xfrm>
        </p:spPr>
        <p:txBody>
          <a:bodyPr>
            <a:normAutofit/>
          </a:bodyPr>
          <a:lstStyle/>
          <a:p>
            <a:r>
              <a:rPr lang="pt-BR" b="1" i="0" dirty="0">
                <a:effectLst/>
              </a:rPr>
              <a:t>Coletar mais </a:t>
            </a:r>
            <a:r>
              <a:rPr lang="pt-BR" b="1" dirty="0"/>
              <a:t>d</a:t>
            </a:r>
            <a:r>
              <a:rPr lang="pt-BR" b="1" i="0" dirty="0">
                <a:effectLst/>
              </a:rPr>
              <a:t>ados:</a:t>
            </a:r>
            <a:r>
              <a:rPr lang="pt-BR" b="0" i="0" dirty="0">
                <a:effectLst/>
              </a:rPr>
              <a:t> Quando possível, coletar mais dados de treinamento para melhorar a capacidade de generalização do modelo.</a:t>
            </a:r>
            <a:endParaRPr lang="pt-BR" b="1" i="0" dirty="0">
              <a:effectLst/>
            </a:endParaRPr>
          </a:p>
          <a:p>
            <a:r>
              <a:rPr lang="pt-BR" b="1" i="0" dirty="0">
                <a:effectLst/>
              </a:rPr>
              <a:t>Regularização:</a:t>
            </a:r>
            <a:r>
              <a:rPr lang="pt-BR" b="0" i="0" dirty="0">
                <a:effectLst/>
              </a:rPr>
              <a:t> Utilizar técnicas de regularização, como L1, L2 ou </a:t>
            </a:r>
            <a:r>
              <a:rPr lang="pt-BR" b="0" i="1" dirty="0" err="1">
                <a:effectLst/>
              </a:rPr>
              <a:t>Dropout</a:t>
            </a:r>
            <a:r>
              <a:rPr lang="pt-BR" b="0" i="0" dirty="0">
                <a:effectLst/>
              </a:rPr>
              <a:t> e </a:t>
            </a:r>
            <a:r>
              <a:rPr lang="pt-BR" b="0" i="1" dirty="0">
                <a:effectLst/>
              </a:rPr>
              <a:t>Early-stop</a:t>
            </a:r>
            <a:r>
              <a:rPr lang="pt-BR" b="0" i="0" dirty="0">
                <a:effectLst/>
              </a:rPr>
              <a:t> em redes neurais, para reduzir a complexidade do modelo.</a:t>
            </a:r>
          </a:p>
          <a:p>
            <a:pPr marL="0" indent="0" algn="l">
              <a:buNone/>
            </a:pPr>
            <a:endParaRPr lang="pt-BR" b="0" i="0" dirty="0">
              <a:effectLst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7FAE98-5C78-2BE3-451C-35F914BB2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12" y="1910994"/>
            <a:ext cx="4817167" cy="399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FA37B87A-880A-828C-4447-7827240999C9}"/>
              </a:ext>
            </a:extLst>
          </p:cNvPr>
          <p:cNvSpPr/>
          <p:nvPr/>
        </p:nvSpPr>
        <p:spPr>
          <a:xfrm>
            <a:off x="1428749" y="4219574"/>
            <a:ext cx="309563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0491ECA-0F21-F4E0-D27B-9EFF1243D0B5}"/>
              </a:ext>
            </a:extLst>
          </p:cNvPr>
          <p:cNvSpPr txBox="1"/>
          <p:nvPr/>
        </p:nvSpPr>
        <p:spPr>
          <a:xfrm>
            <a:off x="1857879" y="4500560"/>
            <a:ext cx="826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Early-stop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07786AB-F3F8-B4AB-0540-9876956F6B3E}"/>
              </a:ext>
            </a:extLst>
          </p:cNvPr>
          <p:cNvCxnSpPr>
            <a:stCxn id="4" idx="5"/>
          </p:cNvCxnSpPr>
          <p:nvPr/>
        </p:nvCxnSpPr>
        <p:spPr>
          <a:xfrm>
            <a:off x="1692978" y="4455347"/>
            <a:ext cx="264410" cy="183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A5387B2-D421-E880-9FA0-D213BE79D699}"/>
              </a:ext>
            </a:extLst>
          </p:cNvPr>
          <p:cNvSpPr txBox="1"/>
          <p:nvPr/>
        </p:nvSpPr>
        <p:spPr>
          <a:xfrm>
            <a:off x="0" y="6581001"/>
            <a:ext cx="2857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linkClick r:id="rId4"/>
              </a:rPr>
              <a:t>Exemplo</a:t>
            </a:r>
            <a:r>
              <a:rPr lang="en-US" sz="1200" dirty="0">
                <a:hlinkClick r:id="rId4"/>
              </a:rPr>
              <a:t>: </a:t>
            </a:r>
            <a:r>
              <a:rPr lang="en-US" sz="1200" dirty="0" err="1">
                <a:hlinkClick r:id="rId4"/>
              </a:rPr>
              <a:t>Sobreajuste_e_early_stop.ipynb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668345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6F209-3E3E-0136-4083-293C5897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evitar o sobreajuste?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294B5F-B438-34E2-4845-29E47EF0D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605" y="1825624"/>
            <a:ext cx="5126804" cy="5032375"/>
          </a:xfrm>
        </p:spPr>
        <p:txBody>
          <a:bodyPr>
            <a:normAutofit/>
          </a:bodyPr>
          <a:lstStyle/>
          <a:p>
            <a:r>
              <a:rPr lang="pt-BR" b="1" i="0" dirty="0">
                <a:effectLst/>
              </a:rPr>
              <a:t>Aumento dos dados (</a:t>
            </a:r>
            <a:r>
              <a:rPr lang="pt-BR" b="1" i="1" dirty="0">
                <a:effectLst/>
              </a:rPr>
              <a:t>Data Augmentation</a:t>
            </a:r>
            <a:r>
              <a:rPr lang="pt-BR" b="1" i="0" dirty="0">
                <a:effectLst/>
              </a:rPr>
              <a:t>):</a:t>
            </a:r>
            <a:r>
              <a:rPr lang="pt-BR" b="0" i="0" dirty="0">
                <a:effectLst/>
              </a:rPr>
              <a:t> Aumentar o tamanho do conjunto de treinamento sintetizando novos exemplos a partir dos dados existentes.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 imagens, podemos aplicar </a:t>
            </a:r>
            <a:r>
              <a:rPr lang="pt-BR" b="0" i="0" dirty="0">
                <a:effectLst/>
              </a:rPr>
              <a:t>transformações, como rotação, espelhamento e corte, modificação do brilho, adição de ruído, desfoque, etc.</a:t>
            </a:r>
          </a:p>
        </p:txBody>
      </p:sp>
      <p:pic>
        <p:nvPicPr>
          <p:cNvPr id="1026" name="Picture 2" descr="Data Augmentation for Computer Vision | by TagX | Medium">
            <a:extLst>
              <a:ext uri="{FF2B5EF4-FFF2-40B4-BE49-F238E27FC236}">
                <a16:creationId xmlns:a16="http://schemas.microsoft.com/office/drawing/2014/main" id="{FB7D8235-3582-6BF9-817B-5D611675B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92" y="2167650"/>
            <a:ext cx="6696912" cy="376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107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2EEC3-9F93-F0C7-00C7-2A8406F8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evitar o sobreajuste?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DAE270-373C-955C-8C3A-BAE8D668D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8894" y="1825624"/>
            <a:ext cx="4931596" cy="5032375"/>
          </a:xfrm>
        </p:spPr>
        <p:txBody>
          <a:bodyPr/>
          <a:lstStyle/>
          <a:p>
            <a:r>
              <a:rPr lang="pt-BR" b="1" i="0" dirty="0">
                <a:effectLst/>
              </a:rPr>
              <a:t>Simplificar o modelo:</a:t>
            </a:r>
            <a:r>
              <a:rPr lang="pt-BR" b="0" i="0" dirty="0">
                <a:effectLst/>
              </a:rPr>
              <a:t> Usar modelos mais simples, com menos parâmetros, quando os dados não justificarem um modelo complexo.</a:t>
            </a:r>
          </a:p>
          <a:p>
            <a:endParaRPr lang="pt-BR" b="0" i="0" dirty="0">
              <a:effectLst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2444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DDB77-2ADD-1183-CAAA-7C3763BF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evitar o sobreajuste?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005E55-CF79-10BA-EFE2-7E4460C2F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</a:t>
            </a:r>
            <a:r>
              <a:rPr lang="pt-BR" b="0" i="0" dirty="0" err="1">
                <a:effectLst/>
              </a:rPr>
              <a:t>ransfer</a:t>
            </a:r>
            <a:r>
              <a:rPr lang="pt-BR" b="0" i="0" dirty="0">
                <a:effectLst/>
              </a:rPr>
              <a:t> </a:t>
            </a:r>
            <a:r>
              <a:rPr lang="pt-BR" b="0" i="0" dirty="0" err="1">
                <a:effectLst/>
              </a:rPr>
              <a:t>learning</a:t>
            </a:r>
            <a:r>
              <a:rPr lang="pt-BR" dirty="0"/>
              <a:t>: É</a:t>
            </a:r>
            <a:r>
              <a:rPr lang="pt-BR" b="0" i="0" dirty="0">
                <a:effectLst/>
              </a:rPr>
              <a:t> uma abordagem que envolve o uso de um modelo </a:t>
            </a:r>
            <a:r>
              <a:rPr lang="pt-BR" b="0" i="0" dirty="0" err="1">
                <a:effectLst/>
              </a:rPr>
              <a:t>pré</a:t>
            </a:r>
            <a:r>
              <a:rPr lang="pt-BR" b="0" i="0" dirty="0">
                <a:effectLst/>
              </a:rPr>
              <a:t>-treinado em uma tarefa relacionada como ponto de partida para uma nova tarefa.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299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7898" cy="4351338"/>
          </a:xfrm>
        </p:spPr>
        <p:txBody>
          <a:bodyPr/>
          <a:lstStyle/>
          <a:p>
            <a:r>
              <a:rPr lang="pt-BR" dirty="0"/>
              <a:t>Exemplo: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9304" cy="4351338"/>
          </a:xfrm>
        </p:spPr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Evitando o sobreajuste</a:t>
            </a:r>
            <a:r>
              <a:rPr lang="pt-BR" dirty="0"/>
              <a:t>”.</a:t>
            </a:r>
          </a:p>
          <a:p>
            <a:r>
              <a:rPr lang="pt-BR" dirty="0"/>
              <a:t>Exercício #1: Sobreajuste em dados não ruidosos.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54103" cy="5032376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</a:rPr>
              <a:t>Vimos anteriormente que o sobreajuste (</a:t>
            </a:r>
            <a:r>
              <a:rPr lang="pt-BR" b="0" i="1" dirty="0" err="1">
                <a:effectLst/>
              </a:rPr>
              <a:t>overfitting</a:t>
            </a:r>
            <a:r>
              <a:rPr lang="pt-BR" b="0" i="0" dirty="0">
                <a:effectLst/>
              </a:rPr>
              <a:t>) é um fenômeno indesejado que ocorre em modelos de aprendizado de máquina, no qual o modelo se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ajusta excessivamente aos dados de treinamento</a:t>
            </a:r>
            <a:r>
              <a:rPr lang="pt-BR" b="0" i="0" dirty="0">
                <a:effectLst/>
              </a:rPr>
              <a:t>, em vez de generalizar bem para dados inéditos. </a:t>
            </a:r>
          </a:p>
          <a:p>
            <a:r>
              <a:rPr lang="pt-BR" b="0" i="0" dirty="0">
                <a:effectLst/>
              </a:rPr>
              <a:t>Em outras palavras, 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modelo "decora" os dados de treinamento capturando até mesmo o ruído nos dados</a:t>
            </a:r>
            <a:r>
              <a:rPr lang="pt-BR" b="0" i="0" dirty="0">
                <a:effectLst/>
              </a:rPr>
              <a:t> em vez de aprender um padrão geral que pode ser aplicado a exemplos desconhecidos.</a:t>
            </a:r>
          </a:p>
          <a:p>
            <a:r>
              <a:rPr lang="pt-BR" dirty="0"/>
              <a:t>Nesta aula, veremos algumas formas de se evitar o sobreajuste.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71677-0DA6-0EA4-AABC-F9A0125F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78AC6E-9849-E110-636E-7C2D924C2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883" y="1825624"/>
            <a:ext cx="6318607" cy="5032375"/>
          </a:xfrm>
        </p:spPr>
        <p:txBody>
          <a:bodyPr>
            <a:normAutofit/>
          </a:bodyPr>
          <a:lstStyle/>
          <a:p>
            <a:r>
              <a:rPr lang="pt-BR" dirty="0"/>
              <a:t>A figura mostra 11 amostras ruidosas, as quais são aproximadamente lineares.</a:t>
            </a:r>
          </a:p>
          <a:p>
            <a:r>
              <a:rPr lang="pt-BR" dirty="0"/>
              <a:t>Elas são aproximadas por uma reta e um polinômio de ordem 11. </a:t>
            </a:r>
          </a:p>
          <a:p>
            <a:r>
              <a:rPr lang="pt-BR" dirty="0"/>
              <a:t>Embora o polinômio se ajuste perfeitamente aos dados ruidosos, pode-se esperar que a reta generalize melhor. </a:t>
            </a:r>
          </a:p>
          <a:p>
            <a:r>
              <a:rPr lang="pt-BR" dirty="0"/>
              <a:t>Se as duas funções forem usadas para extrapolar além das 11 amostras, a reta deve fazer melhores predições.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226FF0E-2384-5A28-B8CB-B3AEB3277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64" y="2393877"/>
            <a:ext cx="4337444" cy="320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23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71677-0DA6-0EA4-AABC-F9A0125F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Sensibilidade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78AC6E-9849-E110-636E-7C2D924C2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883" y="1825624"/>
            <a:ext cx="6318607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essência do sobreajuste é extrair, sem saber, parte da variação residual (ou seja, o ruído), como se essa variação representasse o padrão geral por trás dos dados.</a:t>
            </a:r>
          </a:p>
          <a:p>
            <a:r>
              <a:rPr lang="pt-BR" dirty="0"/>
              <a:t>Um modelo muito flexível apresenta alta variância.</a:t>
            </a:r>
          </a:p>
          <a:p>
            <a:r>
              <a:rPr lang="pt-BR" dirty="0"/>
              <a:t>Isso</a:t>
            </a:r>
            <a:r>
              <a:rPr lang="pt-BR" b="0" i="0" dirty="0">
                <a:effectLst/>
              </a:rPr>
              <a:t> significa que o modelo é muito sensível às variações nos dados de treinamento.</a:t>
            </a:r>
            <a:endParaRPr lang="pt-BR" dirty="0"/>
          </a:p>
          <a:p>
            <a:r>
              <a:rPr lang="pt-BR" dirty="0"/>
              <a:t>Ou seja, ele irá se ajustar tão bem aos dados que vai aprender até o ruído presente nas amostras.</a:t>
            </a:r>
          </a:p>
          <a:p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5EA6DD7-9C22-986C-BD49-8D6BFDCF0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96" y="2311686"/>
            <a:ext cx="4742523" cy="355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07D2044-CCF1-7544-EB1E-7E7CB8AA9AA1}"/>
              </a:ext>
            </a:extLst>
          </p:cNvPr>
          <p:cNvSpPr txBox="1"/>
          <p:nvPr/>
        </p:nvSpPr>
        <p:spPr>
          <a:xfrm>
            <a:off x="0" y="6581000"/>
            <a:ext cx="27774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4"/>
              </a:rPr>
              <a:t>Exemplo: </a:t>
            </a:r>
            <a:r>
              <a:rPr lang="pt-BR" sz="1200" dirty="0" err="1">
                <a:hlinkClick r:id="rId4"/>
              </a:rPr>
              <a:t>Overffiting.ipynb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26576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6B566-D571-BD6F-E0D3-18E76F02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Causas do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25C1B5-093D-0D16-1FAC-FAB201CB8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97629" cy="5032375"/>
          </a:xfrm>
        </p:spPr>
        <p:txBody>
          <a:bodyPr/>
          <a:lstStyle/>
          <a:p>
            <a:r>
              <a:rPr lang="pt-BR" b="1" i="0" dirty="0">
                <a:effectLst/>
              </a:rPr>
              <a:t>Modelo complexo:</a:t>
            </a:r>
            <a:r>
              <a:rPr lang="pt-BR" b="0" i="0" dirty="0">
                <a:effectLst/>
              </a:rPr>
              <a:t> Um modelo muito complexo, com muitos parâmetros, tem uma alta capacidade (ou flexibilidade) de representação e pode se ajustar demais aos dados.</a:t>
            </a:r>
          </a:p>
          <a:p>
            <a:r>
              <a:rPr lang="pt-BR" b="1" i="0" dirty="0">
                <a:effectLst/>
              </a:rPr>
              <a:t>Dados insuficientes:</a:t>
            </a:r>
            <a:r>
              <a:rPr lang="pt-BR" b="0" i="0" dirty="0">
                <a:effectLst/>
              </a:rPr>
              <a:t> Quando os dados de treinamento são limitados em quantidade, o modelo pode não ter informações suficientes para generalizar adequadamente.</a:t>
            </a:r>
          </a:p>
          <a:p>
            <a:r>
              <a:rPr lang="pt-BR" b="1" i="0" dirty="0">
                <a:effectLst/>
              </a:rPr>
              <a:t>Ruído nos dados:</a:t>
            </a:r>
            <a:r>
              <a:rPr lang="pt-BR" b="0" i="0" dirty="0">
                <a:effectLst/>
              </a:rPr>
              <a:t> A presença de ruído ou outliers nos dados de treinamento pode fazer com que o modelo tente ajustar-se a essas variações aleatórias.</a:t>
            </a:r>
          </a:p>
        </p:txBody>
      </p:sp>
    </p:spTree>
    <p:extLst>
      <p:ext uri="{BB962C8B-B14F-4D97-AF65-F5344CB8AC3E}">
        <p14:creationId xmlns:p14="http://schemas.microsoft.com/office/powerpoint/2010/main" val="333685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A88D9-2D97-A5AC-70C5-4C086443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detectar o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FD790-B161-AACA-37D4-2B1B5B84E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238" y="1825624"/>
            <a:ext cx="6359704" cy="5032375"/>
          </a:xfrm>
        </p:spPr>
        <p:txBody>
          <a:bodyPr/>
          <a:lstStyle/>
          <a:p>
            <a:r>
              <a:rPr lang="pt-BR" b="1" i="0" dirty="0">
                <a:effectLst/>
              </a:rPr>
              <a:t>Conjunto de Validação: </a:t>
            </a:r>
            <a:r>
              <a:rPr lang="pt-BR" b="0" i="0" dirty="0">
                <a:effectLst/>
              </a:rPr>
              <a:t>Dividir o conjunto total de em um conjunto de treinamento e um conjunto de validação e avaliar o erro em ambos os conjuntos.</a:t>
            </a:r>
          </a:p>
          <a:p>
            <a:r>
              <a:rPr lang="pt-BR" b="0" i="0" dirty="0">
                <a:effectLst/>
              </a:rPr>
              <a:t>Se o desempenho no conjunto de validação for significativamente pior do que no conjunto de treinamento, é um sinal de possível sobreajuste.</a:t>
            </a:r>
          </a:p>
          <a:p>
            <a:endParaRPr lang="pt-BR" dirty="0"/>
          </a:p>
          <a:p>
            <a:endParaRPr lang="pt-BR" b="0" i="0" dirty="0">
              <a:effectLst/>
            </a:endParaRPr>
          </a:p>
          <a:p>
            <a:endParaRPr lang="pt-B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A603EB6-7919-DCC3-AF0A-4ED858010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23" y="2003460"/>
            <a:ext cx="4367932" cy="32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BD2DF02-63AE-3B1E-D5B4-C94647E5D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867" y="5345772"/>
            <a:ext cx="3812567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MSE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train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3.023264662910588e-24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MSE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val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0.18213360918420743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CF8BD2-45EB-9A8A-EDA6-C2C4F04E8ACA}"/>
              </a:ext>
            </a:extLst>
          </p:cNvPr>
          <p:cNvSpPr txBox="1"/>
          <p:nvPr/>
        </p:nvSpPr>
        <p:spPr>
          <a:xfrm>
            <a:off x="0" y="6581000"/>
            <a:ext cx="27774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4"/>
              </a:rPr>
              <a:t>Exemplo: </a:t>
            </a:r>
            <a:r>
              <a:rPr lang="pt-BR" sz="1200" dirty="0" err="1">
                <a:hlinkClick r:id="rId4"/>
              </a:rPr>
              <a:t>Overffiting.ipynb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46444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A88D9-2D97-A5AC-70C5-4C086443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detectar o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FD790-B161-AACA-37D4-2B1B5B84E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238" y="1825624"/>
            <a:ext cx="6359704" cy="5032375"/>
          </a:xfrm>
        </p:spPr>
        <p:txBody>
          <a:bodyPr>
            <a:normAutofit/>
          </a:bodyPr>
          <a:lstStyle/>
          <a:p>
            <a:r>
              <a:rPr lang="pt-BR" b="1" i="0" dirty="0">
                <a:effectLst/>
              </a:rPr>
              <a:t>Conjunto de Validação: </a:t>
            </a:r>
            <a:r>
              <a:rPr lang="pt-BR" dirty="0"/>
              <a:t>No caso de modelos com aprendizado iterativo, como redes neurais, podemos</a:t>
            </a:r>
            <a:r>
              <a:rPr lang="pt-BR" b="0" i="0" dirty="0">
                <a:effectLst/>
              </a:rPr>
              <a:t> monitorar o desempenho do modelo em ambos os conjuntos durante o treinamento.</a:t>
            </a:r>
          </a:p>
          <a:p>
            <a:r>
              <a:rPr lang="pt-BR" b="0" i="0" dirty="0">
                <a:effectLst/>
              </a:rPr>
              <a:t>Se o erro no conjunto de validação aumentar e no conjunto de treinamento diminuir ao longo das épocas de treinamento, isso é um claro sinal de sobreajuste.</a:t>
            </a:r>
          </a:p>
          <a:p>
            <a:endParaRPr lang="pt-BR" b="0" i="0" dirty="0">
              <a:effectLst/>
            </a:endParaRPr>
          </a:p>
          <a:p>
            <a:endParaRPr lang="pt-BR" b="0" i="0" dirty="0">
              <a:effectLst/>
            </a:endParaRPr>
          </a:p>
          <a:p>
            <a:endParaRPr lang="pt-B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758D526-2A03-121F-CF8F-19DF97588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76" y="2160731"/>
            <a:ext cx="4333174" cy="319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24754AF-55B7-A2B5-1F12-A4542DFF6E10}"/>
              </a:ext>
            </a:extLst>
          </p:cNvPr>
          <p:cNvSpPr txBox="1"/>
          <p:nvPr/>
        </p:nvSpPr>
        <p:spPr>
          <a:xfrm>
            <a:off x="4366516" y="5250094"/>
            <a:ext cx="8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Épocas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9A02E6-3659-B1D5-1F68-43BB54ADE219}"/>
              </a:ext>
            </a:extLst>
          </p:cNvPr>
          <p:cNvSpPr txBox="1"/>
          <p:nvPr/>
        </p:nvSpPr>
        <p:spPr>
          <a:xfrm>
            <a:off x="547574" y="2063394"/>
            <a:ext cx="8527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Erro</a:t>
            </a:r>
          </a:p>
        </p:txBody>
      </p:sp>
    </p:spTree>
    <p:extLst>
      <p:ext uri="{BB962C8B-B14F-4D97-AF65-F5344CB8AC3E}">
        <p14:creationId xmlns:p14="http://schemas.microsoft.com/office/powerpoint/2010/main" val="2115754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A88D9-2D97-A5AC-70C5-4C086443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detectar o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FD790-B161-AACA-37D4-2B1B5B84E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834" y="1825624"/>
            <a:ext cx="6000108" cy="5032375"/>
          </a:xfrm>
        </p:spPr>
        <p:txBody>
          <a:bodyPr>
            <a:normAutofit/>
          </a:bodyPr>
          <a:lstStyle/>
          <a:p>
            <a:r>
              <a:rPr lang="pt-BR" b="1" i="0" dirty="0">
                <a:effectLst/>
              </a:rPr>
              <a:t>Validação cruzada:</a:t>
            </a:r>
            <a:r>
              <a:rPr lang="pt-BR" b="0" i="0" dirty="0">
                <a:effectLst/>
              </a:rPr>
              <a:t> Usar validação cruzada para avaliar o desempenho do modelo em várias divisões de dados de treinamento e validação.</a:t>
            </a:r>
          </a:p>
          <a:p>
            <a:r>
              <a:rPr lang="pt-BR" b="0" i="0" dirty="0">
                <a:effectLst/>
              </a:rPr>
              <a:t>Se o modelo mostrar variações significativas no desempenho entre as divisões dos dados, isso pode ser um sinal de sobreajuste.</a:t>
            </a:r>
          </a:p>
          <a:p>
            <a:r>
              <a:rPr lang="pt-BR" dirty="0"/>
              <a:t>Técnicas de validação cruzada que podem ser usadas: </a:t>
            </a:r>
            <a:r>
              <a:rPr lang="pt-BR" i="1" dirty="0"/>
              <a:t>k-</a:t>
            </a:r>
            <a:r>
              <a:rPr lang="pt-BR" i="1" dirty="0" err="1"/>
              <a:t>fold</a:t>
            </a:r>
            <a:r>
              <a:rPr lang="pt-BR" dirty="0"/>
              <a:t>, </a:t>
            </a:r>
            <a:r>
              <a:rPr lang="pt-BR" i="1" dirty="0" err="1"/>
              <a:t>leave</a:t>
            </a:r>
            <a:r>
              <a:rPr lang="pt-BR" i="1" dirty="0"/>
              <a:t>-</a:t>
            </a:r>
            <a:r>
              <a:rPr lang="pt-BR" i="1" dirty="0" err="1"/>
              <a:t>p-out</a:t>
            </a:r>
            <a:r>
              <a:rPr lang="pt-BR" dirty="0"/>
              <a:t>, </a:t>
            </a:r>
            <a:r>
              <a:rPr lang="pt-BR" i="1" dirty="0" err="1"/>
              <a:t>holdout</a:t>
            </a:r>
            <a:r>
              <a:rPr lang="pt-BR" dirty="0"/>
              <a:t>.</a:t>
            </a:r>
            <a:endParaRPr lang="pt-BR" b="0" i="0" dirty="0">
              <a:effectLst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3C6D210-29E4-BEC4-2587-5A703B9EA8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2" t="7613" r="2875"/>
          <a:stretch/>
        </p:blipFill>
        <p:spPr bwMode="auto">
          <a:xfrm>
            <a:off x="403622" y="2393877"/>
            <a:ext cx="5437713" cy="329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C98CA81-D5B4-3FB5-6A37-8D8EDAE72660}"/>
              </a:ext>
            </a:extLst>
          </p:cNvPr>
          <p:cNvSpPr txBox="1"/>
          <p:nvPr/>
        </p:nvSpPr>
        <p:spPr>
          <a:xfrm>
            <a:off x="0" y="6581000"/>
            <a:ext cx="2786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4"/>
              </a:rPr>
              <a:t>Exemplo: </a:t>
            </a:r>
            <a:r>
              <a:rPr lang="pt-BR" sz="1200" dirty="0" err="1">
                <a:hlinkClick r:id="rId4"/>
              </a:rPr>
              <a:t>validacao_cruzada_k_fold.ipynb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08086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D5F9F-A089-BA73-4055-2EB54D07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DCB35F-B12A-B277-7450-FDC64173E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5312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15016</TotalTime>
  <Words>971</Words>
  <Application>Microsoft Office PowerPoint</Application>
  <PresentationFormat>Widescreen</PresentationFormat>
  <Paragraphs>79</Paragraphs>
  <Slides>17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Helvetica Neue</vt:lpstr>
      <vt:lpstr>Wingdings</vt:lpstr>
      <vt:lpstr>Tema do Office</vt:lpstr>
      <vt:lpstr>TP557 - Tópicos avançados em IoT e Machine Learning: Prevenindo o sobreajuste</vt:lpstr>
      <vt:lpstr>O que vamos ver?</vt:lpstr>
      <vt:lpstr>Sobreajuste</vt:lpstr>
      <vt:lpstr>Sensibilidade</vt:lpstr>
      <vt:lpstr>Causas do sobreajuste</vt:lpstr>
      <vt:lpstr>Como detectar o sobreajuste</vt:lpstr>
      <vt:lpstr>Como detectar o sobreajuste</vt:lpstr>
      <vt:lpstr>Como detectar o sobreajuste</vt:lpstr>
      <vt:lpstr>Apresentação do PowerPoint</vt:lpstr>
      <vt:lpstr>Como evitar o sobreajuste?</vt:lpstr>
      <vt:lpstr>Como evitar o sobreajuste?</vt:lpstr>
      <vt:lpstr>Como evitar o sobreajuste?</vt:lpstr>
      <vt:lpstr>Como evitar o sobreajuste?</vt:lpstr>
      <vt:lpstr>Exemplo</vt:lpstr>
      <vt:lpstr>Atividades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2452</cp:revision>
  <dcterms:created xsi:type="dcterms:W3CDTF">2020-01-20T13:50:05Z</dcterms:created>
  <dcterms:modified xsi:type="dcterms:W3CDTF">2023-09-12T19:37:19Z</dcterms:modified>
</cp:coreProperties>
</file>