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6" r:id="rId2"/>
    <p:sldId id="406" r:id="rId3"/>
    <p:sldId id="427" r:id="rId4"/>
    <p:sldId id="430" r:id="rId5"/>
    <p:sldId id="431" r:id="rId6"/>
    <p:sldId id="429" r:id="rId7"/>
    <p:sldId id="432" r:id="rId8"/>
    <p:sldId id="433" r:id="rId9"/>
    <p:sldId id="442" r:id="rId10"/>
    <p:sldId id="436" r:id="rId11"/>
    <p:sldId id="440" r:id="rId12"/>
    <p:sldId id="441" r:id="rId13"/>
    <p:sldId id="443" r:id="rId14"/>
    <p:sldId id="444" r:id="rId15"/>
    <p:sldId id="445" r:id="rId16"/>
    <p:sldId id="448" r:id="rId17"/>
    <p:sldId id="449" r:id="rId18"/>
    <p:sldId id="434" r:id="rId19"/>
    <p:sldId id="435" r:id="rId20"/>
    <p:sldId id="452" r:id="rId21"/>
    <p:sldId id="450" r:id="rId22"/>
    <p:sldId id="451" r:id="rId23"/>
    <p:sldId id="453" r:id="rId24"/>
    <p:sldId id="454" r:id="rId25"/>
    <p:sldId id="456" r:id="rId26"/>
    <p:sldId id="426" r:id="rId27"/>
    <p:sldId id="446" r:id="rId28"/>
    <p:sldId id="457" r:id="rId29"/>
    <p:sldId id="405" r:id="rId30"/>
    <p:sldId id="293" r:id="rId31"/>
    <p:sldId id="306" r:id="rId32"/>
    <p:sldId id="455" r:id="rId33"/>
  </p:sldIdLst>
  <p:sldSz cx="12192000" cy="6858000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1F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FCA41B-7398-400B-83DC-FDE8722EB923}" v="79" dt="2020-02-09T01:28:39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52" autoAdjust="0"/>
    <p:restoredTop sz="87651" autoAdjust="0"/>
  </p:normalViewPr>
  <p:slideViewPr>
    <p:cSldViewPr snapToGrid="0">
      <p:cViewPr varScale="1">
        <p:scale>
          <a:sx n="97" d="100"/>
          <a:sy n="97" d="100"/>
        </p:scale>
        <p:origin x="1434" y="78"/>
      </p:cViewPr>
      <p:guideLst/>
    </p:cSldViewPr>
  </p:slideViewPr>
  <p:outlineViewPr>
    <p:cViewPr>
      <p:scale>
        <a:sx n="33" d="100"/>
        <a:sy n="33" d="100"/>
      </p:scale>
      <p:origin x="0" y="-88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3FCA41B-7398-400B-83DC-FDE8722EB923}"/>
    <pc:docChg chg="modSld">
      <pc:chgData name="Felipe Augusto Pereira de Figueiredo" userId="e1771b70d906f94b" providerId="Windows Live" clId="Web-{B3FCA41B-7398-400B-83DC-FDE8722EB923}" dt="2020-02-09T01:40:38.055" v="257"/>
      <pc:docMkLst>
        <pc:docMk/>
      </pc:docMkLst>
      <pc:sldChg chg="modSp modNotes">
        <pc:chgData name="Felipe Augusto Pereira de Figueiredo" userId="e1771b70d906f94b" providerId="Windows Live" clId="Web-{B3FCA41B-7398-400B-83DC-FDE8722EB923}" dt="2020-02-09T01:26:20.191" v="45"/>
        <pc:sldMkLst>
          <pc:docMk/>
          <pc:sldMk cId="636059476" sldId="259"/>
        </pc:sldMkLst>
        <pc:spChg chg="mod">
          <ac:chgData name="Felipe Augusto Pereira de Figueiredo" userId="e1771b70d906f94b" providerId="Windows Live" clId="Web-{B3FCA41B-7398-400B-83DC-FDE8722EB923}" dt="2020-02-09T01:22:23.081" v="18" actId="1076"/>
          <ac:spMkLst>
            <pc:docMk/>
            <pc:sldMk cId="636059476" sldId="259"/>
            <ac:spMk id="3" creationId="{979D29AC-E01B-406F-AC75-55866B75A7CC}"/>
          </ac:spMkLst>
        </pc:spChg>
      </pc:sldChg>
      <pc:sldChg chg="modNotes">
        <pc:chgData name="Felipe Augusto Pereira de Figueiredo" userId="e1771b70d906f94b" providerId="Windows Live" clId="Web-{B3FCA41B-7398-400B-83DC-FDE8722EB923}" dt="2020-02-09T01:21:46.721" v="16"/>
        <pc:sldMkLst>
          <pc:docMk/>
          <pc:sldMk cId="248504461" sldId="267"/>
        </pc:sldMkLst>
      </pc:sldChg>
      <pc:sldChg chg="modSp modNotes">
        <pc:chgData name="Felipe Augusto Pereira de Figueiredo" userId="e1771b70d906f94b" providerId="Windows Live" clId="Web-{B3FCA41B-7398-400B-83DC-FDE8722EB923}" dt="2020-02-09T01:40:38.055" v="257"/>
        <pc:sldMkLst>
          <pc:docMk/>
          <pc:sldMk cId="2076219387" sldId="277"/>
        </pc:sldMkLst>
        <pc:spChg chg="mod">
          <ac:chgData name="Felipe Augusto Pereira de Figueiredo" userId="e1771b70d906f94b" providerId="Windows Live" clId="Web-{B3FCA41B-7398-400B-83DC-FDE8722EB923}" dt="2020-02-09T01:28:39.664" v="120" actId="14100"/>
          <ac:spMkLst>
            <pc:docMk/>
            <pc:sldMk cId="2076219387" sldId="277"/>
            <ac:spMk id="3" creationId="{5E0262E2-3A0F-4805-BCCB-6745237D1574}"/>
          </ac:spMkLst>
        </pc:spChg>
      </pc:sldChg>
    </pc:docChg>
  </pc:docChgLst>
  <pc:docChgLst>
    <pc:chgData name="Felipe Augusto Pereira de Figueiredo" userId="e1771b70d906f94b" providerId="Windows Live" clId="Web-{1FA475AF-6444-47C2-89B1-9776BABC0E66}"/>
    <pc:docChg chg="modSld">
      <pc:chgData name="Felipe Augusto Pereira de Figueiredo" userId="e1771b70d906f94b" providerId="Windows Live" clId="Web-{1FA475AF-6444-47C2-89B1-9776BABC0E66}" dt="2020-02-09T18:53:52.767" v="85"/>
      <pc:docMkLst>
        <pc:docMk/>
      </pc:docMkLst>
      <pc:sldChg chg="modNotes">
        <pc:chgData name="Felipe Augusto Pereira de Figueiredo" userId="e1771b70d906f94b" providerId="Windows Live" clId="Web-{1FA475AF-6444-47C2-89B1-9776BABC0E66}" dt="2020-02-09T18:53:52.767" v="85"/>
        <pc:sldMkLst>
          <pc:docMk/>
          <pc:sldMk cId="248504461" sldId="26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144F1436-6906-4D93-B7A2-786C327BFA14}" type="datetimeFigureOut">
              <a:rPr lang="nl-BE" smtClean="0"/>
              <a:t>24/08/2023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F7E56D9B-79AD-444A-AFED-DEC23408F8B4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3533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92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AA8CD09E-2914-4F47-B6C1-51B2C31814C9}" type="datetimeFigureOut">
              <a:rPr lang="pt-BR" smtClean="0"/>
              <a:t>24/08/2023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68634" tIns="84317" rIns="168634" bIns="84317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vert="horz" lIns="168634" tIns="84317" rIns="168634" bIns="84317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5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92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6FC8D850-966F-45A6-8DE7-15B891E7D4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81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747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O sobreajuste (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overfitting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) é um problema comum em redes neurais e em outros modelos de aprendizado de máquina, onde o modelo se ajusta excessivamente aos dados de treinamento e acaba perdendo a capacidade de generalizar para novos dados que não foram vistos durante o treinamento. Em outras palavras, o modelo memoriza os dados de treinamento em vez de aprender padrões gerais.</a:t>
            </a: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Características do sobreajuste:</a:t>
            </a:r>
          </a:p>
          <a:p>
            <a:pPr algn="l">
              <a:buFont typeface="+mj-lt"/>
              <a:buAutoNum type="arabicPeriod"/>
            </a:pPr>
            <a:r>
              <a:rPr lang="pt-BR" b="1" i="0" dirty="0">
                <a:solidFill>
                  <a:srgbClr val="374151"/>
                </a:solidFill>
                <a:effectLst/>
                <a:latin typeface="Söhne"/>
              </a:rPr>
              <a:t>Desempenho Excelente nos Dados de Treinamento: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O modelo terá um desempenho muito bom nos dados de treinamento, com um erro de treinamento muito baixo.</a:t>
            </a:r>
          </a:p>
          <a:p>
            <a:pPr algn="l">
              <a:buFont typeface="+mj-lt"/>
              <a:buAutoNum type="arabicPeriod"/>
            </a:pPr>
            <a:r>
              <a:rPr lang="pt-BR" b="1" i="0" dirty="0">
                <a:solidFill>
                  <a:srgbClr val="374151"/>
                </a:solidFill>
                <a:effectLst/>
                <a:latin typeface="Söhne"/>
              </a:rPr>
              <a:t>Desempenho Inferior nos Dados de Validação/Teste: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No entanto, o desempenho nos dados de validação ou teste será significativamente pior, com um erro de validação/teste mais alto do que o erro de treinamento.</a:t>
            </a:r>
          </a:p>
          <a:p>
            <a:pPr algn="l">
              <a:buFont typeface="+mj-lt"/>
              <a:buAutoNum type="arabicPeriod"/>
            </a:pPr>
            <a:r>
              <a:rPr lang="pt-BR" b="1" i="0" dirty="0">
                <a:solidFill>
                  <a:srgbClr val="374151"/>
                </a:solidFill>
                <a:effectLst/>
                <a:latin typeface="Söhne"/>
              </a:rPr>
              <a:t>Modelo Complexo: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Modelos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sobreajustados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tendem a ser muito complexos, com muitos parâmetros e camadas.</a:t>
            </a:r>
          </a:p>
          <a:p>
            <a:pPr algn="l">
              <a:buFont typeface="+mj-lt"/>
              <a:buAutoNum type="arabicPeriod"/>
            </a:pPr>
            <a:r>
              <a:rPr lang="pt-BR" b="1" i="0" dirty="0">
                <a:solidFill>
                  <a:srgbClr val="374151"/>
                </a:solidFill>
                <a:effectLst/>
                <a:latin typeface="Söhne"/>
              </a:rPr>
              <a:t>Sensibilidade a Ruídos: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O modelo pode se tornar sensível a pequenas variações nos dados de treinamento, incluindo ruídos.</a:t>
            </a:r>
          </a:p>
          <a:p>
            <a:pPr algn="l">
              <a:buFont typeface="+mj-lt"/>
              <a:buAutoNum type="arabicPeriod"/>
            </a:pPr>
            <a:r>
              <a:rPr lang="pt-BR" b="1" i="0" dirty="0">
                <a:solidFill>
                  <a:srgbClr val="374151"/>
                </a:solidFill>
                <a:effectLst/>
                <a:latin typeface="Söhne"/>
              </a:rPr>
              <a:t>Padronização Anormal: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O modelo pode aprender padrões que são específicos dos dados de treinamento, mas não são generalizáveis.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16109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Causas do sobreajuste:</a:t>
            </a:r>
          </a:p>
          <a:p>
            <a:pPr algn="l">
              <a:buFont typeface="+mj-lt"/>
              <a:buAutoNum type="arabicPeriod"/>
            </a:pPr>
            <a:r>
              <a:rPr lang="pt-BR" b="1" i="0" dirty="0">
                <a:solidFill>
                  <a:srgbClr val="374151"/>
                </a:solidFill>
                <a:effectLst/>
                <a:latin typeface="Söhne"/>
              </a:rPr>
              <a:t>Modelo Muito Complexo: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Se o modelo for muito complexo em relação à quantidade de dados disponíveis, ele pode aprender a representar o ruído nos dados de treinamento.</a:t>
            </a:r>
          </a:p>
          <a:p>
            <a:pPr algn="l">
              <a:buFont typeface="+mj-lt"/>
              <a:buAutoNum type="arabicPeriod"/>
            </a:pPr>
            <a:r>
              <a:rPr lang="pt-BR" b="1" i="0" dirty="0">
                <a:solidFill>
                  <a:srgbClr val="374151"/>
                </a:solidFill>
                <a:effectLst/>
                <a:latin typeface="Söhne"/>
              </a:rPr>
              <a:t>Treinamento Excessivo: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Treinar o modelo por muitas épocas ou permitir que ele veja os mesmos dados várias vezes pode levar ao memorização dos dados de treinamento.</a:t>
            </a:r>
          </a:p>
          <a:p>
            <a:pPr algn="l">
              <a:buFont typeface="+mj-lt"/>
              <a:buAutoNum type="arabicPeriod"/>
            </a:pPr>
            <a:r>
              <a:rPr lang="pt-BR" b="1" i="0" dirty="0">
                <a:solidFill>
                  <a:srgbClr val="374151"/>
                </a:solidFill>
                <a:effectLst/>
                <a:latin typeface="Söhne"/>
              </a:rPr>
              <a:t>Falta de Dados: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Quando há poucos dados de treinamento disponíveis, o modelo pode ser mais propenso a sobreajuste, pois tem menos exemplos para aprender padrões gerais.</a:t>
            </a:r>
          </a:p>
          <a:p>
            <a:pPr algn="l">
              <a:buFont typeface="+mj-lt"/>
              <a:buAutoNum type="arabicPeriod"/>
            </a:pPr>
            <a:r>
              <a:rPr lang="pt-BR" b="1" i="0" dirty="0">
                <a:solidFill>
                  <a:srgbClr val="374151"/>
                </a:solidFill>
                <a:effectLst/>
                <a:latin typeface="Söhne"/>
              </a:rPr>
              <a:t>Ausência de Regularização: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A falta de técnicas de regularização, como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dropout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, L2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regularization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ou data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augmentation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, pode permitir que o modelo se ajuste excessivamente aos dados.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83805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Como lidar com o sobreajuste:</a:t>
            </a:r>
          </a:p>
          <a:p>
            <a:pPr algn="l">
              <a:buFont typeface="+mj-lt"/>
              <a:buAutoNum type="arabicPeriod"/>
            </a:pPr>
            <a:r>
              <a:rPr lang="pt-BR" b="1" i="0" dirty="0">
                <a:solidFill>
                  <a:srgbClr val="374151"/>
                </a:solidFill>
                <a:effectLst/>
                <a:latin typeface="Söhne"/>
              </a:rPr>
              <a:t>Regularização: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Utilizar técnicas de regularização, como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dropout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(desativação aleatória de neurônios durante o treinamento), L2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regularization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(penalização dos valores dos parâmetros) e Batch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Normalization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, pode ajudar a controlar a complexidade do modelo.</a:t>
            </a:r>
          </a:p>
          <a:p>
            <a:pPr algn="l">
              <a:buFont typeface="+mj-lt"/>
              <a:buAutoNum type="arabicPeriod"/>
            </a:pPr>
            <a:r>
              <a:rPr lang="pt-BR" b="1" i="0" dirty="0">
                <a:solidFill>
                  <a:srgbClr val="374151"/>
                </a:solidFill>
                <a:effectLst/>
                <a:latin typeface="Söhne"/>
              </a:rPr>
              <a:t>Aumentar os Dados de Treinamento: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Coletar mais dados de treinamento pode reduzir o risco de sobreajuste, pois o modelo terá mais exemplos para aprender padrões.</a:t>
            </a:r>
          </a:p>
          <a:p>
            <a:pPr algn="l">
              <a:buFont typeface="+mj-lt"/>
              <a:buAutoNum type="arabicPeriod"/>
            </a:pPr>
            <a:r>
              <a:rPr lang="pt-BR" b="1" i="0" dirty="0">
                <a:solidFill>
                  <a:srgbClr val="374151"/>
                </a:solidFill>
                <a:effectLst/>
                <a:latin typeface="Söhne"/>
              </a:rPr>
              <a:t>Validação Cruzada: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Utilizar validação cruzada pode ajudar a avaliar o desempenho do modelo em diferentes conjuntos de dados e identificar quando ele está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sobreajustando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pt-BR" b="1" i="0" dirty="0">
                <a:solidFill>
                  <a:srgbClr val="374151"/>
                </a:solidFill>
                <a:effectLst/>
                <a:latin typeface="Söhne"/>
              </a:rPr>
              <a:t>Monitoramento do Desempenho: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Acompanhar o desempenho do modelo nos dados de treinamento e de validação/teste pode ajudar a identificar quando o sobreajuste está ocorrendo.</a:t>
            </a:r>
          </a:p>
          <a:p>
            <a:pPr algn="l">
              <a:buFont typeface="+mj-lt"/>
              <a:buAutoNum type="arabicPeriod"/>
            </a:pPr>
            <a:r>
              <a:rPr lang="pt-BR" b="1" i="0" dirty="0">
                <a:solidFill>
                  <a:srgbClr val="374151"/>
                </a:solidFill>
                <a:effectLst/>
                <a:latin typeface="Söhne"/>
              </a:rPr>
              <a:t>Simplificar o Modelo: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Reduzir a complexidade do modelo, removendo camadas ou neurônios, pode ajudar a prevenir o sobreajuste.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93945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71763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Hiperparâmetros são configurações ajustáveis definidas antes do treinamento de um modelo de aprendizado de máquina. Eles não são aprendidos pelo modelo durante o treinamento, mas sim definidos pelo cientista de dados ou engenheiro de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machine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learning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. Hiperparâmetros influenciam como o modelo é treinado e como ele aprende os padrões nos dados, afetando diretamente o desempenho e a capacidade de generalização do modelo. Exemplos de hiperparâmetros incluem a taxa de aprendizado, o número de camadas e neurônios em uma rede neural, os parâmetros de regularização e o tamanho do lote de treinamento. A escolha adequada de hiperparâmetros é crucial para otimizar o desempenho do modelo.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95509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https://colab.research.google.com/</a:t>
            </a:r>
            <a:r>
              <a:rPr lang="pt-BR" dirty="0" err="1"/>
              <a:t>github</a:t>
            </a:r>
            <a:r>
              <a:rPr lang="pt-BR" dirty="0"/>
              <a:t>/zz4fap/tp557-iot-ml/</a:t>
            </a:r>
            <a:r>
              <a:rPr lang="pt-BR" dirty="0" err="1"/>
              <a:t>blob</a:t>
            </a:r>
            <a:r>
              <a:rPr lang="pt-BR" dirty="0"/>
              <a:t>/master/</a:t>
            </a:r>
            <a:r>
              <a:rPr lang="pt-BR" dirty="0" err="1"/>
              <a:t>examples</a:t>
            </a:r>
            <a:r>
              <a:rPr lang="pt-BR" dirty="0"/>
              <a:t>/Detecção_de_dígitos_escritos_à_mão_com_dados_de_validação_e_teste.ipynb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31208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https://colab.research.google.com/</a:t>
            </a:r>
            <a:r>
              <a:rPr lang="pt-BR" dirty="0" err="1"/>
              <a:t>github</a:t>
            </a:r>
            <a:r>
              <a:rPr lang="pt-BR" dirty="0"/>
              <a:t>/zz4fap/tp557-iot-ml/</a:t>
            </a:r>
            <a:r>
              <a:rPr lang="pt-BR" dirty="0" err="1"/>
              <a:t>blob</a:t>
            </a:r>
            <a:r>
              <a:rPr lang="pt-BR" dirty="0"/>
              <a:t>/master/</a:t>
            </a:r>
            <a:r>
              <a:rPr lang="pt-BR" dirty="0" err="1"/>
              <a:t>examples</a:t>
            </a:r>
            <a:r>
              <a:rPr lang="pt-BR" dirty="0"/>
              <a:t>/</a:t>
            </a:r>
            <a:r>
              <a:rPr lang="pt-BR" dirty="0" err="1"/>
              <a:t>Detecção_de_dígitos_escritos_à_mão.ipynb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46146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https://colab.research.google.com/</a:t>
            </a:r>
            <a:r>
              <a:rPr lang="pt-BR" dirty="0" err="1"/>
              <a:t>github</a:t>
            </a:r>
            <a:r>
              <a:rPr lang="pt-BR" dirty="0"/>
              <a:t>/zz4fap/tp557-iot-ml/</a:t>
            </a:r>
            <a:r>
              <a:rPr lang="pt-BR" dirty="0" err="1"/>
              <a:t>blob</a:t>
            </a:r>
            <a:r>
              <a:rPr lang="pt-BR" dirty="0"/>
              <a:t>/master/</a:t>
            </a:r>
            <a:r>
              <a:rPr lang="pt-BR" dirty="0" err="1"/>
              <a:t>exercises</a:t>
            </a:r>
            <a:r>
              <a:rPr lang="pt-BR" dirty="0"/>
              <a:t>/</a:t>
            </a:r>
            <a:r>
              <a:rPr lang="pt-BR" dirty="0" err="1"/>
              <a:t>Exercício_detecção_de_peças_de_roupa.ipynb</a:t>
            </a: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7922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4238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6508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49194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93688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57951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O subajuste (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underfitting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) é um problema que ocorre quando um modelo de rede neural não é capaz de capturar adequadamente os padrões e relações presentes nos dados de treinamento. Isso resulta em um modelo que não consegue se adaptar aos dados de forma suficientemente precisa, levando a um desempenho insatisfatório tanto nos dados de treinamento quanto nos dados de validação/teste. Em outras palavras, o modelo é muito simplificado para representar a complexidade dos dados.</a:t>
            </a: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Características do subajuste:</a:t>
            </a:r>
          </a:p>
          <a:p>
            <a:pPr algn="l">
              <a:buFont typeface="+mj-lt"/>
              <a:buAutoNum type="arabicPeriod"/>
            </a:pPr>
            <a:r>
              <a:rPr lang="pt-BR" b="1" i="0" dirty="0">
                <a:solidFill>
                  <a:srgbClr val="374151"/>
                </a:solidFill>
                <a:effectLst/>
                <a:latin typeface="Söhne"/>
              </a:rPr>
              <a:t>Desempenho Baixo: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O modelo terá uma baixa precisão e desempenho geral, tanto nos dados de treinamento quanto nos dados de validação/teste.</a:t>
            </a:r>
          </a:p>
          <a:p>
            <a:pPr algn="l">
              <a:buFont typeface="+mj-lt"/>
              <a:buAutoNum type="arabicPeriod"/>
            </a:pPr>
            <a:r>
              <a:rPr lang="pt-BR" b="1" i="0" dirty="0">
                <a:solidFill>
                  <a:srgbClr val="374151"/>
                </a:solidFill>
                <a:effectLst/>
                <a:latin typeface="Söhne"/>
              </a:rPr>
              <a:t>Erro de Treinamento Elevado: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O erro de treinamento será relativamente alto, indicando que o modelo não consegue ajustar os dados de treinamento com precisão.</a:t>
            </a:r>
          </a:p>
          <a:p>
            <a:pPr algn="l">
              <a:buFont typeface="+mj-lt"/>
              <a:buAutoNum type="arabicPeriod"/>
            </a:pPr>
            <a:r>
              <a:rPr lang="pt-BR" b="1" i="0" dirty="0">
                <a:solidFill>
                  <a:srgbClr val="374151"/>
                </a:solidFill>
                <a:effectLst/>
                <a:latin typeface="Söhne"/>
              </a:rPr>
              <a:t>Baixa Complexidade: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Modelos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subajustados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costumam ser muito simples, com poucos parâmetros ou camadas, o que os torna incapazes de representar as nuances complexas dos dados.</a:t>
            </a:r>
          </a:p>
          <a:p>
            <a:pPr algn="l">
              <a:buFont typeface="+mj-lt"/>
              <a:buAutoNum type="arabicPeriod"/>
            </a:pPr>
            <a:r>
              <a:rPr lang="pt-BR" b="1" i="0" dirty="0">
                <a:solidFill>
                  <a:srgbClr val="374151"/>
                </a:solidFill>
                <a:effectLst/>
                <a:latin typeface="Söhne"/>
              </a:rPr>
              <a:t>Incapacidade de Generalização: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Como o modelo não consegue capturar os padrões nos dados, ele terá dificuldade em generalizar para novos dados que não foram vistos durante o treinamento.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65095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Causas do subajuste:</a:t>
            </a:r>
          </a:p>
          <a:p>
            <a:pPr algn="l">
              <a:buFont typeface="+mj-lt"/>
              <a:buAutoNum type="arabicPeriod"/>
            </a:pPr>
            <a:r>
              <a:rPr lang="pt-BR" b="1" i="0" dirty="0">
                <a:solidFill>
                  <a:srgbClr val="374151"/>
                </a:solidFill>
                <a:effectLst/>
                <a:latin typeface="Söhne"/>
              </a:rPr>
              <a:t>Modelo Muito Simples: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Se o modelo for muito básico em relação à complexidade dos dados, ele não terá capacidade para se ajustar adequadamente.</a:t>
            </a:r>
          </a:p>
          <a:p>
            <a:pPr algn="l">
              <a:buFont typeface="+mj-lt"/>
              <a:buAutoNum type="arabicPeriod"/>
            </a:pPr>
            <a:r>
              <a:rPr lang="pt-BR" b="1" i="0" dirty="0">
                <a:solidFill>
                  <a:srgbClr val="374151"/>
                </a:solidFill>
                <a:effectLst/>
                <a:latin typeface="Söhne"/>
              </a:rPr>
              <a:t>Dificuldade de Representação: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Algumas redes neurais podem não ter camadas ou neurônios suficientes para representar a complexidade dos dados.</a:t>
            </a:r>
          </a:p>
          <a:p>
            <a:pPr algn="l">
              <a:buFont typeface="+mj-lt"/>
              <a:buAutoNum type="arabicPeriod"/>
            </a:pPr>
            <a:r>
              <a:rPr lang="pt-BR" b="1" i="0" dirty="0">
                <a:solidFill>
                  <a:srgbClr val="374151"/>
                </a:solidFill>
                <a:effectLst/>
                <a:latin typeface="Söhne"/>
              </a:rPr>
              <a:t>Poucas Épocas de Treinamento: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Um treinamento insuficiente pode resultar em subajuste, pois o modelo não teve oportunidade de aprender os padrões nos dados.</a:t>
            </a:r>
          </a:p>
          <a:p>
            <a:pPr algn="l">
              <a:buFont typeface="+mj-lt"/>
              <a:buAutoNum type="arabicPeriod"/>
            </a:pPr>
            <a:r>
              <a:rPr lang="pt-BR" b="1" i="0" dirty="0">
                <a:solidFill>
                  <a:srgbClr val="374151"/>
                </a:solidFill>
                <a:effectLst/>
                <a:latin typeface="Söhne"/>
              </a:rPr>
              <a:t>Falta de Dados: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Quando há poucos dados de treinamento disponíveis, o modelo pode não ser capaz de aprender com eficácia as características relevantes.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34576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Como lidar com o subajuste:</a:t>
            </a:r>
          </a:p>
          <a:p>
            <a:pPr algn="l">
              <a:buFont typeface="+mj-lt"/>
              <a:buAutoNum type="arabicPeriod"/>
            </a:pPr>
            <a:r>
              <a:rPr lang="pt-BR" b="1" i="0" dirty="0">
                <a:solidFill>
                  <a:srgbClr val="374151"/>
                </a:solidFill>
                <a:effectLst/>
                <a:latin typeface="Söhne"/>
              </a:rPr>
              <a:t>Aumentar a Complexidade do Modelo: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Adicionar mais camadas ou neurônios ao modelo pode ajudar a aumentar sua capacidade de representação.</a:t>
            </a:r>
          </a:p>
          <a:p>
            <a:pPr algn="l">
              <a:buFont typeface="+mj-lt"/>
              <a:buAutoNum type="arabicPeriod"/>
            </a:pPr>
            <a:r>
              <a:rPr lang="pt-BR" b="1" i="0" dirty="0">
                <a:solidFill>
                  <a:srgbClr val="374151"/>
                </a:solidFill>
                <a:effectLst/>
                <a:latin typeface="Söhne"/>
              </a:rPr>
              <a:t>Treinar por Mais Épocas: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Treinar o modelo por mais épocas pode permitir que ele se ajuste melhor aos dados. No entanto, é importante monitorar o desempenho nos dados de validação para evitar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overfitting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pt-BR" b="1" i="0" dirty="0">
                <a:solidFill>
                  <a:srgbClr val="374151"/>
                </a:solidFill>
                <a:effectLst/>
                <a:latin typeface="Söhne"/>
              </a:rPr>
              <a:t>Aumentar os Dados de Treinamento: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Se possível, coletar mais dados de treinamento pode ajudar o modelo a capturar melhor os padrões.</a:t>
            </a:r>
          </a:p>
          <a:p>
            <a:pPr algn="l">
              <a:buFont typeface="+mj-lt"/>
              <a:buAutoNum type="arabicPeriod"/>
            </a:pPr>
            <a:r>
              <a:rPr lang="pt-BR" b="1" i="0" dirty="0">
                <a:solidFill>
                  <a:srgbClr val="374151"/>
                </a:solidFill>
                <a:effectLst/>
                <a:latin typeface="Söhne"/>
              </a:rPr>
              <a:t>Regularização: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Técnicas de regularização, como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dropout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e L2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regularization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, podem ajudar a evitar o subajuste controlando a complexidade do modelo.</a:t>
            </a:r>
          </a:p>
          <a:p>
            <a:pPr algn="l">
              <a:buFont typeface="+mj-lt"/>
              <a:buAutoNum type="arabicPeriod"/>
            </a:pPr>
            <a:r>
              <a:rPr lang="pt-BR" b="1" i="0" dirty="0">
                <a:solidFill>
                  <a:srgbClr val="374151"/>
                </a:solidFill>
                <a:effectLst/>
                <a:latin typeface="Söhne"/>
              </a:rPr>
              <a:t>Ajustar Hiperparâmetros: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Experimentar com diferentes hiperparâmetros, como taxa de aprendizado e tamanho do lote, pode ajudar a melhorar o desempenho do modelo.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1914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9B4FF-B06E-403C-A326-BDC64D8FF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7BDFCE-746E-45BF-A319-4733D58D1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DE2778-5372-4104-B96D-968184DA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24/08/2023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DD0F41-C861-4051-988D-3024A37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E5967E-D980-431A-A5DB-3F0C5030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75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36C49F-3E68-4175-81BA-3C3FEE44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26FA736-3DD3-4D4E-B57B-BBE1D8F7D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E8855C-D8FD-48F6-B14E-861E0DE4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24/08/2023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C0BB88-2F21-42A5-ACFF-83DA47F2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B462B3-1F22-4C05-B4B8-7A279FB7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48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AEAB728-701C-4207-A9D5-23FF45C60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A8C8CCF-7823-480A-9A19-0F664DD17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1D5734-7B1F-425D-942F-6EB73344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24/08/2023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1AAEAC-F08D-45FE-89EC-B1B349A8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A44493-9911-47B2-87A6-C2141A97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4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D44A5-8F21-4626-A01D-48A1C874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9E8085-65A9-48AA-951D-71D978BF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5BE1AF-51EA-425D-B188-DE7BD675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24/08/2023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1BE632-29CF-4CB9-B365-C9EF38F8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CF3DD1-9AEC-4A57-B461-4E4DD86F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B2FF0-A4D7-4E28-991D-FF26140D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AC45B0-4145-40DB-8E61-105461170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F1D3FB-740A-4EBA-A309-2CE71D1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24/08/2023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CAB18F-8715-4465-A940-F9C193A2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3466C6-8248-429F-8056-FF040BF5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2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BB9F0-F14B-4A91-B2B7-35BC47FE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1FC1C4-73DA-47A6-8496-B0B457F7D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92F06A8-A449-4D92-9912-76873E529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8070A4-BC2F-4D55-BD8D-DEAF11BB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24/08/2023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CC2DB8-844A-465F-BA9A-7734C80C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CC606A8-097B-4040-94E0-CD8C8828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54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D66686-0143-4CB6-8C09-BA326F1E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27AB85-F59E-4BCE-B846-4FA0992C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73456C-7319-4D0A-827D-D29F6B08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CD109D0-2E83-4262-8029-A871CEC47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D706E3A-CFBB-4A6C-A65F-D0360A9E7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172C0E5-5AF0-4805-BB51-443733CD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24/08/2023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E801648-156F-497E-99CF-797DF480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EE23D32-80E7-4796-A137-66BF842E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E2379-C78F-47E1-8CFC-B846E7AF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42600A9-7F92-4E22-9D94-E4717252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24/08/2023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92E6BED-F546-40CC-A2DF-99CBA853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091CC40-A8C4-4063-80EB-CC509962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D19515C-212C-4EAE-84A3-8FF4BC84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24/08/2023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4D3D120-B3E8-4C96-861D-7A4F12F4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2E49B68-FA1B-468B-9F17-D5C09243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23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17BCBE-A897-4319-85EC-D87909C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26F885-0204-4913-868B-4B8B8257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F9F784-A858-441B-8AB5-697098141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DC363A-5000-472E-8B17-02E7DCB8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24/08/2023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548425D-2C21-4C56-BAD4-66297877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3E9726-E64C-42B2-AE8A-8C235A95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61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086A78-3E74-450C-96A6-CA8AC37A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F5B7312-975A-4DBC-9B2F-3652ADA00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AF805F5-1DFF-41C6-944C-7D79FE0D0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2113D81-8665-4516-BD81-C6A1F254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24/08/2023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00C88B-FF32-40AA-A187-727D96FD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4D1A2D-69F7-4B8F-A730-BC26DC34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64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69A0273-1966-4A1B-9370-4C1CE503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9CF87A-0448-49A7-AB25-EBC1D56A4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F7B1F2-BB5A-44D0-816D-16AD2C714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89F7E-B80B-496E-81B4-D396C37C9454}" type="datetimeFigureOut">
              <a:rPr lang="pt-BR" smtClean="0"/>
              <a:t>24/08/2023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03F94C-2CC8-4DAA-BC35-14FC3E841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051336-7048-457A-8B61-D94291D71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2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jpeg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jpeg"/><Relationship Id="rId4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240.png"/><Relationship Id="rId7" Type="http://schemas.openxmlformats.org/officeDocument/2006/relationships/image" Target="../media/image281.png"/><Relationship Id="rId12" Type="http://schemas.openxmlformats.org/officeDocument/2006/relationships/image" Target="../media/image26.png"/><Relationship Id="rId2" Type="http://schemas.openxmlformats.org/officeDocument/2006/relationships/image" Target="../media/image23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1.png"/><Relationship Id="rId11" Type="http://schemas.openxmlformats.org/officeDocument/2006/relationships/image" Target="../media/image25.png"/><Relationship Id="rId5" Type="http://schemas.openxmlformats.org/officeDocument/2006/relationships/image" Target="../media/image261.png"/><Relationship Id="rId10" Type="http://schemas.openxmlformats.org/officeDocument/2006/relationships/image" Target="../media/image24.png"/><Relationship Id="rId4" Type="http://schemas.openxmlformats.org/officeDocument/2006/relationships/image" Target="../media/image251.png"/><Relationship Id="rId9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783" y="819807"/>
            <a:ext cx="9772072" cy="2690156"/>
          </a:xfrm>
        </p:spPr>
        <p:txBody>
          <a:bodyPr>
            <a:normAutofit/>
          </a:bodyPr>
          <a:lstStyle/>
          <a:p>
            <a:r>
              <a:rPr lang="pt-BR" sz="5400" dirty="0"/>
              <a:t>TP557 - Tópicos avançados em IoT e </a:t>
            </a:r>
            <a:r>
              <a:rPr lang="pt-BR" sz="5400" dirty="0" err="1"/>
              <a:t>Machine</a:t>
            </a:r>
            <a:r>
              <a:rPr lang="pt-BR" sz="5400" dirty="0"/>
              <a:t> Learning:</a:t>
            </a:r>
            <a:br>
              <a:rPr lang="pt-BR" dirty="0"/>
            </a:br>
            <a:r>
              <a:rPr lang="pt-BR" b="1" i="1" dirty="0" err="1"/>
              <a:t>Datasets</a:t>
            </a:r>
            <a:endParaRPr lang="pt-BR" b="1" i="1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1" y="5780602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393306" y="5780602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6785107" y="3429000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IoT Group">
            <a:extLst>
              <a:ext uri="{FF2B5EF4-FFF2-40B4-BE49-F238E27FC236}">
                <a16:creationId xmlns:a16="http://schemas.microsoft.com/office/drawing/2014/main" id="{AC034F57-E830-B6E7-6790-12FDBBDB29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63551" b="22561"/>
          <a:stretch/>
        </p:blipFill>
        <p:spPr bwMode="auto">
          <a:xfrm>
            <a:off x="2899985" y="3509963"/>
            <a:ext cx="2509138" cy="2009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652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5079C6-CB84-CFE9-43C7-0B30FA68E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Subajuste e sobreajuste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D9AD81-A061-C4A9-2251-C539F0790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90852"/>
            <a:ext cx="11216148" cy="1767147"/>
          </a:xfrm>
        </p:spPr>
        <p:txBody>
          <a:bodyPr>
            <a:normAutofit fontScale="92500"/>
          </a:bodyPr>
          <a:lstStyle/>
          <a:p>
            <a:r>
              <a:rPr lang="pt-BR" dirty="0"/>
              <a:t>O </a:t>
            </a:r>
            <a:r>
              <a:rPr lang="pt-BR" b="1" i="1" dirty="0">
                <a:solidFill>
                  <a:srgbClr val="FF0000"/>
                </a:solidFill>
              </a:rPr>
              <a:t>subajuste</a:t>
            </a:r>
            <a:r>
              <a:rPr lang="pt-BR" dirty="0"/>
              <a:t> </a:t>
            </a:r>
            <a:r>
              <a:rPr lang="pt-BR" b="0" i="0" dirty="0">
                <a:effectLst/>
              </a:rPr>
              <a:t>ocorre quando um modelo não é capaz de capturar adequadamente os relações e padrões presentes nos dados de treinamento.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0" i="0" dirty="0">
                <a:effectLst/>
              </a:rPr>
              <a:t>Em outras palavras, o </a:t>
            </a:r>
            <a:r>
              <a:rPr lang="pt-BR" b="1" i="1" dirty="0">
                <a:solidFill>
                  <a:srgbClr val="FF0000"/>
                </a:solidFill>
                <a:effectLst/>
              </a:rPr>
              <a:t>modelo é muito simples </a:t>
            </a:r>
            <a:r>
              <a:rPr lang="pt-BR" b="0" i="0" dirty="0">
                <a:effectLst/>
              </a:rPr>
              <a:t>para representar a complexidade dos dados.</a:t>
            </a:r>
          </a:p>
          <a:p>
            <a:r>
              <a:rPr lang="pt-BR" dirty="0"/>
              <a:t>O modelo apresenta erro no conjunto de treinamento muito alto.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1892C83B-01FF-5BDF-4F58-41B311222F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99" t="18914" r="71063" b="27303"/>
          <a:stretch/>
        </p:blipFill>
        <p:spPr bwMode="auto">
          <a:xfrm>
            <a:off x="2352675" y="1654290"/>
            <a:ext cx="2355748" cy="3482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2D4157CD-EC99-C673-5888-FB8C3E89B649}"/>
              </a:ext>
            </a:extLst>
          </p:cNvPr>
          <p:cNvSpPr txBox="1"/>
          <p:nvPr/>
        </p:nvSpPr>
        <p:spPr>
          <a:xfrm>
            <a:off x="2633814" y="1374003"/>
            <a:ext cx="1858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subajuste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1253339-1DEB-89C1-8C0E-7E916415966F}"/>
              </a:ext>
            </a:extLst>
          </p:cNvPr>
          <p:cNvSpPr txBox="1"/>
          <p:nvPr/>
        </p:nvSpPr>
        <p:spPr>
          <a:xfrm>
            <a:off x="7876686" y="1397816"/>
            <a:ext cx="1858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sobreajuste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AA323F9-8E5C-2ED7-7474-00EAC3A9B445}"/>
              </a:ext>
            </a:extLst>
          </p:cNvPr>
          <p:cNvSpPr txBox="1"/>
          <p:nvPr/>
        </p:nvSpPr>
        <p:spPr>
          <a:xfrm>
            <a:off x="5040284" y="1372931"/>
            <a:ext cx="2231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ajuste apropriado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2279F6B-8E44-6328-821B-2B13EEE2036B}"/>
              </a:ext>
            </a:extLst>
          </p:cNvPr>
          <p:cNvSpPr txBox="1"/>
          <p:nvPr/>
        </p:nvSpPr>
        <p:spPr>
          <a:xfrm>
            <a:off x="1233450" y="2194489"/>
            <a:ext cx="1238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Regressão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1E6D656-857C-E1E7-B118-2232A5B3C12A}"/>
              </a:ext>
            </a:extLst>
          </p:cNvPr>
          <p:cNvSpPr txBox="1"/>
          <p:nvPr/>
        </p:nvSpPr>
        <p:spPr>
          <a:xfrm>
            <a:off x="1124066" y="3962590"/>
            <a:ext cx="1457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Classificação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18114226-93F9-BEA2-8207-47B386FC60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45" t="19278" r="40638" b="27303"/>
          <a:stretch/>
        </p:blipFill>
        <p:spPr bwMode="auto">
          <a:xfrm>
            <a:off x="4991619" y="1666669"/>
            <a:ext cx="2387600" cy="3458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5DE423C0-8EE4-15A7-2DEA-C42F713C06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602" t="20289" r="9128" b="27303"/>
          <a:stretch/>
        </p:blipFill>
        <p:spPr bwMode="auto">
          <a:xfrm>
            <a:off x="7662415" y="1654290"/>
            <a:ext cx="2462776" cy="3458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7636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5079C6-CB84-CFE9-43C7-0B30FA68E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Subajuste e sobreajuste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D9AD81-A061-C4A9-2251-C539F0790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06487"/>
            <a:ext cx="11216148" cy="1451511"/>
          </a:xfrm>
        </p:spPr>
        <p:txBody>
          <a:bodyPr>
            <a:normAutofit/>
          </a:bodyPr>
          <a:lstStyle/>
          <a:p>
            <a:r>
              <a:rPr lang="pt-BR" dirty="0"/>
              <a:t>Algumas causas do </a:t>
            </a:r>
            <a:r>
              <a:rPr lang="pt-BR" b="1" i="1" dirty="0">
                <a:solidFill>
                  <a:srgbClr val="FF0000"/>
                </a:solidFill>
              </a:rPr>
              <a:t>subajuste</a:t>
            </a:r>
            <a:r>
              <a:rPr lang="pt-BR" dirty="0"/>
              <a:t> são: </a:t>
            </a:r>
            <a:r>
              <a:rPr lang="pt-BR" b="1" i="1" dirty="0"/>
              <a:t>modelo muito simples </a:t>
            </a:r>
            <a:r>
              <a:rPr lang="pt-BR" dirty="0"/>
              <a:t>(i.e., sem complexidade), </a:t>
            </a:r>
            <a:r>
              <a:rPr lang="pt-BR" b="1" i="1" dirty="0"/>
              <a:t>poucas épocas de treinamento </a:t>
            </a:r>
            <a:r>
              <a:rPr lang="pt-BR" dirty="0"/>
              <a:t>(i.e., insuficiente) e </a:t>
            </a:r>
            <a:r>
              <a:rPr lang="pt-BR" b="1" i="1" dirty="0"/>
              <a:t>falta de dados</a:t>
            </a:r>
            <a:r>
              <a:rPr lang="pt-BR" dirty="0"/>
              <a:t> (modelo falha em aprender as características relevantes).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1892C83B-01FF-5BDF-4F58-41B311222F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99" t="18914" r="71063" b="27303"/>
          <a:stretch/>
        </p:blipFill>
        <p:spPr bwMode="auto">
          <a:xfrm>
            <a:off x="2352675" y="1654290"/>
            <a:ext cx="2355748" cy="3482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2D4157CD-EC99-C673-5888-FB8C3E89B649}"/>
              </a:ext>
            </a:extLst>
          </p:cNvPr>
          <p:cNvSpPr txBox="1"/>
          <p:nvPr/>
        </p:nvSpPr>
        <p:spPr>
          <a:xfrm>
            <a:off x="2633814" y="1374003"/>
            <a:ext cx="1858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subajuste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1253339-1DEB-89C1-8C0E-7E916415966F}"/>
              </a:ext>
            </a:extLst>
          </p:cNvPr>
          <p:cNvSpPr txBox="1"/>
          <p:nvPr/>
        </p:nvSpPr>
        <p:spPr>
          <a:xfrm>
            <a:off x="7876686" y="1397816"/>
            <a:ext cx="1858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sobreajuste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AA323F9-8E5C-2ED7-7474-00EAC3A9B445}"/>
              </a:ext>
            </a:extLst>
          </p:cNvPr>
          <p:cNvSpPr txBox="1"/>
          <p:nvPr/>
        </p:nvSpPr>
        <p:spPr>
          <a:xfrm>
            <a:off x="5040284" y="1372931"/>
            <a:ext cx="2231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ajuste apropriado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2279F6B-8E44-6328-821B-2B13EEE2036B}"/>
              </a:ext>
            </a:extLst>
          </p:cNvPr>
          <p:cNvSpPr txBox="1"/>
          <p:nvPr/>
        </p:nvSpPr>
        <p:spPr>
          <a:xfrm>
            <a:off x="1233450" y="2194489"/>
            <a:ext cx="1238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Regressão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1E6D656-857C-E1E7-B118-2232A5B3C12A}"/>
              </a:ext>
            </a:extLst>
          </p:cNvPr>
          <p:cNvSpPr txBox="1"/>
          <p:nvPr/>
        </p:nvSpPr>
        <p:spPr>
          <a:xfrm>
            <a:off x="1124066" y="3962590"/>
            <a:ext cx="1457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Classificação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18114226-93F9-BEA2-8207-47B386FC60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45" t="19278" r="40638" b="27303"/>
          <a:stretch/>
        </p:blipFill>
        <p:spPr bwMode="auto">
          <a:xfrm>
            <a:off x="4991619" y="1666669"/>
            <a:ext cx="2387600" cy="3458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5DE423C0-8EE4-15A7-2DEA-C42F713C06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602" t="20289" r="9128" b="27303"/>
          <a:stretch/>
        </p:blipFill>
        <p:spPr bwMode="auto">
          <a:xfrm>
            <a:off x="7662415" y="1654290"/>
            <a:ext cx="2462776" cy="3458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9058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5079C6-CB84-CFE9-43C7-0B30FA68E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Subajuste e sobreajuste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D9AD81-A061-C4A9-2251-C539F0790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09865"/>
            <a:ext cx="11216148" cy="1648134"/>
          </a:xfrm>
        </p:spPr>
        <p:txBody>
          <a:bodyPr>
            <a:normAutofit/>
          </a:bodyPr>
          <a:lstStyle/>
          <a:p>
            <a:r>
              <a:rPr lang="pt-BR" dirty="0"/>
              <a:t>Para mitigar o problema, podemos </a:t>
            </a:r>
            <a:r>
              <a:rPr lang="pt-BR" b="1" i="1" dirty="0"/>
              <a:t>aumentar a complexidade</a:t>
            </a:r>
            <a:r>
              <a:rPr lang="pt-BR" dirty="0"/>
              <a:t> do modelo (e.g., aumentar camadas e neurônios), </a:t>
            </a:r>
            <a:r>
              <a:rPr lang="pt-BR" b="1" i="1" dirty="0"/>
              <a:t>ajustar os hiperparâmetros </a:t>
            </a:r>
            <a:r>
              <a:rPr lang="pt-BR" dirty="0"/>
              <a:t>(e.g., passo de aprendizagem), </a:t>
            </a:r>
            <a:r>
              <a:rPr lang="pt-BR" b="1" i="1" dirty="0"/>
              <a:t>treinar por mais épocas </a:t>
            </a:r>
            <a:r>
              <a:rPr lang="pt-BR" dirty="0"/>
              <a:t>e </a:t>
            </a:r>
            <a:r>
              <a:rPr lang="pt-BR" b="1" i="1" dirty="0"/>
              <a:t>aumentar o conjunto de treinamento</a:t>
            </a:r>
            <a:r>
              <a:rPr lang="pt-BR" dirty="0"/>
              <a:t> se possível.</a:t>
            </a:r>
          </a:p>
          <a:p>
            <a:endParaRPr lang="pt-BR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1892C83B-01FF-5BDF-4F58-41B311222F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99" t="18914" r="71063" b="27303"/>
          <a:stretch/>
        </p:blipFill>
        <p:spPr bwMode="auto">
          <a:xfrm>
            <a:off x="2352675" y="1654290"/>
            <a:ext cx="2355748" cy="3482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2D4157CD-EC99-C673-5888-FB8C3E89B649}"/>
              </a:ext>
            </a:extLst>
          </p:cNvPr>
          <p:cNvSpPr txBox="1"/>
          <p:nvPr/>
        </p:nvSpPr>
        <p:spPr>
          <a:xfrm>
            <a:off x="2633814" y="1374003"/>
            <a:ext cx="1858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subajuste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1253339-1DEB-89C1-8C0E-7E916415966F}"/>
              </a:ext>
            </a:extLst>
          </p:cNvPr>
          <p:cNvSpPr txBox="1"/>
          <p:nvPr/>
        </p:nvSpPr>
        <p:spPr>
          <a:xfrm>
            <a:off x="7876686" y="1397816"/>
            <a:ext cx="1858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sobreajuste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AA323F9-8E5C-2ED7-7474-00EAC3A9B445}"/>
              </a:ext>
            </a:extLst>
          </p:cNvPr>
          <p:cNvSpPr txBox="1"/>
          <p:nvPr/>
        </p:nvSpPr>
        <p:spPr>
          <a:xfrm>
            <a:off x="5040284" y="1372931"/>
            <a:ext cx="2231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ajuste apropriado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2279F6B-8E44-6328-821B-2B13EEE2036B}"/>
              </a:ext>
            </a:extLst>
          </p:cNvPr>
          <p:cNvSpPr txBox="1"/>
          <p:nvPr/>
        </p:nvSpPr>
        <p:spPr>
          <a:xfrm>
            <a:off x="1233450" y="2194489"/>
            <a:ext cx="1238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Regressão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1E6D656-857C-E1E7-B118-2232A5B3C12A}"/>
              </a:ext>
            </a:extLst>
          </p:cNvPr>
          <p:cNvSpPr txBox="1"/>
          <p:nvPr/>
        </p:nvSpPr>
        <p:spPr>
          <a:xfrm>
            <a:off x="1124066" y="3962590"/>
            <a:ext cx="1457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Classificação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18114226-93F9-BEA2-8207-47B386FC60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45" t="19278" r="40638" b="27303"/>
          <a:stretch/>
        </p:blipFill>
        <p:spPr bwMode="auto">
          <a:xfrm>
            <a:off x="4991619" y="1666669"/>
            <a:ext cx="2387600" cy="3458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5DE423C0-8EE4-15A7-2DEA-C42F713C06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602" t="20289" r="9128" b="27303"/>
          <a:stretch/>
        </p:blipFill>
        <p:spPr bwMode="auto">
          <a:xfrm>
            <a:off x="7662415" y="1654290"/>
            <a:ext cx="2462776" cy="3458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2505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5079C6-CB84-CFE9-43C7-0B30FA68E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Subajuste e sobreajuste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D9AD81-A061-C4A9-2251-C539F0790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86301"/>
            <a:ext cx="11216148" cy="2171700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O </a:t>
            </a:r>
            <a:r>
              <a:rPr lang="pt-BR" b="1" i="1" dirty="0">
                <a:solidFill>
                  <a:srgbClr val="FF0000"/>
                </a:solidFill>
              </a:rPr>
              <a:t>sobreajuste</a:t>
            </a:r>
            <a:r>
              <a:rPr lang="pt-BR" dirty="0"/>
              <a:t> </a:t>
            </a:r>
            <a:r>
              <a:rPr lang="pt-BR" b="0" i="0" dirty="0">
                <a:effectLst/>
              </a:rPr>
              <a:t>ocorre quando o modelo se </a:t>
            </a:r>
            <a:r>
              <a:rPr lang="pt-BR" b="1" i="1" dirty="0">
                <a:effectLst/>
              </a:rPr>
              <a:t>ajusta excessivamente aos dados de treinamento</a:t>
            </a:r>
            <a:r>
              <a:rPr lang="pt-BR" b="0" i="0" dirty="0">
                <a:effectLst/>
              </a:rPr>
              <a:t> e acaba perdendo a capacidade de generalizar para dados que não foram vistos durante o treinamento.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0" i="0" dirty="0">
                <a:effectLst/>
              </a:rPr>
              <a:t>Em outras palavras, o modelo </a:t>
            </a:r>
            <a:r>
              <a:rPr lang="pt-BR" b="1" i="1" dirty="0">
                <a:solidFill>
                  <a:srgbClr val="FF0000"/>
                </a:solidFill>
                <a:effectLst/>
              </a:rPr>
              <a:t>memoriza os dados de treinamento </a:t>
            </a:r>
            <a:r>
              <a:rPr lang="pt-BR" b="0" i="0" dirty="0">
                <a:effectLst/>
              </a:rPr>
              <a:t>em vez de aprender padrões gerais.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O modelo apresenta erro no conjunto de treinamento muito baixo, próximo de zero.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1892C83B-01FF-5BDF-4F58-41B311222F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99" t="18914" r="71063" b="27303"/>
          <a:stretch/>
        </p:blipFill>
        <p:spPr bwMode="auto">
          <a:xfrm>
            <a:off x="2352675" y="1654290"/>
            <a:ext cx="1993902" cy="2947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2D4157CD-EC99-C673-5888-FB8C3E89B649}"/>
              </a:ext>
            </a:extLst>
          </p:cNvPr>
          <p:cNvSpPr txBox="1"/>
          <p:nvPr/>
        </p:nvSpPr>
        <p:spPr>
          <a:xfrm>
            <a:off x="2633815" y="1374003"/>
            <a:ext cx="170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subajuste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1253339-1DEB-89C1-8C0E-7E916415966F}"/>
              </a:ext>
            </a:extLst>
          </p:cNvPr>
          <p:cNvSpPr txBox="1"/>
          <p:nvPr/>
        </p:nvSpPr>
        <p:spPr>
          <a:xfrm>
            <a:off x="7876687" y="1397816"/>
            <a:ext cx="170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sobreajuste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AA323F9-8E5C-2ED7-7474-00EAC3A9B445}"/>
              </a:ext>
            </a:extLst>
          </p:cNvPr>
          <p:cNvSpPr txBox="1"/>
          <p:nvPr/>
        </p:nvSpPr>
        <p:spPr>
          <a:xfrm>
            <a:off x="5040284" y="1372931"/>
            <a:ext cx="2050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ajuste apropriado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2279F6B-8E44-6328-821B-2B13EEE2036B}"/>
              </a:ext>
            </a:extLst>
          </p:cNvPr>
          <p:cNvSpPr txBox="1"/>
          <p:nvPr/>
        </p:nvSpPr>
        <p:spPr>
          <a:xfrm>
            <a:off x="1197524" y="2011635"/>
            <a:ext cx="1247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Regressão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1E6D656-857C-E1E7-B118-2232A5B3C12A}"/>
              </a:ext>
            </a:extLst>
          </p:cNvPr>
          <p:cNvSpPr txBox="1"/>
          <p:nvPr/>
        </p:nvSpPr>
        <p:spPr>
          <a:xfrm>
            <a:off x="949141" y="3668320"/>
            <a:ext cx="1507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Classificação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18114226-93F9-BEA2-8207-47B386FC60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45" t="19278" r="40638" b="27303"/>
          <a:stretch/>
        </p:blipFill>
        <p:spPr bwMode="auto">
          <a:xfrm>
            <a:off x="4991619" y="1666669"/>
            <a:ext cx="2020860" cy="2927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5DE423C0-8EE4-15A7-2DEA-C42F713C06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602" t="20289" r="9128" b="27303"/>
          <a:stretch/>
        </p:blipFill>
        <p:spPr bwMode="auto">
          <a:xfrm>
            <a:off x="7662415" y="1654290"/>
            <a:ext cx="2084490" cy="2927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45921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5079C6-CB84-CFE9-43C7-0B30FA68E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Subajuste e sobreajuste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D9AD81-A061-C4A9-2251-C539F0790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14665"/>
            <a:ext cx="11216148" cy="1743335"/>
          </a:xfrm>
        </p:spPr>
        <p:txBody>
          <a:bodyPr>
            <a:normAutofit/>
          </a:bodyPr>
          <a:lstStyle/>
          <a:p>
            <a:r>
              <a:rPr lang="pt-BR" dirty="0"/>
              <a:t>Algumas causas do </a:t>
            </a:r>
            <a:r>
              <a:rPr lang="pt-BR" b="1" i="1" dirty="0">
                <a:solidFill>
                  <a:srgbClr val="FF0000"/>
                </a:solidFill>
              </a:rPr>
              <a:t>sobreajuste</a:t>
            </a:r>
            <a:r>
              <a:rPr lang="pt-BR" dirty="0"/>
              <a:t> são: </a:t>
            </a:r>
            <a:r>
              <a:rPr lang="pt-BR" b="1" i="1" dirty="0"/>
              <a:t>modelo muito complexo </a:t>
            </a:r>
            <a:r>
              <a:rPr lang="pt-BR" dirty="0"/>
              <a:t>em relação à quantidade de dados, </a:t>
            </a:r>
            <a:r>
              <a:rPr lang="pt-BR" b="1" i="1" dirty="0"/>
              <a:t>treinamento excessivo </a:t>
            </a:r>
            <a:r>
              <a:rPr lang="pt-BR" dirty="0"/>
              <a:t>(</a:t>
            </a:r>
            <a:r>
              <a:rPr lang="pt-BR" b="0" i="0" dirty="0">
                <a:effectLst/>
              </a:rPr>
              <a:t>leva à memorização dos dados de treinamento)</a:t>
            </a:r>
            <a:r>
              <a:rPr lang="pt-BR" dirty="0"/>
              <a:t>, </a:t>
            </a:r>
            <a:r>
              <a:rPr lang="pt-BR" b="1" i="1" dirty="0"/>
              <a:t>f</a:t>
            </a:r>
            <a:r>
              <a:rPr lang="pt-BR" b="1" i="1" dirty="0">
                <a:effectLst/>
              </a:rPr>
              <a:t>alta de dados </a:t>
            </a:r>
            <a:r>
              <a:rPr lang="pt-BR" dirty="0">
                <a:effectLst/>
              </a:rPr>
              <a:t>(modelo tem poucos</a:t>
            </a:r>
            <a:r>
              <a:rPr lang="pt-BR" b="0" i="0" dirty="0">
                <a:effectLst/>
              </a:rPr>
              <a:t> exemplos para aprender padrões gerais).</a:t>
            </a:r>
            <a:endParaRPr lang="pt-BR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1892C83B-01FF-5BDF-4F58-41B311222F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99" t="18914" r="71063" b="27303"/>
          <a:stretch/>
        </p:blipFill>
        <p:spPr bwMode="auto">
          <a:xfrm>
            <a:off x="2352675" y="1654290"/>
            <a:ext cx="1993902" cy="2947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2D4157CD-EC99-C673-5888-FB8C3E89B649}"/>
              </a:ext>
            </a:extLst>
          </p:cNvPr>
          <p:cNvSpPr txBox="1"/>
          <p:nvPr/>
        </p:nvSpPr>
        <p:spPr>
          <a:xfrm>
            <a:off x="2633815" y="1374003"/>
            <a:ext cx="170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subajuste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1253339-1DEB-89C1-8C0E-7E916415966F}"/>
              </a:ext>
            </a:extLst>
          </p:cNvPr>
          <p:cNvSpPr txBox="1"/>
          <p:nvPr/>
        </p:nvSpPr>
        <p:spPr>
          <a:xfrm>
            <a:off x="7876687" y="1397816"/>
            <a:ext cx="170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sobreajuste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AA323F9-8E5C-2ED7-7474-00EAC3A9B445}"/>
              </a:ext>
            </a:extLst>
          </p:cNvPr>
          <p:cNvSpPr txBox="1"/>
          <p:nvPr/>
        </p:nvSpPr>
        <p:spPr>
          <a:xfrm>
            <a:off x="5040284" y="1372931"/>
            <a:ext cx="2050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ajuste apropriado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2279F6B-8E44-6328-821B-2B13EEE2036B}"/>
              </a:ext>
            </a:extLst>
          </p:cNvPr>
          <p:cNvSpPr txBox="1"/>
          <p:nvPr/>
        </p:nvSpPr>
        <p:spPr>
          <a:xfrm>
            <a:off x="1197524" y="2011635"/>
            <a:ext cx="1247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Regressão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1E6D656-857C-E1E7-B118-2232A5B3C12A}"/>
              </a:ext>
            </a:extLst>
          </p:cNvPr>
          <p:cNvSpPr txBox="1"/>
          <p:nvPr/>
        </p:nvSpPr>
        <p:spPr>
          <a:xfrm>
            <a:off x="949141" y="3668320"/>
            <a:ext cx="1507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Classificação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18114226-93F9-BEA2-8207-47B386FC60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45" t="19278" r="40638" b="27303"/>
          <a:stretch/>
        </p:blipFill>
        <p:spPr bwMode="auto">
          <a:xfrm>
            <a:off x="4991619" y="1666669"/>
            <a:ext cx="2020860" cy="2927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5DE423C0-8EE4-15A7-2DEA-C42F713C06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602" t="20289" r="9128" b="27303"/>
          <a:stretch/>
        </p:blipFill>
        <p:spPr bwMode="auto">
          <a:xfrm>
            <a:off x="7662415" y="1654290"/>
            <a:ext cx="2084490" cy="2927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55502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5079C6-CB84-CFE9-43C7-0B30FA68E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Subajuste e sobreajuste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D9AD81-A061-C4A9-2251-C539F0790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86301"/>
            <a:ext cx="11216148" cy="2171700"/>
          </a:xfrm>
        </p:spPr>
        <p:txBody>
          <a:bodyPr>
            <a:normAutofit/>
          </a:bodyPr>
          <a:lstStyle/>
          <a:p>
            <a:r>
              <a:rPr lang="pt-BR" dirty="0"/>
              <a:t>Para mitigar o problema, podemos </a:t>
            </a:r>
            <a:r>
              <a:rPr lang="pt-BR" b="1" i="1" dirty="0"/>
              <a:t>aumentar os dados de treinamento</a:t>
            </a:r>
            <a:r>
              <a:rPr lang="pt-BR" dirty="0"/>
              <a:t>, se possível, </a:t>
            </a:r>
            <a:r>
              <a:rPr lang="pt-BR" b="1" i="1" dirty="0"/>
              <a:t>r</a:t>
            </a:r>
            <a:r>
              <a:rPr lang="pt-BR" b="1" i="1" dirty="0">
                <a:effectLst/>
              </a:rPr>
              <a:t>eduzir a complexidade do modelo</a:t>
            </a:r>
            <a:r>
              <a:rPr lang="pt-BR" b="1" i="1" dirty="0"/>
              <a:t> </a:t>
            </a:r>
            <a:r>
              <a:rPr lang="pt-BR" dirty="0"/>
              <a:t>(e.g., </a:t>
            </a:r>
            <a:r>
              <a:rPr lang="pt-BR" b="0" i="0" dirty="0">
                <a:effectLst/>
              </a:rPr>
              <a:t>removendo camadas ou neurônios), </a:t>
            </a:r>
            <a:r>
              <a:rPr lang="pt-BR" b="1" i="1" dirty="0">
                <a:effectLst/>
              </a:rPr>
              <a:t>aplicar técnicas de regularização </a:t>
            </a:r>
            <a:r>
              <a:rPr lang="pt-BR" b="0" i="0" dirty="0">
                <a:effectLst/>
              </a:rPr>
              <a:t>(e.g., </a:t>
            </a:r>
            <a:r>
              <a:rPr lang="pt-BR" b="0" i="1" dirty="0" err="1">
                <a:effectLst/>
              </a:rPr>
              <a:t>dropout</a:t>
            </a:r>
            <a:r>
              <a:rPr lang="pt-BR" b="0" i="0" dirty="0">
                <a:effectLst/>
              </a:rPr>
              <a:t>, regularizações L1 ou L2, </a:t>
            </a:r>
            <a:r>
              <a:rPr lang="pt-BR" b="1" i="1" dirty="0" err="1">
                <a:effectLst/>
              </a:rPr>
              <a:t>early</a:t>
            </a:r>
            <a:r>
              <a:rPr lang="pt-BR" b="1" i="1" dirty="0">
                <a:effectLst/>
              </a:rPr>
              <a:t>-stop</a:t>
            </a:r>
            <a:r>
              <a:rPr lang="pt-BR" b="0" i="0" dirty="0">
                <a:effectLst/>
              </a:rPr>
              <a:t> (</a:t>
            </a:r>
            <a:r>
              <a:rPr lang="pt-BR" dirty="0"/>
              <a:t>a</a:t>
            </a:r>
            <a:r>
              <a:rPr lang="pt-BR" b="0" i="0" dirty="0">
                <a:effectLst/>
              </a:rPr>
              <a:t>companhar os erros de treinamento e de teste ajuda a identificar quando o sobreajuste está ocorrendo).</a:t>
            </a:r>
            <a:endParaRPr lang="pt-BR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1892C83B-01FF-5BDF-4F58-41B311222F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99" t="18914" r="71063" b="27303"/>
          <a:stretch/>
        </p:blipFill>
        <p:spPr bwMode="auto">
          <a:xfrm>
            <a:off x="2352675" y="1701915"/>
            <a:ext cx="1993902" cy="2947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2D4157CD-EC99-C673-5888-FB8C3E89B649}"/>
              </a:ext>
            </a:extLst>
          </p:cNvPr>
          <p:cNvSpPr txBox="1"/>
          <p:nvPr/>
        </p:nvSpPr>
        <p:spPr>
          <a:xfrm>
            <a:off x="2633815" y="1421628"/>
            <a:ext cx="170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subajuste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1253339-1DEB-89C1-8C0E-7E916415966F}"/>
              </a:ext>
            </a:extLst>
          </p:cNvPr>
          <p:cNvSpPr txBox="1"/>
          <p:nvPr/>
        </p:nvSpPr>
        <p:spPr>
          <a:xfrm>
            <a:off x="7876687" y="1445441"/>
            <a:ext cx="170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sobreajuste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AA323F9-8E5C-2ED7-7474-00EAC3A9B445}"/>
              </a:ext>
            </a:extLst>
          </p:cNvPr>
          <p:cNvSpPr txBox="1"/>
          <p:nvPr/>
        </p:nvSpPr>
        <p:spPr>
          <a:xfrm>
            <a:off x="5040284" y="1420556"/>
            <a:ext cx="2050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ajuste apropriado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2279F6B-8E44-6328-821B-2B13EEE2036B}"/>
              </a:ext>
            </a:extLst>
          </p:cNvPr>
          <p:cNvSpPr txBox="1"/>
          <p:nvPr/>
        </p:nvSpPr>
        <p:spPr>
          <a:xfrm>
            <a:off x="1197524" y="2059260"/>
            <a:ext cx="1247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Regressão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1E6D656-857C-E1E7-B118-2232A5B3C12A}"/>
              </a:ext>
            </a:extLst>
          </p:cNvPr>
          <p:cNvSpPr txBox="1"/>
          <p:nvPr/>
        </p:nvSpPr>
        <p:spPr>
          <a:xfrm>
            <a:off x="949141" y="3715945"/>
            <a:ext cx="1507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Classificação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18114226-93F9-BEA2-8207-47B386FC60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45" t="19278" r="40638" b="27303"/>
          <a:stretch/>
        </p:blipFill>
        <p:spPr bwMode="auto">
          <a:xfrm>
            <a:off x="4991619" y="1714294"/>
            <a:ext cx="2020860" cy="2927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5DE423C0-8EE4-15A7-2DEA-C42F713C06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602" t="20289" r="9128" b="27303"/>
          <a:stretch/>
        </p:blipFill>
        <p:spPr bwMode="auto">
          <a:xfrm>
            <a:off x="7662415" y="1701915"/>
            <a:ext cx="2084490" cy="2927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17009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5079C6-CB84-CFE9-43C7-0B30FA68E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Subajuste e sobreajuste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D9AD81-A061-C4A9-2251-C539F0790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68645"/>
            <a:ext cx="11216148" cy="2089356"/>
          </a:xfrm>
        </p:spPr>
        <p:txBody>
          <a:bodyPr>
            <a:normAutofit lnSpcReduction="10000"/>
          </a:bodyPr>
          <a:lstStyle/>
          <a:p>
            <a:r>
              <a:rPr lang="pt-BR" dirty="0">
                <a:effectLst/>
              </a:rPr>
              <a:t>Encontrar o equilíbrio certo entre a complexidade (ou flexibilidade) do modelo e sua capacidade de generalização é essencial para obter um modelo com bom desempenho.</a:t>
            </a:r>
          </a:p>
          <a:p>
            <a:r>
              <a:rPr lang="pt-BR" dirty="0"/>
              <a:t>Ou seja, devemos encontrar um </a:t>
            </a:r>
            <a:r>
              <a:rPr lang="pt-BR" dirty="0">
                <a:effectLst/>
              </a:rPr>
              <a:t>equilíbrio entre um modelo muito simples (subajuste) e um modelo muito complexo (sobreajuste).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1892C83B-01FF-5BDF-4F58-41B311222F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99" t="18914" r="71063" b="27303"/>
          <a:stretch/>
        </p:blipFill>
        <p:spPr bwMode="auto">
          <a:xfrm>
            <a:off x="2352675" y="1701915"/>
            <a:ext cx="1993902" cy="2947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2D4157CD-EC99-C673-5888-FB8C3E89B649}"/>
              </a:ext>
            </a:extLst>
          </p:cNvPr>
          <p:cNvSpPr txBox="1"/>
          <p:nvPr/>
        </p:nvSpPr>
        <p:spPr>
          <a:xfrm>
            <a:off x="2633815" y="1421628"/>
            <a:ext cx="170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subajuste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1253339-1DEB-89C1-8C0E-7E916415966F}"/>
              </a:ext>
            </a:extLst>
          </p:cNvPr>
          <p:cNvSpPr txBox="1"/>
          <p:nvPr/>
        </p:nvSpPr>
        <p:spPr>
          <a:xfrm>
            <a:off x="7876687" y="1445441"/>
            <a:ext cx="170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sobreajuste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AA323F9-8E5C-2ED7-7474-00EAC3A9B445}"/>
              </a:ext>
            </a:extLst>
          </p:cNvPr>
          <p:cNvSpPr txBox="1"/>
          <p:nvPr/>
        </p:nvSpPr>
        <p:spPr>
          <a:xfrm>
            <a:off x="5040284" y="1420556"/>
            <a:ext cx="2050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ajuste apropriado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2279F6B-8E44-6328-821B-2B13EEE2036B}"/>
              </a:ext>
            </a:extLst>
          </p:cNvPr>
          <p:cNvSpPr txBox="1"/>
          <p:nvPr/>
        </p:nvSpPr>
        <p:spPr>
          <a:xfrm>
            <a:off x="1197524" y="2059260"/>
            <a:ext cx="1247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Regressão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1E6D656-857C-E1E7-B118-2232A5B3C12A}"/>
              </a:ext>
            </a:extLst>
          </p:cNvPr>
          <p:cNvSpPr txBox="1"/>
          <p:nvPr/>
        </p:nvSpPr>
        <p:spPr>
          <a:xfrm>
            <a:off x="949141" y="3715945"/>
            <a:ext cx="1507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Classificação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18114226-93F9-BEA2-8207-47B386FC60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45" t="19278" r="40638" b="27303"/>
          <a:stretch/>
        </p:blipFill>
        <p:spPr bwMode="auto">
          <a:xfrm>
            <a:off x="4991619" y="1714294"/>
            <a:ext cx="2020860" cy="2927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5DE423C0-8EE4-15A7-2DEA-C42F713C06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602" t="20289" r="9128" b="27303"/>
          <a:stretch/>
        </p:blipFill>
        <p:spPr bwMode="auto">
          <a:xfrm>
            <a:off x="7662415" y="1701915"/>
            <a:ext cx="2084490" cy="2927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43459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238420-A23F-DE85-A170-45E0B437C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53365"/>
            <a:ext cx="10515600" cy="95127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5400" b="1" dirty="0"/>
              <a:t>Como encontramos esse </a:t>
            </a:r>
            <a:r>
              <a:rPr lang="pt-BR" sz="5400" b="1" dirty="0">
                <a:effectLst/>
              </a:rPr>
              <a:t>equilíbrio?</a:t>
            </a:r>
            <a:endParaRPr lang="pt-BR" sz="5400" b="1" dirty="0"/>
          </a:p>
        </p:txBody>
      </p:sp>
    </p:spTree>
    <p:extLst>
      <p:ext uri="{BB962C8B-B14F-4D97-AF65-F5344CB8AC3E}">
        <p14:creationId xmlns:p14="http://schemas.microsoft.com/office/powerpoint/2010/main" val="19025867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0F6520-45D3-CB1E-DD88-F75930828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Dividir para conquistar!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F07388-B562-E5DD-2F3D-BFF95E2F4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3084" y="1825624"/>
            <a:ext cx="5161936" cy="5032375"/>
          </a:xfrm>
        </p:spPr>
        <p:txBody>
          <a:bodyPr/>
          <a:lstStyle/>
          <a:p>
            <a:r>
              <a:rPr lang="pt-BR" dirty="0"/>
              <a:t>Nossa ideia inicial foi treinar o modelo com todas os exemplos, pois quanto mais dados tivermos, melhor será seu treinamento.</a:t>
            </a:r>
          </a:p>
          <a:p>
            <a:r>
              <a:rPr lang="pt-BR" dirty="0"/>
              <a:t>Porém, quando a rede é treinada com todos os exemplos que possuímos, nós não temos um contexto para mensurar o quão bem ela se sai com dados nunca vistos anteriormente.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Generalizar vs. Sobreajustar.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070ACEEF-0F17-B82A-D62D-51E980D81E7E}"/>
              </a:ext>
            </a:extLst>
          </p:cNvPr>
          <p:cNvSpPr/>
          <p:nvPr/>
        </p:nvSpPr>
        <p:spPr>
          <a:xfrm>
            <a:off x="98322" y="3084153"/>
            <a:ext cx="6548284" cy="62926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Dados</a:t>
            </a:r>
          </a:p>
        </p:txBody>
      </p:sp>
      <p:sp>
        <p:nvSpPr>
          <p:cNvPr id="5" name="Chave Direita 4">
            <a:extLst>
              <a:ext uri="{FF2B5EF4-FFF2-40B4-BE49-F238E27FC236}">
                <a16:creationId xmlns:a16="http://schemas.microsoft.com/office/drawing/2014/main" id="{8B5B3C9E-B7D2-1262-B3E6-67BDA1AF41D7}"/>
              </a:ext>
            </a:extLst>
          </p:cNvPr>
          <p:cNvSpPr/>
          <p:nvPr/>
        </p:nvSpPr>
        <p:spPr>
          <a:xfrm rot="5400000">
            <a:off x="3195484" y="826778"/>
            <a:ext cx="353962" cy="654828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43CCAAF-1FB7-D72B-8539-63477C29D465}"/>
              </a:ext>
            </a:extLst>
          </p:cNvPr>
          <p:cNvSpPr txBox="1"/>
          <p:nvPr/>
        </p:nvSpPr>
        <p:spPr>
          <a:xfrm>
            <a:off x="98320" y="4277903"/>
            <a:ext cx="6548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Conjunto de dados com todos os exemplos (e.g., imagens) que foram coletados.</a:t>
            </a:r>
          </a:p>
        </p:txBody>
      </p:sp>
    </p:spTree>
    <p:extLst>
      <p:ext uri="{BB962C8B-B14F-4D97-AF65-F5344CB8AC3E}">
        <p14:creationId xmlns:p14="http://schemas.microsoft.com/office/powerpoint/2010/main" val="39167612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0F6520-45D3-CB1E-DD88-F75930828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Dividir para conquistar!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F07388-B562-E5DD-2F3D-BFF95E2F4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3084" y="1825624"/>
            <a:ext cx="5161936" cy="5032375"/>
          </a:xfrm>
        </p:spPr>
        <p:txBody>
          <a:bodyPr>
            <a:normAutofit/>
          </a:bodyPr>
          <a:lstStyle/>
          <a:p>
            <a:r>
              <a:rPr lang="pt-BR" dirty="0"/>
              <a:t>E se dividirmos o conjunto total de exemplos em conjuntos menores?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i="1" dirty="0">
                <a:effectLst/>
              </a:rPr>
              <a:t>Conjunto de treinamento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i="1" dirty="0">
                <a:effectLst/>
              </a:rPr>
              <a:t>Conjunto de validação</a:t>
            </a:r>
            <a:endParaRPr lang="pt-BR" b="1" i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i="1" dirty="0">
                <a:effectLst/>
              </a:rPr>
              <a:t>Conjunto de teste</a:t>
            </a:r>
            <a:endParaRPr lang="pt-BR" dirty="0">
              <a:effectLst/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288B23B8-5113-3888-77B7-BB6BAC36ED69}"/>
              </a:ext>
            </a:extLst>
          </p:cNvPr>
          <p:cNvGrpSpPr/>
          <p:nvPr/>
        </p:nvGrpSpPr>
        <p:grpSpPr>
          <a:xfrm>
            <a:off x="78656" y="2719489"/>
            <a:ext cx="6548285" cy="629264"/>
            <a:chOff x="98321" y="4027179"/>
            <a:chExt cx="6548285" cy="629264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C89405E4-B2C1-EA4B-F1E2-BF6295A09601}"/>
                </a:ext>
              </a:extLst>
            </p:cNvPr>
            <p:cNvSpPr/>
            <p:nvPr/>
          </p:nvSpPr>
          <p:spPr>
            <a:xfrm>
              <a:off x="98321" y="4027179"/>
              <a:ext cx="4267203" cy="62926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/>
                <a:t>Treinamento</a:t>
              </a:r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FB5D56B6-071A-9C23-7908-C117CAFB472D}"/>
                </a:ext>
              </a:extLst>
            </p:cNvPr>
            <p:cNvSpPr/>
            <p:nvPr/>
          </p:nvSpPr>
          <p:spPr>
            <a:xfrm>
              <a:off x="5506066" y="4027179"/>
              <a:ext cx="1140540" cy="62926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/>
                <a:t>Teste</a:t>
              </a:r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901EFED6-A10D-AFB1-1044-2FC0A0D026EA}"/>
                </a:ext>
              </a:extLst>
            </p:cNvPr>
            <p:cNvSpPr/>
            <p:nvPr/>
          </p:nvSpPr>
          <p:spPr>
            <a:xfrm>
              <a:off x="4365525" y="4027179"/>
              <a:ext cx="1140541" cy="62926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/>
                <a:t>Validação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7626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CB3FED-5D1A-7084-5333-A3B2FA75F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vamos ver?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FE7774-7186-A846-D8DE-518B2CBF4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035938" cy="5032376"/>
          </a:xfrm>
        </p:spPr>
        <p:txBody>
          <a:bodyPr>
            <a:normAutofit/>
          </a:bodyPr>
          <a:lstStyle/>
          <a:p>
            <a:r>
              <a:rPr lang="pt-BR" dirty="0"/>
              <a:t>Anteriormente, aprendemos como criar classificadores, em particular para classificação de imagens, utilizando redes neurais.</a:t>
            </a:r>
          </a:p>
          <a:p>
            <a:r>
              <a:rPr lang="pt-BR" dirty="0"/>
              <a:t>Após treinar o modelo, medimos sua acurácia e, após alguns testes básicos, verificamos que o modelo treinado reconhece as imagens muito bem.</a:t>
            </a:r>
          </a:p>
          <a:p>
            <a:r>
              <a:rPr lang="pt-BR" dirty="0"/>
              <a:t>Porém, essa análise simplista pode nos levar a uma falsa sensação de segurança.</a:t>
            </a:r>
          </a:p>
          <a:p>
            <a:r>
              <a:rPr lang="pt-BR" dirty="0"/>
              <a:t>Assim, neste tópico vamos explorar alguns problemas em torno desta análise superficial e aprender alguns métodos que podemos utilizar para evitar erros ao treinarmos uma rede neural de forma ingênua.</a:t>
            </a:r>
          </a:p>
        </p:txBody>
      </p:sp>
    </p:spTree>
    <p:extLst>
      <p:ext uri="{BB962C8B-B14F-4D97-AF65-F5344CB8AC3E}">
        <p14:creationId xmlns:p14="http://schemas.microsoft.com/office/powerpoint/2010/main" val="5297399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0F6520-45D3-CB1E-DD88-F75930828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Conjunto de treinamento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F07388-B562-E5DD-2F3D-BFF95E2F4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3084" y="1825624"/>
            <a:ext cx="5161936" cy="5032375"/>
          </a:xfrm>
        </p:spPr>
        <p:txBody>
          <a:bodyPr>
            <a:normAutofit/>
          </a:bodyPr>
          <a:lstStyle/>
          <a:p>
            <a:r>
              <a:rPr lang="pt-BR" b="1" i="1" dirty="0">
                <a:effectLst/>
              </a:rPr>
              <a:t>Conjunto de treinamento</a:t>
            </a:r>
            <a:r>
              <a:rPr lang="pt-BR" dirty="0">
                <a:effectLst/>
              </a:rPr>
              <a:t>: usado para ajustar os parâmetros (i.e., pesos) do modelo.</a:t>
            </a:r>
          </a:p>
          <a:p>
            <a:r>
              <a:rPr lang="pt-BR" dirty="0"/>
              <a:t>É o maior dos três subconjuntos.</a:t>
            </a:r>
            <a:endParaRPr lang="pt-BR" dirty="0">
              <a:effectLst/>
            </a:endParaRPr>
          </a:p>
          <a:p>
            <a:r>
              <a:rPr lang="pt-BR" b="1" i="1" dirty="0"/>
              <a:t>Tamanho do subconjunto</a:t>
            </a:r>
            <a:r>
              <a:rPr lang="pt-BR" dirty="0"/>
              <a:t>: </a:t>
            </a:r>
            <a:r>
              <a:rPr lang="pt-BR" dirty="0">
                <a:effectLst/>
              </a:rPr>
              <a:t>70% a 80% do total.</a:t>
            </a: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1D3CCE0A-2911-037A-D8A8-8B58FDFE8164}"/>
              </a:ext>
            </a:extLst>
          </p:cNvPr>
          <p:cNvGrpSpPr/>
          <p:nvPr/>
        </p:nvGrpSpPr>
        <p:grpSpPr>
          <a:xfrm>
            <a:off x="78656" y="2719489"/>
            <a:ext cx="6548285" cy="629264"/>
            <a:chOff x="98321" y="4027179"/>
            <a:chExt cx="6548285" cy="629264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74695352-AA0B-095F-460A-BB9FCC8530C0}"/>
                </a:ext>
              </a:extLst>
            </p:cNvPr>
            <p:cNvSpPr/>
            <p:nvPr/>
          </p:nvSpPr>
          <p:spPr>
            <a:xfrm>
              <a:off x="98321" y="4027179"/>
              <a:ext cx="4267203" cy="62926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/>
                <a:t>Treinamento</a:t>
              </a:r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EA450083-62C5-B841-123D-A9EE9ABF26E4}"/>
                </a:ext>
              </a:extLst>
            </p:cNvPr>
            <p:cNvSpPr/>
            <p:nvPr/>
          </p:nvSpPr>
          <p:spPr>
            <a:xfrm>
              <a:off x="5506066" y="4027179"/>
              <a:ext cx="1140540" cy="62926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/>
                <a:t>Teste</a:t>
              </a:r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45AB0AF8-615D-0889-3527-10EC78D8E2B7}"/>
                </a:ext>
              </a:extLst>
            </p:cNvPr>
            <p:cNvSpPr/>
            <p:nvPr/>
          </p:nvSpPr>
          <p:spPr>
            <a:xfrm>
              <a:off x="4365525" y="4027179"/>
              <a:ext cx="1140541" cy="62926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/>
                <a:t>Validação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889466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0F6520-45D3-CB1E-DD88-F75930828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Conjunto de validação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F07388-B562-E5DD-2F3D-BFF95E2F4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2580" y="1825624"/>
            <a:ext cx="5211097" cy="5032375"/>
          </a:xfrm>
        </p:spPr>
        <p:txBody>
          <a:bodyPr>
            <a:normAutofit lnSpcReduction="10000"/>
          </a:bodyPr>
          <a:lstStyle/>
          <a:p>
            <a:r>
              <a:rPr lang="pt-BR" b="1" i="1" dirty="0"/>
              <a:t>Conjunto de validação</a:t>
            </a:r>
            <a:r>
              <a:rPr lang="pt-BR" dirty="0"/>
              <a:t>: </a:t>
            </a:r>
            <a:r>
              <a:rPr lang="pt-BR" b="0" i="0" dirty="0">
                <a:effectLst/>
              </a:rPr>
              <a:t>usado para ajustar os hiperparâmetros do modelo (e.g., número de camadas e de nós, otimizador, função de ativação, etc.).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i="0" dirty="0">
                <a:effectLst/>
              </a:rPr>
              <a:t>Hiperparâmetros</a:t>
            </a:r>
            <a:r>
              <a:rPr lang="pt-BR" b="0" i="0" dirty="0">
                <a:effectLst/>
              </a:rPr>
              <a:t>: parâmetros que não são aprendidos durante o treinamento do modelo, mas que influenciam </a:t>
            </a:r>
            <a:r>
              <a:rPr lang="pt-BR" dirty="0"/>
              <a:t>seu</a:t>
            </a:r>
            <a:r>
              <a:rPr lang="pt-BR" b="0" i="0" dirty="0">
                <a:effectLst/>
              </a:rPr>
              <a:t> aprendizado</a:t>
            </a:r>
            <a:endParaRPr lang="pt-BR" dirty="0"/>
          </a:p>
          <a:p>
            <a:r>
              <a:rPr lang="pt-BR" b="1" i="1" dirty="0"/>
              <a:t>Tamanho do subconjunto</a:t>
            </a:r>
            <a:r>
              <a:rPr lang="pt-BR" dirty="0"/>
              <a:t>: 10</a:t>
            </a:r>
            <a:r>
              <a:rPr lang="pt-BR" dirty="0">
                <a:effectLst/>
              </a:rPr>
              <a:t>% a 15% do total.</a:t>
            </a:r>
            <a:endParaRPr lang="pt-BR" b="0" i="0" dirty="0">
              <a:effectLst/>
            </a:endParaRPr>
          </a:p>
          <a:p>
            <a:r>
              <a:rPr lang="pt-BR" b="0" i="0" dirty="0">
                <a:effectLst/>
              </a:rPr>
              <a:t>A validação é importante para evitar o sobreajuste.</a:t>
            </a:r>
            <a:endParaRPr lang="pt-BR" dirty="0"/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834867BD-485B-151E-A8D6-3FD97BD5C155}"/>
              </a:ext>
            </a:extLst>
          </p:cNvPr>
          <p:cNvGrpSpPr/>
          <p:nvPr/>
        </p:nvGrpSpPr>
        <p:grpSpPr>
          <a:xfrm>
            <a:off x="78656" y="2719489"/>
            <a:ext cx="6548285" cy="629264"/>
            <a:chOff x="98321" y="4027179"/>
            <a:chExt cx="6548285" cy="629264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FDB8567A-B72C-3862-4679-651D2D165946}"/>
                </a:ext>
              </a:extLst>
            </p:cNvPr>
            <p:cNvSpPr/>
            <p:nvPr/>
          </p:nvSpPr>
          <p:spPr>
            <a:xfrm>
              <a:off x="98321" y="4027179"/>
              <a:ext cx="4267203" cy="62926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/>
                <a:t>Treinamento</a:t>
              </a:r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9ABA3821-4162-3193-ADF3-D76742D62FEC}"/>
                </a:ext>
              </a:extLst>
            </p:cNvPr>
            <p:cNvSpPr/>
            <p:nvPr/>
          </p:nvSpPr>
          <p:spPr>
            <a:xfrm>
              <a:off x="5506066" y="4027179"/>
              <a:ext cx="1140540" cy="62926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/>
                <a:t>Teste</a:t>
              </a:r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FFDE3367-A304-FC98-F961-58B9F75E98A4}"/>
                </a:ext>
              </a:extLst>
            </p:cNvPr>
            <p:cNvSpPr/>
            <p:nvPr/>
          </p:nvSpPr>
          <p:spPr>
            <a:xfrm>
              <a:off x="4365525" y="4027179"/>
              <a:ext cx="1140541" cy="62926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/>
                <a:t>Validação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31479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0F6520-45D3-CB1E-DD88-F75930828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Conjunto de teste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F07388-B562-E5DD-2F3D-BFF95E2F4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3084" y="1825624"/>
            <a:ext cx="5161936" cy="5032375"/>
          </a:xfrm>
        </p:spPr>
        <p:txBody>
          <a:bodyPr>
            <a:normAutofit/>
          </a:bodyPr>
          <a:lstStyle/>
          <a:p>
            <a:r>
              <a:rPr lang="pt-BR" b="1" i="1" dirty="0">
                <a:effectLst/>
              </a:rPr>
              <a:t>Conjunto de teste</a:t>
            </a:r>
            <a:r>
              <a:rPr lang="pt-BR" b="1" i="0" dirty="0">
                <a:effectLst/>
              </a:rPr>
              <a:t>:</a:t>
            </a:r>
            <a:r>
              <a:rPr lang="pt-BR" b="0" i="0" dirty="0">
                <a:effectLst/>
              </a:rPr>
              <a:t> conjunto mantido completamente separado durante todo o processo de desenvolvimento do modelo. </a:t>
            </a:r>
          </a:p>
          <a:p>
            <a:r>
              <a:rPr lang="pt-BR" dirty="0"/>
              <a:t>É</a:t>
            </a:r>
            <a:r>
              <a:rPr lang="pt-BR" b="0" i="0" dirty="0">
                <a:effectLst/>
              </a:rPr>
              <a:t> usado apenas no final para avaliar o desempenho do modelo em dados inéditos. </a:t>
            </a:r>
          </a:p>
          <a:p>
            <a:r>
              <a:rPr lang="pt-BR" b="1" i="1" dirty="0"/>
              <a:t>Tamanho do subconjunto</a:t>
            </a:r>
            <a:r>
              <a:rPr lang="pt-BR" dirty="0"/>
              <a:t>: 10</a:t>
            </a:r>
            <a:r>
              <a:rPr lang="pt-BR" dirty="0">
                <a:effectLst/>
              </a:rPr>
              <a:t>% a 15% do total.</a:t>
            </a:r>
            <a:endParaRPr lang="pt-BR" b="0" i="0" dirty="0">
              <a:effectLst/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C45FB5A8-671C-DCA1-B12E-7A3F299B7726}"/>
              </a:ext>
            </a:extLst>
          </p:cNvPr>
          <p:cNvGrpSpPr/>
          <p:nvPr/>
        </p:nvGrpSpPr>
        <p:grpSpPr>
          <a:xfrm>
            <a:off x="78656" y="2719489"/>
            <a:ext cx="6548285" cy="629264"/>
            <a:chOff x="98321" y="4027179"/>
            <a:chExt cx="6548285" cy="629264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942652D7-D11D-9E31-147F-0596CA45CDD8}"/>
                </a:ext>
              </a:extLst>
            </p:cNvPr>
            <p:cNvSpPr/>
            <p:nvPr/>
          </p:nvSpPr>
          <p:spPr>
            <a:xfrm>
              <a:off x="98321" y="4027179"/>
              <a:ext cx="4267203" cy="62926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/>
                <a:t>Treinamento</a:t>
              </a:r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CB77ECC7-D3D5-4A48-9BEE-68805AC5B8B2}"/>
                </a:ext>
              </a:extLst>
            </p:cNvPr>
            <p:cNvSpPr/>
            <p:nvPr/>
          </p:nvSpPr>
          <p:spPr>
            <a:xfrm>
              <a:off x="5506066" y="4027179"/>
              <a:ext cx="1140540" cy="62926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/>
                <a:t>Teste</a:t>
              </a:r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09795D2F-676B-DA33-9E1A-DE95DE4B3F7E}"/>
                </a:ext>
              </a:extLst>
            </p:cNvPr>
            <p:cNvSpPr/>
            <p:nvPr/>
          </p:nvSpPr>
          <p:spPr>
            <a:xfrm>
              <a:off x="4365525" y="4027179"/>
              <a:ext cx="1140541" cy="62926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/>
                <a:t>Validação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405333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0F6520-45D3-CB1E-DD88-F75930828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Aplicando a metodologia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F07388-B562-E5DD-2F3D-BFF95E2F4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0" y="1825624"/>
            <a:ext cx="5614221" cy="5032375"/>
          </a:xfrm>
        </p:spPr>
        <p:txBody>
          <a:bodyPr>
            <a:normAutofit lnSpcReduction="10000"/>
          </a:bodyPr>
          <a:lstStyle/>
          <a:p>
            <a:r>
              <a:rPr lang="pt-BR" b="0" i="0" dirty="0">
                <a:effectLst/>
              </a:rPr>
              <a:t>Seguindo essa metodologia, poderíamos, por exemplo, escolher uma arquitetura de rede neural e treiná-la para resolver um problema de classificação. </a:t>
            </a:r>
          </a:p>
          <a:p>
            <a:r>
              <a:rPr lang="pt-BR" b="0" i="0" dirty="0">
                <a:effectLst/>
              </a:rPr>
              <a:t>Nos dados de treinamento, a acurácia é de 99.9%. </a:t>
            </a:r>
          </a:p>
          <a:p>
            <a:r>
              <a:rPr lang="pt-BR" b="0" i="0" dirty="0">
                <a:effectLst/>
              </a:rPr>
              <a:t>Mas ela é pior nos outros dois conjuntos. </a:t>
            </a:r>
          </a:p>
          <a:p>
            <a:r>
              <a:rPr lang="pt-BR" b="0" i="0" dirty="0">
                <a:effectLst/>
              </a:rPr>
              <a:t>Ela é de 90% e 80% nos conjunto de validação e teste, respectivamente.</a:t>
            </a:r>
          </a:p>
          <a:p>
            <a:r>
              <a:rPr lang="pt-BR" dirty="0"/>
              <a:t>O que isso pode indicar?</a:t>
            </a:r>
            <a:endParaRPr lang="pt-BR" b="0" i="0" dirty="0">
              <a:effectLst/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C45FB5A8-671C-DCA1-B12E-7A3F299B7726}"/>
              </a:ext>
            </a:extLst>
          </p:cNvPr>
          <p:cNvGrpSpPr/>
          <p:nvPr/>
        </p:nvGrpSpPr>
        <p:grpSpPr>
          <a:xfrm>
            <a:off x="78657" y="2753031"/>
            <a:ext cx="6322144" cy="595721"/>
            <a:chOff x="98321" y="4027179"/>
            <a:chExt cx="6548285" cy="629264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942652D7-D11D-9E31-147F-0596CA45CDD8}"/>
                </a:ext>
              </a:extLst>
            </p:cNvPr>
            <p:cNvSpPr/>
            <p:nvPr/>
          </p:nvSpPr>
          <p:spPr>
            <a:xfrm>
              <a:off x="98321" y="4027179"/>
              <a:ext cx="4267203" cy="62926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/>
                <a:t>Treinamento</a:t>
              </a:r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CB77ECC7-D3D5-4A48-9BEE-68805AC5B8B2}"/>
                </a:ext>
              </a:extLst>
            </p:cNvPr>
            <p:cNvSpPr/>
            <p:nvPr/>
          </p:nvSpPr>
          <p:spPr>
            <a:xfrm>
              <a:off x="5506066" y="4027179"/>
              <a:ext cx="1140540" cy="62926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/>
                <a:t>Teste</a:t>
              </a:r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09795D2F-676B-DA33-9E1A-DE95DE4B3F7E}"/>
                </a:ext>
              </a:extLst>
            </p:cNvPr>
            <p:cNvSpPr/>
            <p:nvPr/>
          </p:nvSpPr>
          <p:spPr>
            <a:xfrm>
              <a:off x="4365525" y="4027179"/>
              <a:ext cx="1140541" cy="62926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/>
                <a:t>Validação</a:t>
              </a:r>
            </a:p>
          </p:txBody>
        </p:sp>
      </p:grpSp>
      <p:sp>
        <p:nvSpPr>
          <p:cNvPr id="5" name="CaixaDeTexto 4">
            <a:extLst>
              <a:ext uri="{FF2B5EF4-FFF2-40B4-BE49-F238E27FC236}">
                <a16:creationId xmlns:a16="http://schemas.microsoft.com/office/drawing/2014/main" id="{3063BB5B-C98D-14A2-6E2F-EAEECB666101}"/>
              </a:ext>
            </a:extLst>
          </p:cNvPr>
          <p:cNvSpPr txBox="1"/>
          <p:nvPr/>
        </p:nvSpPr>
        <p:spPr>
          <a:xfrm>
            <a:off x="1568304" y="3348752"/>
            <a:ext cx="1140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Acurácia: 0.999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3D07BA5-A4B3-F074-9327-3D1F4B1D6902}"/>
              </a:ext>
            </a:extLst>
          </p:cNvPr>
          <p:cNvSpPr txBox="1"/>
          <p:nvPr/>
        </p:nvSpPr>
        <p:spPr>
          <a:xfrm>
            <a:off x="4198494" y="3348752"/>
            <a:ext cx="1101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Acurácia: 0.9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3BEAD47-ED5A-64C9-3184-510135A2CFE6}"/>
              </a:ext>
            </a:extLst>
          </p:cNvPr>
          <p:cNvSpPr txBox="1"/>
          <p:nvPr/>
        </p:nvSpPr>
        <p:spPr>
          <a:xfrm>
            <a:off x="5299648" y="3367550"/>
            <a:ext cx="11011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Acurácia: 0.8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49F0D3D2-EF84-C8F4-C1B8-F78492867A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065" y="4227872"/>
            <a:ext cx="3414037" cy="2265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4101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0F6520-45D3-CB1E-DD88-F75930828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Aplicando a metodologia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F07388-B562-E5DD-2F3D-BFF95E2F4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0" y="1825624"/>
            <a:ext cx="5643716" cy="5032375"/>
          </a:xfrm>
        </p:spPr>
        <p:txBody>
          <a:bodyPr>
            <a:normAutofit lnSpcReduction="10000"/>
          </a:bodyPr>
          <a:lstStyle/>
          <a:p>
            <a:r>
              <a:rPr lang="pt-BR" b="0" i="0" dirty="0">
                <a:effectLst/>
              </a:rPr>
              <a:t>Podemos estar diante de uma situação igual a da detecção de calçados. </a:t>
            </a:r>
          </a:p>
          <a:p>
            <a:r>
              <a:rPr lang="pt-BR" b="0" i="0" dirty="0">
                <a:effectLst/>
              </a:rPr>
              <a:t>Projetamos uma rede neural que é ótima nos dados de treinamento, mas não tão boa nos outros dados.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0" i="0" dirty="0">
                <a:effectLst/>
              </a:rPr>
              <a:t>Uma indicação de sobreajuste.</a:t>
            </a:r>
          </a:p>
          <a:p>
            <a:r>
              <a:rPr lang="pt-BR" b="0" i="0" dirty="0">
                <a:effectLst/>
              </a:rPr>
              <a:t>Os 99.9% nos fazem pensar que temos uma rede muito melhor do que realmente temos. </a:t>
            </a:r>
          </a:p>
          <a:p>
            <a:r>
              <a:rPr lang="pt-BR" b="0" i="0" dirty="0">
                <a:effectLst/>
              </a:rPr>
              <a:t>E se reprojetarmos a rede (e.g., reduzir sua complexidade) e tentamos novamente?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C45FB5A8-671C-DCA1-B12E-7A3F299B7726}"/>
              </a:ext>
            </a:extLst>
          </p:cNvPr>
          <p:cNvGrpSpPr/>
          <p:nvPr/>
        </p:nvGrpSpPr>
        <p:grpSpPr>
          <a:xfrm>
            <a:off x="78657" y="2753031"/>
            <a:ext cx="6322144" cy="595721"/>
            <a:chOff x="98321" y="4027179"/>
            <a:chExt cx="6548285" cy="629264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942652D7-D11D-9E31-147F-0596CA45CDD8}"/>
                </a:ext>
              </a:extLst>
            </p:cNvPr>
            <p:cNvSpPr/>
            <p:nvPr/>
          </p:nvSpPr>
          <p:spPr>
            <a:xfrm>
              <a:off x="98321" y="4027179"/>
              <a:ext cx="4267203" cy="62926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/>
                <a:t>Treinamento</a:t>
              </a:r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CB77ECC7-D3D5-4A48-9BEE-68805AC5B8B2}"/>
                </a:ext>
              </a:extLst>
            </p:cNvPr>
            <p:cNvSpPr/>
            <p:nvPr/>
          </p:nvSpPr>
          <p:spPr>
            <a:xfrm>
              <a:off x="5506066" y="4027179"/>
              <a:ext cx="1140540" cy="62926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/>
                <a:t>Teste</a:t>
              </a:r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09795D2F-676B-DA33-9E1A-DE95DE4B3F7E}"/>
                </a:ext>
              </a:extLst>
            </p:cNvPr>
            <p:cNvSpPr/>
            <p:nvPr/>
          </p:nvSpPr>
          <p:spPr>
            <a:xfrm>
              <a:off x="4365525" y="4027179"/>
              <a:ext cx="1140541" cy="62926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/>
                <a:t>Validação</a:t>
              </a:r>
            </a:p>
          </p:txBody>
        </p:sp>
      </p:grpSp>
      <p:sp>
        <p:nvSpPr>
          <p:cNvPr id="5" name="CaixaDeTexto 4">
            <a:extLst>
              <a:ext uri="{FF2B5EF4-FFF2-40B4-BE49-F238E27FC236}">
                <a16:creationId xmlns:a16="http://schemas.microsoft.com/office/drawing/2014/main" id="{3063BB5B-C98D-14A2-6E2F-EAEECB666101}"/>
              </a:ext>
            </a:extLst>
          </p:cNvPr>
          <p:cNvSpPr txBox="1"/>
          <p:nvPr/>
        </p:nvSpPr>
        <p:spPr>
          <a:xfrm>
            <a:off x="1568304" y="3348752"/>
            <a:ext cx="1140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Acurácia: 0.999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3D07BA5-A4B3-F074-9327-3D1F4B1D6902}"/>
              </a:ext>
            </a:extLst>
          </p:cNvPr>
          <p:cNvSpPr txBox="1"/>
          <p:nvPr/>
        </p:nvSpPr>
        <p:spPr>
          <a:xfrm>
            <a:off x="4198494" y="3348752"/>
            <a:ext cx="1101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Acurácia: 0.9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3BEAD47-ED5A-64C9-3184-510135A2CFE6}"/>
              </a:ext>
            </a:extLst>
          </p:cNvPr>
          <p:cNvSpPr txBox="1"/>
          <p:nvPr/>
        </p:nvSpPr>
        <p:spPr>
          <a:xfrm>
            <a:off x="5299648" y="3367550"/>
            <a:ext cx="11011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Acurácia: 0.8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363AC9CC-B775-2230-CAB6-E3FB1F505B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065" y="4227872"/>
            <a:ext cx="3414037" cy="2265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774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0F6520-45D3-CB1E-DD88-F75930828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Aplicando a metodologia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C45FB5A8-671C-DCA1-B12E-7A3F299B7726}"/>
              </a:ext>
            </a:extLst>
          </p:cNvPr>
          <p:cNvGrpSpPr/>
          <p:nvPr/>
        </p:nvGrpSpPr>
        <p:grpSpPr>
          <a:xfrm>
            <a:off x="78657" y="2753031"/>
            <a:ext cx="6322144" cy="595721"/>
            <a:chOff x="98321" y="4027179"/>
            <a:chExt cx="6548285" cy="629264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942652D7-D11D-9E31-147F-0596CA45CDD8}"/>
                </a:ext>
              </a:extLst>
            </p:cNvPr>
            <p:cNvSpPr/>
            <p:nvPr/>
          </p:nvSpPr>
          <p:spPr>
            <a:xfrm>
              <a:off x="98321" y="4027179"/>
              <a:ext cx="4267203" cy="62926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/>
                <a:t>Treinamento</a:t>
              </a:r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CB77ECC7-D3D5-4A48-9BEE-68805AC5B8B2}"/>
                </a:ext>
              </a:extLst>
            </p:cNvPr>
            <p:cNvSpPr/>
            <p:nvPr/>
          </p:nvSpPr>
          <p:spPr>
            <a:xfrm>
              <a:off x="5506066" y="4027179"/>
              <a:ext cx="1140540" cy="62926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/>
                <a:t>Teste</a:t>
              </a:r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09795D2F-676B-DA33-9E1A-DE95DE4B3F7E}"/>
                </a:ext>
              </a:extLst>
            </p:cNvPr>
            <p:cNvSpPr/>
            <p:nvPr/>
          </p:nvSpPr>
          <p:spPr>
            <a:xfrm>
              <a:off x="4365525" y="4027179"/>
              <a:ext cx="1140541" cy="62926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/>
                <a:t>Validação</a:t>
              </a:r>
            </a:p>
          </p:txBody>
        </p:sp>
      </p:grpSp>
      <p:sp>
        <p:nvSpPr>
          <p:cNvPr id="5" name="CaixaDeTexto 4">
            <a:extLst>
              <a:ext uri="{FF2B5EF4-FFF2-40B4-BE49-F238E27FC236}">
                <a16:creationId xmlns:a16="http://schemas.microsoft.com/office/drawing/2014/main" id="{3063BB5B-C98D-14A2-6E2F-EAEECB666101}"/>
              </a:ext>
            </a:extLst>
          </p:cNvPr>
          <p:cNvSpPr txBox="1"/>
          <p:nvPr/>
        </p:nvSpPr>
        <p:spPr>
          <a:xfrm>
            <a:off x="1568304" y="3348752"/>
            <a:ext cx="1140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Acurácia: 0.942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3D07BA5-A4B3-F074-9327-3D1F4B1D6902}"/>
              </a:ext>
            </a:extLst>
          </p:cNvPr>
          <p:cNvSpPr txBox="1"/>
          <p:nvPr/>
        </p:nvSpPr>
        <p:spPr>
          <a:xfrm>
            <a:off x="4198494" y="3348752"/>
            <a:ext cx="1101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Acurácia: 0.93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3BEAD47-ED5A-64C9-3184-510135A2CFE6}"/>
              </a:ext>
            </a:extLst>
          </p:cNvPr>
          <p:cNvSpPr txBox="1"/>
          <p:nvPr/>
        </p:nvSpPr>
        <p:spPr>
          <a:xfrm>
            <a:off x="5299648" y="3367550"/>
            <a:ext cx="11011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Acurácia: 0.925</a:t>
            </a:r>
          </a:p>
        </p:txBody>
      </p:sp>
      <p:sp>
        <p:nvSpPr>
          <p:cNvPr id="15" name="Espaço Reservado para Conteúdo 14">
            <a:extLst>
              <a:ext uri="{FF2B5EF4-FFF2-40B4-BE49-F238E27FC236}">
                <a16:creationId xmlns:a16="http://schemas.microsoft.com/office/drawing/2014/main" id="{89887A48-603D-07FB-23A0-746824264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8619" y="1825624"/>
            <a:ext cx="5515897" cy="5032375"/>
          </a:xfrm>
        </p:spPr>
        <p:txBody>
          <a:bodyPr>
            <a:normAutofit/>
          </a:bodyPr>
          <a:lstStyle/>
          <a:p>
            <a:r>
              <a:rPr lang="pt-BR" dirty="0"/>
              <a:t>A acurácia no conjunto de treinamento pode diminuir, mas o mais importante é manter a acurácia da rede nos conjuntos de validação e teste o mais próximos do treinamento.</a:t>
            </a:r>
          </a:p>
          <a:p>
            <a:r>
              <a:rPr lang="pt-BR" dirty="0"/>
              <a:t>Essa proximidade dos valores nos dará uma forte indicação da verdadeira acurácia da rede.</a:t>
            </a:r>
          </a:p>
          <a:p>
            <a:r>
              <a:rPr lang="pt-BR" dirty="0"/>
              <a:t>À luz dessas informações, vamos revisitar nosso exemplo dos dígitos escritos à mão.</a:t>
            </a:r>
          </a:p>
        </p:txBody>
      </p:sp>
      <p:pic>
        <p:nvPicPr>
          <p:cNvPr id="16" name="Espaço Reservado para Conteúdo 12">
            <a:extLst>
              <a:ext uri="{FF2B5EF4-FFF2-40B4-BE49-F238E27FC236}">
                <a16:creationId xmlns:a16="http://schemas.microsoft.com/office/drawing/2014/main" id="{A2A009AE-37F9-F7D5-4938-B7FCA30A19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304" y="4316360"/>
            <a:ext cx="3577282" cy="177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1289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D00B3E-85D7-8B25-6629-4A85FF361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30104F-E6BA-B308-644A-11A7E4939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57898" cy="4351338"/>
          </a:xfrm>
        </p:spPr>
        <p:txBody>
          <a:bodyPr/>
          <a:lstStyle/>
          <a:p>
            <a:r>
              <a:rPr lang="pt-BR" dirty="0"/>
              <a:t>Exemplo: Detecção de dígitos escritos à mão com dados de validação e teste</a:t>
            </a:r>
          </a:p>
        </p:txBody>
      </p:sp>
      <p:pic>
        <p:nvPicPr>
          <p:cNvPr id="2050" name="Picture 2" descr="TensorFlow">
            <a:extLst>
              <a:ext uri="{FF2B5EF4-FFF2-40B4-BE49-F238E27FC236}">
                <a16:creationId xmlns:a16="http://schemas.microsoft.com/office/drawing/2014/main" id="{87B75C17-2A48-E33A-B66B-927CA792D8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875" y="2923470"/>
            <a:ext cx="4099479" cy="2305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roject Jupyter | Try Jupyter">
            <a:extLst>
              <a:ext uri="{FF2B5EF4-FFF2-40B4-BE49-F238E27FC236}">
                <a16:creationId xmlns:a16="http://schemas.microsoft.com/office/drawing/2014/main" id="{FC70A9A5-A2C7-C005-C6C5-A9FF77565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3370" y="3167764"/>
            <a:ext cx="3461657" cy="1817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Google Colaboratory Colab - Guía Completa Español - Marketing Branding">
            <a:extLst>
              <a:ext uri="{FF2B5EF4-FFF2-40B4-BE49-F238E27FC236}">
                <a16:creationId xmlns:a16="http://schemas.microsoft.com/office/drawing/2014/main" id="{8A007768-2032-FE11-22C9-9394A0EF02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65" r="10641"/>
          <a:stretch/>
        </p:blipFill>
        <p:spPr bwMode="auto">
          <a:xfrm>
            <a:off x="8665027" y="2746576"/>
            <a:ext cx="3331071" cy="2659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T12A01: FUNDAMENTALS OF PYTHON PROGRAMMING (SF) (SYNCHRONOUS E-LEARNING) -  NTUC LearningHub">
            <a:extLst>
              <a:ext uri="{FF2B5EF4-FFF2-40B4-BE49-F238E27FC236}">
                <a16:creationId xmlns:a16="http://schemas.microsoft.com/office/drawing/2014/main" id="{80EDF8DB-E749-8471-3ACA-2FFE3006FC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19" r="20198"/>
          <a:stretch/>
        </p:blipFill>
        <p:spPr bwMode="auto">
          <a:xfrm>
            <a:off x="304800" y="3167764"/>
            <a:ext cx="1894114" cy="1877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inal de Adição 7">
            <a:extLst>
              <a:ext uri="{FF2B5EF4-FFF2-40B4-BE49-F238E27FC236}">
                <a16:creationId xmlns:a16="http://schemas.microsoft.com/office/drawing/2014/main" id="{89317CF7-D83C-5980-45A9-863C64A2BE61}"/>
              </a:ext>
            </a:extLst>
          </p:cNvPr>
          <p:cNvSpPr>
            <a:spLocks noChangeAspect="1"/>
          </p:cNvSpPr>
          <p:nvPr/>
        </p:nvSpPr>
        <p:spPr>
          <a:xfrm>
            <a:off x="2198914" y="3535968"/>
            <a:ext cx="468000" cy="468000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inal de Adição 9">
            <a:extLst>
              <a:ext uri="{FF2B5EF4-FFF2-40B4-BE49-F238E27FC236}">
                <a16:creationId xmlns:a16="http://schemas.microsoft.com/office/drawing/2014/main" id="{C6DC4B29-EABA-20F7-BB46-C33BEC93E2DD}"/>
              </a:ext>
            </a:extLst>
          </p:cNvPr>
          <p:cNvSpPr>
            <a:spLocks noChangeAspect="1"/>
          </p:cNvSpPr>
          <p:nvPr/>
        </p:nvSpPr>
        <p:spPr>
          <a:xfrm>
            <a:off x="5279613" y="3535968"/>
            <a:ext cx="468000" cy="468000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inal de Adição 10">
            <a:extLst>
              <a:ext uri="{FF2B5EF4-FFF2-40B4-BE49-F238E27FC236}">
                <a16:creationId xmlns:a16="http://schemas.microsoft.com/office/drawing/2014/main" id="{FF65B64B-136B-DCC4-8A01-509D3D5CD19F}"/>
              </a:ext>
            </a:extLst>
          </p:cNvPr>
          <p:cNvSpPr>
            <a:spLocks noChangeAspect="1"/>
          </p:cNvSpPr>
          <p:nvPr/>
        </p:nvSpPr>
        <p:spPr>
          <a:xfrm>
            <a:off x="7968386" y="3533294"/>
            <a:ext cx="468000" cy="468000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9619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29F673-B517-8CF2-C7D0-BA7EE704E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358EF7-640D-2D5F-8C4A-905DFEE63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553449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D00B3E-85D7-8B25-6629-4A85FF361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30104F-E6BA-B308-644A-11A7E4939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351338"/>
          </a:xfrm>
        </p:spPr>
        <p:txBody>
          <a:bodyPr/>
          <a:lstStyle/>
          <a:p>
            <a:r>
              <a:rPr lang="pt-BR" dirty="0"/>
              <a:t>Exemplo: </a:t>
            </a:r>
          </a:p>
        </p:txBody>
      </p:sp>
      <p:pic>
        <p:nvPicPr>
          <p:cNvPr id="2050" name="Picture 2" descr="TensorFlow">
            <a:extLst>
              <a:ext uri="{FF2B5EF4-FFF2-40B4-BE49-F238E27FC236}">
                <a16:creationId xmlns:a16="http://schemas.microsoft.com/office/drawing/2014/main" id="{87B75C17-2A48-E33A-B66B-927CA792D8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875" y="2923470"/>
            <a:ext cx="4099479" cy="2305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roject Jupyter | Try Jupyter">
            <a:extLst>
              <a:ext uri="{FF2B5EF4-FFF2-40B4-BE49-F238E27FC236}">
                <a16:creationId xmlns:a16="http://schemas.microsoft.com/office/drawing/2014/main" id="{FC70A9A5-A2C7-C005-C6C5-A9FF77565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3370" y="3167764"/>
            <a:ext cx="3461657" cy="1817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Google Colaboratory Colab - Guía Completa Español - Marketing Branding">
            <a:extLst>
              <a:ext uri="{FF2B5EF4-FFF2-40B4-BE49-F238E27FC236}">
                <a16:creationId xmlns:a16="http://schemas.microsoft.com/office/drawing/2014/main" id="{8A007768-2032-FE11-22C9-9394A0EF02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65" r="10641"/>
          <a:stretch/>
        </p:blipFill>
        <p:spPr bwMode="auto">
          <a:xfrm>
            <a:off x="8665027" y="2746576"/>
            <a:ext cx="3331071" cy="2659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T12A01: FUNDAMENTALS OF PYTHON PROGRAMMING (SF) (SYNCHRONOUS E-LEARNING) -  NTUC LearningHub">
            <a:extLst>
              <a:ext uri="{FF2B5EF4-FFF2-40B4-BE49-F238E27FC236}">
                <a16:creationId xmlns:a16="http://schemas.microsoft.com/office/drawing/2014/main" id="{80EDF8DB-E749-8471-3ACA-2FFE3006FC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19" r="20198"/>
          <a:stretch/>
        </p:blipFill>
        <p:spPr bwMode="auto">
          <a:xfrm>
            <a:off x="304800" y="3167764"/>
            <a:ext cx="1894114" cy="1877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inal de Adição 7">
            <a:extLst>
              <a:ext uri="{FF2B5EF4-FFF2-40B4-BE49-F238E27FC236}">
                <a16:creationId xmlns:a16="http://schemas.microsoft.com/office/drawing/2014/main" id="{89317CF7-D83C-5980-45A9-863C64A2BE61}"/>
              </a:ext>
            </a:extLst>
          </p:cNvPr>
          <p:cNvSpPr>
            <a:spLocks noChangeAspect="1"/>
          </p:cNvSpPr>
          <p:nvPr/>
        </p:nvSpPr>
        <p:spPr>
          <a:xfrm>
            <a:off x="2198914" y="3535968"/>
            <a:ext cx="468000" cy="468000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inal de Adição 9">
            <a:extLst>
              <a:ext uri="{FF2B5EF4-FFF2-40B4-BE49-F238E27FC236}">
                <a16:creationId xmlns:a16="http://schemas.microsoft.com/office/drawing/2014/main" id="{C6DC4B29-EABA-20F7-BB46-C33BEC93E2DD}"/>
              </a:ext>
            </a:extLst>
          </p:cNvPr>
          <p:cNvSpPr>
            <a:spLocks noChangeAspect="1"/>
          </p:cNvSpPr>
          <p:nvPr/>
        </p:nvSpPr>
        <p:spPr>
          <a:xfrm>
            <a:off x="5279613" y="3535968"/>
            <a:ext cx="468000" cy="468000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inal de Adição 10">
            <a:extLst>
              <a:ext uri="{FF2B5EF4-FFF2-40B4-BE49-F238E27FC236}">
                <a16:creationId xmlns:a16="http://schemas.microsoft.com/office/drawing/2014/main" id="{FF65B64B-136B-DCC4-8A01-509D3D5CD19F}"/>
              </a:ext>
            </a:extLst>
          </p:cNvPr>
          <p:cNvSpPr>
            <a:spLocks noChangeAspect="1"/>
          </p:cNvSpPr>
          <p:nvPr/>
        </p:nvSpPr>
        <p:spPr>
          <a:xfrm>
            <a:off x="7968386" y="3533294"/>
            <a:ext cx="468000" cy="468000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48819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55BD9F-A5F9-C006-2D60-3988AFB74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398648-3AD3-9986-3010-6210876DC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Quiz: “</a:t>
            </a:r>
            <a:r>
              <a:rPr lang="pt-BR" b="1" i="1" dirty="0"/>
              <a:t>TP557 - </a:t>
            </a:r>
            <a:r>
              <a:rPr lang="pt-BR" b="1" i="1" dirty="0" err="1"/>
              <a:t>Datasets</a:t>
            </a:r>
            <a:r>
              <a:rPr lang="pt-BR" dirty="0"/>
              <a:t>”.</a:t>
            </a:r>
          </a:p>
          <a:p>
            <a:r>
              <a:rPr lang="pt-BR" dirty="0"/>
              <a:t>Exercício:</a:t>
            </a:r>
          </a:p>
        </p:txBody>
      </p:sp>
    </p:spTree>
    <p:extLst>
      <p:ext uri="{BB962C8B-B14F-4D97-AF65-F5344CB8AC3E}">
        <p14:creationId xmlns:p14="http://schemas.microsoft.com/office/powerpoint/2010/main" val="2918520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BFD88C-E587-F1F5-9CE9-1664F6294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Reconhecendo calçados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8DED3E-A39F-AD3E-1BD0-A1D23418A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9870" y="1825625"/>
            <a:ext cx="5474814" cy="5032376"/>
          </a:xfrm>
        </p:spPr>
        <p:txBody>
          <a:bodyPr/>
          <a:lstStyle/>
          <a:p>
            <a:r>
              <a:rPr lang="pt-BR" dirty="0"/>
              <a:t>Imaginem uma situação onde queremos treinar uma rede neural para reconhecer diferentes tipos de calçados.</a:t>
            </a:r>
          </a:p>
          <a:p>
            <a:r>
              <a:rPr lang="pt-BR" dirty="0"/>
              <a:t>É uma tarefa similar a ensinar alguém que nunca viu um calçado antes sobre o que eles realmente são para que no futuro quando essa pessoa ver um objeto ela poder decidir se ele é um calçado ou não.</a:t>
            </a:r>
          </a:p>
        </p:txBody>
      </p:sp>
      <p:pic>
        <p:nvPicPr>
          <p:cNvPr id="1026" name="Picture 2" descr="Barker Shoes | Official Website | English Shoemakers Since 1880 | Barker  Shoes UK">
            <a:extLst>
              <a:ext uri="{FF2B5EF4-FFF2-40B4-BE49-F238E27FC236}">
                <a16:creationId xmlns:a16="http://schemas.microsoft.com/office/drawing/2014/main" id="{4DE9A806-8537-1453-3A4C-2AD7E83B88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75668"/>
            <a:ext cx="2606079" cy="1628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reços baixos em Sapatos | eBay">
            <a:extLst>
              <a:ext uri="{FF2B5EF4-FFF2-40B4-BE49-F238E27FC236}">
                <a16:creationId xmlns:a16="http://schemas.microsoft.com/office/drawing/2014/main" id="{98243BFE-DB44-FC97-581C-F486B6A7B7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202" y="1881529"/>
            <a:ext cx="2711945" cy="1368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17 Essential Shoes for Men in 2023: Sneakers, Loafers, Boots, Dress Shoes,  and More | GQ">
            <a:extLst>
              <a:ext uri="{FF2B5EF4-FFF2-40B4-BE49-F238E27FC236}">
                <a16:creationId xmlns:a16="http://schemas.microsoft.com/office/drawing/2014/main" id="{CFC9462D-4929-503A-5AE8-14F616EC66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977" y="5262470"/>
            <a:ext cx="2639302" cy="1484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he 5 Best Water Shoes of 2023 | Reviews by Wirecutter">
            <a:extLst>
              <a:ext uri="{FF2B5EF4-FFF2-40B4-BE49-F238E27FC236}">
                <a16:creationId xmlns:a16="http://schemas.microsoft.com/office/drawing/2014/main" id="{A90F23CC-4FF6-721E-5625-5AC321D203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202" y="3375627"/>
            <a:ext cx="2711945" cy="141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hoe - Wikipedia">
            <a:extLst>
              <a:ext uri="{FF2B5EF4-FFF2-40B4-BE49-F238E27FC236}">
                <a16:creationId xmlns:a16="http://schemas.microsoft.com/office/drawing/2014/main" id="{D02ACA22-9C4E-DF86-654C-61FC92B110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4002" y="4920290"/>
            <a:ext cx="2278897" cy="1837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The 9 Best Sandals of 2023 | Reviews by Wirecutter">
            <a:extLst>
              <a:ext uri="{FF2B5EF4-FFF2-40B4-BE49-F238E27FC236}">
                <a16:creationId xmlns:a16="http://schemas.microsoft.com/office/drawing/2014/main" id="{5E8C2F52-8C11-31F1-A6C1-2BFD37C7E2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791" y="3623465"/>
            <a:ext cx="2278896" cy="1520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07434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Perguntas?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19759815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5991458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FB07C42F-A992-2717-DDF1-083ADA9C3645}"/>
              </a:ext>
            </a:extLst>
          </p:cNvPr>
          <p:cNvGrpSpPr/>
          <p:nvPr/>
        </p:nvGrpSpPr>
        <p:grpSpPr>
          <a:xfrm>
            <a:off x="1050515" y="1517918"/>
            <a:ext cx="4577263" cy="3036592"/>
            <a:chOff x="983980" y="3614532"/>
            <a:chExt cx="4577263" cy="3036592"/>
          </a:xfrm>
        </p:grpSpPr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21354678-1459-EC6A-BFFF-068903DA2C08}"/>
                </a:ext>
              </a:extLst>
            </p:cNvPr>
            <p:cNvSpPr/>
            <p:nvPr/>
          </p:nvSpPr>
          <p:spPr>
            <a:xfrm>
              <a:off x="3328962" y="3756976"/>
              <a:ext cx="566057" cy="56605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9202167C-234D-8420-55FA-B0C12B1A5BB1}"/>
                </a:ext>
              </a:extLst>
            </p:cNvPr>
            <p:cNvSpPr/>
            <p:nvPr/>
          </p:nvSpPr>
          <p:spPr>
            <a:xfrm>
              <a:off x="3328961" y="4526233"/>
              <a:ext cx="566057" cy="56605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C2445B85-6587-1F9D-632C-CA40610EC62E}"/>
                </a:ext>
              </a:extLst>
            </p:cNvPr>
            <p:cNvSpPr/>
            <p:nvPr/>
          </p:nvSpPr>
          <p:spPr>
            <a:xfrm>
              <a:off x="3328961" y="5305650"/>
              <a:ext cx="566057" cy="56605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151E4E5F-4430-EBD6-8B9B-10BA312FFCF4}"/>
                </a:ext>
              </a:extLst>
            </p:cNvPr>
            <p:cNvSpPr/>
            <p:nvPr/>
          </p:nvSpPr>
          <p:spPr>
            <a:xfrm>
              <a:off x="3328961" y="6085067"/>
              <a:ext cx="566057" cy="56605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B9F28606-2CD9-EA49-6D4F-B417EF5BAEE3}"/>
                </a:ext>
              </a:extLst>
            </p:cNvPr>
            <p:cNvSpPr/>
            <p:nvPr/>
          </p:nvSpPr>
          <p:spPr>
            <a:xfrm>
              <a:off x="4389392" y="4524905"/>
              <a:ext cx="566057" cy="56605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60889C38-9906-3431-F3B0-48A0569494C7}"/>
                </a:ext>
              </a:extLst>
            </p:cNvPr>
            <p:cNvSpPr/>
            <p:nvPr/>
          </p:nvSpPr>
          <p:spPr>
            <a:xfrm>
              <a:off x="2123189" y="3756976"/>
              <a:ext cx="566057" cy="5660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DF780B85-FE8C-06AC-A428-D3E801D0CAFA}"/>
                </a:ext>
              </a:extLst>
            </p:cNvPr>
            <p:cNvSpPr/>
            <p:nvPr/>
          </p:nvSpPr>
          <p:spPr>
            <a:xfrm>
              <a:off x="2127901" y="4526230"/>
              <a:ext cx="566057" cy="5660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7A187CCF-3FCB-A01B-5454-D4817F3CC33F}"/>
                </a:ext>
              </a:extLst>
            </p:cNvPr>
            <p:cNvSpPr/>
            <p:nvPr/>
          </p:nvSpPr>
          <p:spPr>
            <a:xfrm>
              <a:off x="2123189" y="5303324"/>
              <a:ext cx="566057" cy="5660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13" name="Conector de Seta Reta 12">
              <a:extLst>
                <a:ext uri="{FF2B5EF4-FFF2-40B4-BE49-F238E27FC236}">
                  <a16:creationId xmlns:a16="http://schemas.microsoft.com/office/drawing/2014/main" id="{D71AF5E7-4BDC-4DF5-B4A7-BD601D539EA3}"/>
                </a:ext>
              </a:extLst>
            </p:cNvPr>
            <p:cNvCxnSpPr>
              <a:stCxn id="10" idx="6"/>
              <a:endCxn id="5" idx="2"/>
            </p:cNvCxnSpPr>
            <p:nvPr/>
          </p:nvCxnSpPr>
          <p:spPr>
            <a:xfrm>
              <a:off x="2689246" y="4040005"/>
              <a:ext cx="6397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>
              <a:extLst>
                <a:ext uri="{FF2B5EF4-FFF2-40B4-BE49-F238E27FC236}">
                  <a16:creationId xmlns:a16="http://schemas.microsoft.com/office/drawing/2014/main" id="{33D87AF2-6594-D2C7-CFE2-62391F186390}"/>
                </a:ext>
              </a:extLst>
            </p:cNvPr>
            <p:cNvCxnSpPr>
              <a:stCxn id="10" idx="6"/>
              <a:endCxn id="6" idx="2"/>
            </p:cNvCxnSpPr>
            <p:nvPr/>
          </p:nvCxnSpPr>
          <p:spPr>
            <a:xfrm>
              <a:off x="2689246" y="4040005"/>
              <a:ext cx="639715" cy="7692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de Seta Reta 14">
              <a:extLst>
                <a:ext uri="{FF2B5EF4-FFF2-40B4-BE49-F238E27FC236}">
                  <a16:creationId xmlns:a16="http://schemas.microsoft.com/office/drawing/2014/main" id="{880FBCFF-63A2-EDE9-8EFA-6FFF9479EF42}"/>
                </a:ext>
              </a:extLst>
            </p:cNvPr>
            <p:cNvCxnSpPr>
              <a:stCxn id="10" idx="6"/>
              <a:endCxn id="7" idx="2"/>
            </p:cNvCxnSpPr>
            <p:nvPr/>
          </p:nvCxnSpPr>
          <p:spPr>
            <a:xfrm>
              <a:off x="2689246" y="4040005"/>
              <a:ext cx="639715" cy="15486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de Seta Reta 15">
              <a:extLst>
                <a:ext uri="{FF2B5EF4-FFF2-40B4-BE49-F238E27FC236}">
                  <a16:creationId xmlns:a16="http://schemas.microsoft.com/office/drawing/2014/main" id="{47651E34-D429-DC72-2972-060D81836DBB}"/>
                </a:ext>
              </a:extLst>
            </p:cNvPr>
            <p:cNvCxnSpPr>
              <a:stCxn id="10" idx="6"/>
              <a:endCxn id="8" idx="2"/>
            </p:cNvCxnSpPr>
            <p:nvPr/>
          </p:nvCxnSpPr>
          <p:spPr>
            <a:xfrm>
              <a:off x="2689246" y="4040005"/>
              <a:ext cx="639715" cy="23280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de Seta Reta 16">
              <a:extLst>
                <a:ext uri="{FF2B5EF4-FFF2-40B4-BE49-F238E27FC236}">
                  <a16:creationId xmlns:a16="http://schemas.microsoft.com/office/drawing/2014/main" id="{CC55591E-7244-297B-6A7C-2B054EE6C283}"/>
                </a:ext>
              </a:extLst>
            </p:cNvPr>
            <p:cNvCxnSpPr>
              <a:stCxn id="11" idx="6"/>
              <a:endCxn id="5" idx="2"/>
            </p:cNvCxnSpPr>
            <p:nvPr/>
          </p:nvCxnSpPr>
          <p:spPr>
            <a:xfrm flipV="1">
              <a:off x="2693958" y="4040005"/>
              <a:ext cx="635004" cy="7692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de Seta Reta 17">
              <a:extLst>
                <a:ext uri="{FF2B5EF4-FFF2-40B4-BE49-F238E27FC236}">
                  <a16:creationId xmlns:a16="http://schemas.microsoft.com/office/drawing/2014/main" id="{5C063DBD-7854-101C-3A82-FA18DE8ED5AA}"/>
                </a:ext>
              </a:extLst>
            </p:cNvPr>
            <p:cNvCxnSpPr>
              <a:stCxn id="12" idx="6"/>
              <a:endCxn id="6" idx="2"/>
            </p:cNvCxnSpPr>
            <p:nvPr/>
          </p:nvCxnSpPr>
          <p:spPr>
            <a:xfrm flipV="1">
              <a:off x="2689246" y="4809262"/>
              <a:ext cx="639715" cy="7770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de Seta Reta 18">
              <a:extLst>
                <a:ext uri="{FF2B5EF4-FFF2-40B4-BE49-F238E27FC236}">
                  <a16:creationId xmlns:a16="http://schemas.microsoft.com/office/drawing/2014/main" id="{BA1CDC5A-BE46-A95A-DBF4-28D015FE056D}"/>
                </a:ext>
              </a:extLst>
            </p:cNvPr>
            <p:cNvCxnSpPr>
              <a:stCxn id="11" idx="6"/>
              <a:endCxn id="6" idx="2"/>
            </p:cNvCxnSpPr>
            <p:nvPr/>
          </p:nvCxnSpPr>
          <p:spPr>
            <a:xfrm>
              <a:off x="2693958" y="4809259"/>
              <a:ext cx="635003" cy="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de Seta Reta 19">
              <a:extLst>
                <a:ext uri="{FF2B5EF4-FFF2-40B4-BE49-F238E27FC236}">
                  <a16:creationId xmlns:a16="http://schemas.microsoft.com/office/drawing/2014/main" id="{D00D0734-5865-7C7F-24B0-626AC0C3D0F5}"/>
                </a:ext>
              </a:extLst>
            </p:cNvPr>
            <p:cNvCxnSpPr>
              <a:stCxn id="11" idx="6"/>
              <a:endCxn id="7" idx="2"/>
            </p:cNvCxnSpPr>
            <p:nvPr/>
          </p:nvCxnSpPr>
          <p:spPr>
            <a:xfrm>
              <a:off x="2693958" y="4809259"/>
              <a:ext cx="635003" cy="7794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de Seta Reta 20">
              <a:extLst>
                <a:ext uri="{FF2B5EF4-FFF2-40B4-BE49-F238E27FC236}">
                  <a16:creationId xmlns:a16="http://schemas.microsoft.com/office/drawing/2014/main" id="{5343B509-BF11-2338-E37D-0E23DA2C6D23}"/>
                </a:ext>
              </a:extLst>
            </p:cNvPr>
            <p:cNvCxnSpPr>
              <a:stCxn id="11" idx="6"/>
              <a:endCxn id="8" idx="2"/>
            </p:cNvCxnSpPr>
            <p:nvPr/>
          </p:nvCxnSpPr>
          <p:spPr>
            <a:xfrm>
              <a:off x="2693958" y="4809259"/>
              <a:ext cx="635003" cy="15588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de Seta Reta 21">
              <a:extLst>
                <a:ext uri="{FF2B5EF4-FFF2-40B4-BE49-F238E27FC236}">
                  <a16:creationId xmlns:a16="http://schemas.microsoft.com/office/drawing/2014/main" id="{471B67E1-F2D1-7CA7-710A-4D8FE34D7CD0}"/>
                </a:ext>
              </a:extLst>
            </p:cNvPr>
            <p:cNvCxnSpPr>
              <a:stCxn id="12" idx="6"/>
              <a:endCxn id="5" idx="2"/>
            </p:cNvCxnSpPr>
            <p:nvPr/>
          </p:nvCxnSpPr>
          <p:spPr>
            <a:xfrm flipV="1">
              <a:off x="2689246" y="4040005"/>
              <a:ext cx="639716" cy="15463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de Seta Reta 22">
              <a:extLst>
                <a:ext uri="{FF2B5EF4-FFF2-40B4-BE49-F238E27FC236}">
                  <a16:creationId xmlns:a16="http://schemas.microsoft.com/office/drawing/2014/main" id="{27E5B778-94A3-E90C-F5D7-B0BC6160C0BB}"/>
                </a:ext>
              </a:extLst>
            </p:cNvPr>
            <p:cNvCxnSpPr>
              <a:stCxn id="12" idx="6"/>
              <a:endCxn id="7" idx="2"/>
            </p:cNvCxnSpPr>
            <p:nvPr/>
          </p:nvCxnSpPr>
          <p:spPr>
            <a:xfrm>
              <a:off x="2689246" y="5586353"/>
              <a:ext cx="639715" cy="23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de Seta Reta 23">
              <a:extLst>
                <a:ext uri="{FF2B5EF4-FFF2-40B4-BE49-F238E27FC236}">
                  <a16:creationId xmlns:a16="http://schemas.microsoft.com/office/drawing/2014/main" id="{85119F7A-FF89-CA88-72F8-076932F8E1CE}"/>
                </a:ext>
              </a:extLst>
            </p:cNvPr>
            <p:cNvCxnSpPr>
              <a:stCxn id="12" idx="6"/>
              <a:endCxn id="8" idx="2"/>
            </p:cNvCxnSpPr>
            <p:nvPr/>
          </p:nvCxnSpPr>
          <p:spPr>
            <a:xfrm>
              <a:off x="2689246" y="5586353"/>
              <a:ext cx="639715" cy="7817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de Seta Reta 24">
              <a:extLst>
                <a:ext uri="{FF2B5EF4-FFF2-40B4-BE49-F238E27FC236}">
                  <a16:creationId xmlns:a16="http://schemas.microsoft.com/office/drawing/2014/main" id="{AD37D85D-9834-D427-C065-DB9FD7B2DCC6}"/>
                </a:ext>
              </a:extLst>
            </p:cNvPr>
            <p:cNvCxnSpPr>
              <a:cxnSpLocks/>
              <a:stCxn id="28" idx="3"/>
              <a:endCxn id="10" idx="2"/>
            </p:cNvCxnSpPr>
            <p:nvPr/>
          </p:nvCxnSpPr>
          <p:spPr>
            <a:xfrm flipV="1">
              <a:off x="1547919" y="4040005"/>
              <a:ext cx="575270" cy="3979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>
              <a:extLst>
                <a:ext uri="{FF2B5EF4-FFF2-40B4-BE49-F238E27FC236}">
                  <a16:creationId xmlns:a16="http://schemas.microsoft.com/office/drawing/2014/main" id="{EC3A2865-40E1-458C-CEF1-F1F5DA811CCC}"/>
                </a:ext>
              </a:extLst>
            </p:cNvPr>
            <p:cNvCxnSpPr>
              <a:cxnSpLocks/>
              <a:stCxn id="35" idx="3"/>
              <a:endCxn id="11" idx="2"/>
            </p:cNvCxnSpPr>
            <p:nvPr/>
          </p:nvCxnSpPr>
          <p:spPr>
            <a:xfrm flipV="1">
              <a:off x="1504691" y="4809259"/>
              <a:ext cx="623210" cy="1133997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de Seta Reta 26">
              <a:extLst>
                <a:ext uri="{FF2B5EF4-FFF2-40B4-BE49-F238E27FC236}">
                  <a16:creationId xmlns:a16="http://schemas.microsoft.com/office/drawing/2014/main" id="{4E716FD0-CB64-2EDE-2037-F2295115AC49}"/>
                </a:ext>
              </a:extLst>
            </p:cNvPr>
            <p:cNvCxnSpPr>
              <a:cxnSpLocks/>
              <a:stCxn id="9" idx="6"/>
            </p:cNvCxnSpPr>
            <p:nvPr/>
          </p:nvCxnSpPr>
          <p:spPr>
            <a:xfrm flipV="1">
              <a:off x="4955449" y="4806772"/>
              <a:ext cx="257585" cy="11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CaixaDeTexto 27">
                  <a:extLst>
                    <a:ext uri="{FF2B5EF4-FFF2-40B4-BE49-F238E27FC236}">
                      <a16:creationId xmlns:a16="http://schemas.microsoft.com/office/drawing/2014/main" id="{AFFA34F2-9D6C-4CB8-0690-996E4B904A68}"/>
                    </a:ext>
                  </a:extLst>
                </p:cNvPr>
                <p:cNvSpPr txBox="1"/>
                <p:nvPr/>
              </p:nvSpPr>
              <p:spPr>
                <a:xfrm>
                  <a:off x="1165380" y="4253294"/>
                  <a:ext cx="38253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8" name="CaixaDeTexto 27">
                  <a:extLst>
                    <a:ext uri="{FF2B5EF4-FFF2-40B4-BE49-F238E27FC236}">
                      <a16:creationId xmlns:a16="http://schemas.microsoft.com/office/drawing/2014/main" id="{3F5AE126-0FCE-B221-5292-CB4564BB39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5380" y="4253294"/>
                  <a:ext cx="382539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CaixaDeTexto 28">
                  <a:extLst>
                    <a:ext uri="{FF2B5EF4-FFF2-40B4-BE49-F238E27FC236}">
                      <a16:creationId xmlns:a16="http://schemas.microsoft.com/office/drawing/2014/main" id="{9852FD77-BF58-459E-954E-198502ED4F4A}"/>
                    </a:ext>
                  </a:extLst>
                </p:cNvPr>
                <p:cNvSpPr txBox="1"/>
                <p:nvPr/>
              </p:nvSpPr>
              <p:spPr>
                <a:xfrm>
                  <a:off x="1128276" y="5001341"/>
                  <a:ext cx="37029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9" name="CaixaDeTexto 28">
                  <a:extLst>
                    <a:ext uri="{FF2B5EF4-FFF2-40B4-BE49-F238E27FC236}">
                      <a16:creationId xmlns:a16="http://schemas.microsoft.com/office/drawing/2014/main" id="{FE6D6893-7176-5CDD-98DC-6B7D0F0143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8276" y="5001341"/>
                  <a:ext cx="37029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D879E81D-3BDF-070E-962C-853F3EC24E04}"/>
                </a:ext>
              </a:extLst>
            </p:cNvPr>
            <p:cNvSpPr/>
            <p:nvPr/>
          </p:nvSpPr>
          <p:spPr>
            <a:xfrm>
              <a:off x="2130257" y="6080416"/>
              <a:ext cx="566057" cy="5660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31" name="Conector de Seta Reta 30">
              <a:extLst>
                <a:ext uri="{FF2B5EF4-FFF2-40B4-BE49-F238E27FC236}">
                  <a16:creationId xmlns:a16="http://schemas.microsoft.com/office/drawing/2014/main" id="{322E9BED-3F9B-7EE1-FAF4-2FC31B8F3EF6}"/>
                </a:ext>
              </a:extLst>
            </p:cNvPr>
            <p:cNvCxnSpPr>
              <a:stCxn id="30" idx="6"/>
              <a:endCxn id="8" idx="2"/>
            </p:cNvCxnSpPr>
            <p:nvPr/>
          </p:nvCxnSpPr>
          <p:spPr>
            <a:xfrm>
              <a:off x="2696314" y="6363445"/>
              <a:ext cx="632647" cy="46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de Seta Reta 31">
              <a:extLst>
                <a:ext uri="{FF2B5EF4-FFF2-40B4-BE49-F238E27FC236}">
                  <a16:creationId xmlns:a16="http://schemas.microsoft.com/office/drawing/2014/main" id="{6B8EE68F-D54C-3BE4-481F-2B20C66A2460}"/>
                </a:ext>
              </a:extLst>
            </p:cNvPr>
            <p:cNvCxnSpPr>
              <a:stCxn id="30" idx="6"/>
              <a:endCxn id="7" idx="2"/>
            </p:cNvCxnSpPr>
            <p:nvPr/>
          </p:nvCxnSpPr>
          <p:spPr>
            <a:xfrm flipV="1">
              <a:off x="2696314" y="5588679"/>
              <a:ext cx="632647" cy="7747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de Seta Reta 32">
              <a:extLst>
                <a:ext uri="{FF2B5EF4-FFF2-40B4-BE49-F238E27FC236}">
                  <a16:creationId xmlns:a16="http://schemas.microsoft.com/office/drawing/2014/main" id="{20669ED9-1347-1100-33ED-B86CECBC9101}"/>
                </a:ext>
              </a:extLst>
            </p:cNvPr>
            <p:cNvCxnSpPr>
              <a:stCxn id="30" idx="6"/>
              <a:endCxn id="6" idx="2"/>
            </p:cNvCxnSpPr>
            <p:nvPr/>
          </p:nvCxnSpPr>
          <p:spPr>
            <a:xfrm flipV="1">
              <a:off x="2696314" y="4809262"/>
              <a:ext cx="632647" cy="15541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de Seta Reta 33">
              <a:extLst>
                <a:ext uri="{FF2B5EF4-FFF2-40B4-BE49-F238E27FC236}">
                  <a16:creationId xmlns:a16="http://schemas.microsoft.com/office/drawing/2014/main" id="{AE0BCBBC-DEF5-A15C-33A6-44AD92C1DCF2}"/>
                </a:ext>
              </a:extLst>
            </p:cNvPr>
            <p:cNvCxnSpPr>
              <a:stCxn id="30" idx="6"/>
              <a:endCxn id="5" idx="2"/>
            </p:cNvCxnSpPr>
            <p:nvPr/>
          </p:nvCxnSpPr>
          <p:spPr>
            <a:xfrm flipV="1">
              <a:off x="2696314" y="4040005"/>
              <a:ext cx="632648" cy="23234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CaixaDeTexto 34">
                  <a:extLst>
                    <a:ext uri="{FF2B5EF4-FFF2-40B4-BE49-F238E27FC236}">
                      <a16:creationId xmlns:a16="http://schemas.microsoft.com/office/drawing/2014/main" id="{2A56C37C-1F92-72E7-C43E-3B6833DD4820}"/>
                    </a:ext>
                  </a:extLst>
                </p:cNvPr>
                <p:cNvSpPr txBox="1"/>
                <p:nvPr/>
              </p:nvSpPr>
              <p:spPr>
                <a:xfrm>
                  <a:off x="1122151" y="5758590"/>
                  <a:ext cx="3825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5" name="CaixaDeTexto 34">
                  <a:extLst>
                    <a:ext uri="{FF2B5EF4-FFF2-40B4-BE49-F238E27FC236}">
                      <a16:creationId xmlns:a16="http://schemas.microsoft.com/office/drawing/2014/main" id="{FF647779-0E16-8E2A-4D70-B1ED8994C8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2151" y="5758590"/>
                  <a:ext cx="382540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317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Conector de Seta Reta 35">
              <a:extLst>
                <a:ext uri="{FF2B5EF4-FFF2-40B4-BE49-F238E27FC236}">
                  <a16:creationId xmlns:a16="http://schemas.microsoft.com/office/drawing/2014/main" id="{A8772863-65BD-3569-FE59-9C967815475F}"/>
                </a:ext>
              </a:extLst>
            </p:cNvPr>
            <p:cNvCxnSpPr>
              <a:cxnSpLocks/>
              <a:stCxn id="29" idx="3"/>
              <a:endCxn id="10" idx="2"/>
            </p:cNvCxnSpPr>
            <p:nvPr/>
          </p:nvCxnSpPr>
          <p:spPr>
            <a:xfrm flipV="1">
              <a:off x="1498566" y="4040005"/>
              <a:ext cx="624623" cy="11460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de Seta Reta 36">
              <a:extLst>
                <a:ext uri="{FF2B5EF4-FFF2-40B4-BE49-F238E27FC236}">
                  <a16:creationId xmlns:a16="http://schemas.microsoft.com/office/drawing/2014/main" id="{1C1E42F5-78AF-0A96-6251-66FA6901D344}"/>
                </a:ext>
              </a:extLst>
            </p:cNvPr>
            <p:cNvCxnSpPr>
              <a:cxnSpLocks/>
              <a:stCxn id="29" idx="3"/>
              <a:endCxn id="11" idx="2"/>
            </p:cNvCxnSpPr>
            <p:nvPr/>
          </p:nvCxnSpPr>
          <p:spPr>
            <a:xfrm flipV="1">
              <a:off x="1498566" y="4809259"/>
              <a:ext cx="629335" cy="3767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de Seta Reta 37">
              <a:extLst>
                <a:ext uri="{FF2B5EF4-FFF2-40B4-BE49-F238E27FC236}">
                  <a16:creationId xmlns:a16="http://schemas.microsoft.com/office/drawing/2014/main" id="{4248EAFB-F79B-CFE7-4455-746E6D81FB98}"/>
                </a:ext>
              </a:extLst>
            </p:cNvPr>
            <p:cNvCxnSpPr>
              <a:stCxn id="35" idx="3"/>
              <a:endCxn id="12" idx="2"/>
            </p:cNvCxnSpPr>
            <p:nvPr/>
          </p:nvCxnSpPr>
          <p:spPr>
            <a:xfrm flipV="1">
              <a:off x="1504691" y="5586353"/>
              <a:ext cx="618498" cy="3569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de Seta Reta 38">
              <a:extLst>
                <a:ext uri="{FF2B5EF4-FFF2-40B4-BE49-F238E27FC236}">
                  <a16:creationId xmlns:a16="http://schemas.microsoft.com/office/drawing/2014/main" id="{39C11FF6-9528-C739-2885-730680D799C7}"/>
                </a:ext>
              </a:extLst>
            </p:cNvPr>
            <p:cNvCxnSpPr>
              <a:cxnSpLocks/>
              <a:stCxn id="35" idx="3"/>
              <a:endCxn id="10" idx="2"/>
            </p:cNvCxnSpPr>
            <p:nvPr/>
          </p:nvCxnSpPr>
          <p:spPr>
            <a:xfrm flipV="1">
              <a:off x="1504691" y="4040005"/>
              <a:ext cx="618498" cy="19032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de Seta Reta 39">
              <a:extLst>
                <a:ext uri="{FF2B5EF4-FFF2-40B4-BE49-F238E27FC236}">
                  <a16:creationId xmlns:a16="http://schemas.microsoft.com/office/drawing/2014/main" id="{01988E91-9E26-55CD-05A2-3EE2493A7375}"/>
                </a:ext>
              </a:extLst>
            </p:cNvPr>
            <p:cNvCxnSpPr>
              <a:cxnSpLocks/>
              <a:stCxn id="29" idx="3"/>
              <a:endCxn id="12" idx="2"/>
            </p:cNvCxnSpPr>
            <p:nvPr/>
          </p:nvCxnSpPr>
          <p:spPr>
            <a:xfrm>
              <a:off x="1498566" y="5186007"/>
              <a:ext cx="624623" cy="4003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de Seta Reta 40">
              <a:extLst>
                <a:ext uri="{FF2B5EF4-FFF2-40B4-BE49-F238E27FC236}">
                  <a16:creationId xmlns:a16="http://schemas.microsoft.com/office/drawing/2014/main" id="{4DBBAF9E-5581-163A-3DAD-2DC962B6894E}"/>
                </a:ext>
              </a:extLst>
            </p:cNvPr>
            <p:cNvCxnSpPr>
              <a:cxnSpLocks/>
              <a:stCxn id="29" idx="3"/>
              <a:endCxn id="30" idx="2"/>
            </p:cNvCxnSpPr>
            <p:nvPr/>
          </p:nvCxnSpPr>
          <p:spPr>
            <a:xfrm>
              <a:off x="1498566" y="5186007"/>
              <a:ext cx="631691" cy="11774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de Seta Reta 41">
              <a:extLst>
                <a:ext uri="{FF2B5EF4-FFF2-40B4-BE49-F238E27FC236}">
                  <a16:creationId xmlns:a16="http://schemas.microsoft.com/office/drawing/2014/main" id="{D53113B5-77E7-0E50-4D72-F7100ED11C4F}"/>
                </a:ext>
              </a:extLst>
            </p:cNvPr>
            <p:cNvCxnSpPr>
              <a:stCxn id="28" idx="3"/>
              <a:endCxn id="11" idx="2"/>
            </p:cNvCxnSpPr>
            <p:nvPr/>
          </p:nvCxnSpPr>
          <p:spPr>
            <a:xfrm>
              <a:off x="1547919" y="4437960"/>
              <a:ext cx="579982" cy="3712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de Seta Reta 42">
              <a:extLst>
                <a:ext uri="{FF2B5EF4-FFF2-40B4-BE49-F238E27FC236}">
                  <a16:creationId xmlns:a16="http://schemas.microsoft.com/office/drawing/2014/main" id="{6F00F43D-F065-B9F4-E3CC-0CCF6914FA0D}"/>
                </a:ext>
              </a:extLst>
            </p:cNvPr>
            <p:cNvCxnSpPr>
              <a:stCxn id="28" idx="3"/>
              <a:endCxn id="12" idx="2"/>
            </p:cNvCxnSpPr>
            <p:nvPr/>
          </p:nvCxnSpPr>
          <p:spPr>
            <a:xfrm>
              <a:off x="1547919" y="4437960"/>
              <a:ext cx="575270" cy="11483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de Seta Reta 43">
              <a:extLst>
                <a:ext uri="{FF2B5EF4-FFF2-40B4-BE49-F238E27FC236}">
                  <a16:creationId xmlns:a16="http://schemas.microsoft.com/office/drawing/2014/main" id="{2805DD6C-D548-3E47-826A-2F2C74B2AA99}"/>
                </a:ext>
              </a:extLst>
            </p:cNvPr>
            <p:cNvCxnSpPr>
              <a:stCxn id="28" idx="3"/>
              <a:endCxn id="30" idx="2"/>
            </p:cNvCxnSpPr>
            <p:nvPr/>
          </p:nvCxnSpPr>
          <p:spPr>
            <a:xfrm>
              <a:off x="1547919" y="4437960"/>
              <a:ext cx="582338" cy="19254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de Seta Reta 44">
              <a:extLst>
                <a:ext uri="{FF2B5EF4-FFF2-40B4-BE49-F238E27FC236}">
                  <a16:creationId xmlns:a16="http://schemas.microsoft.com/office/drawing/2014/main" id="{A55E8A02-F4EA-CBD9-B395-DB9EAC81BA29}"/>
                </a:ext>
              </a:extLst>
            </p:cNvPr>
            <p:cNvCxnSpPr>
              <a:stCxn id="35" idx="3"/>
              <a:endCxn id="30" idx="2"/>
            </p:cNvCxnSpPr>
            <p:nvPr/>
          </p:nvCxnSpPr>
          <p:spPr>
            <a:xfrm>
              <a:off x="1504691" y="5943256"/>
              <a:ext cx="625566" cy="4201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de Seta Reta 45">
              <a:extLst>
                <a:ext uri="{FF2B5EF4-FFF2-40B4-BE49-F238E27FC236}">
                  <a16:creationId xmlns:a16="http://schemas.microsoft.com/office/drawing/2014/main" id="{35D96836-300D-1A8A-6BCE-F57886CEB90F}"/>
                </a:ext>
              </a:extLst>
            </p:cNvPr>
            <p:cNvCxnSpPr>
              <a:cxnSpLocks/>
              <a:stCxn id="5" idx="6"/>
              <a:endCxn id="9" idx="2"/>
            </p:cNvCxnSpPr>
            <p:nvPr/>
          </p:nvCxnSpPr>
          <p:spPr>
            <a:xfrm>
              <a:off x="3895019" y="4040005"/>
              <a:ext cx="494373" cy="7679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de Seta Reta 46">
              <a:extLst>
                <a:ext uri="{FF2B5EF4-FFF2-40B4-BE49-F238E27FC236}">
                  <a16:creationId xmlns:a16="http://schemas.microsoft.com/office/drawing/2014/main" id="{8BDBA190-5DD5-8004-7086-A384BF11F5D2}"/>
                </a:ext>
              </a:extLst>
            </p:cNvPr>
            <p:cNvCxnSpPr>
              <a:stCxn id="6" idx="6"/>
              <a:endCxn id="9" idx="2"/>
            </p:cNvCxnSpPr>
            <p:nvPr/>
          </p:nvCxnSpPr>
          <p:spPr>
            <a:xfrm flipV="1">
              <a:off x="3895018" y="4807934"/>
              <a:ext cx="494374" cy="13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de Seta Reta 47">
              <a:extLst>
                <a:ext uri="{FF2B5EF4-FFF2-40B4-BE49-F238E27FC236}">
                  <a16:creationId xmlns:a16="http://schemas.microsoft.com/office/drawing/2014/main" id="{9A1458B6-3262-8B2F-9F1F-E6542BBBAFDD}"/>
                </a:ext>
              </a:extLst>
            </p:cNvPr>
            <p:cNvCxnSpPr>
              <a:stCxn id="7" idx="6"/>
              <a:endCxn id="9" idx="2"/>
            </p:cNvCxnSpPr>
            <p:nvPr/>
          </p:nvCxnSpPr>
          <p:spPr>
            <a:xfrm flipV="1">
              <a:off x="3895018" y="4807934"/>
              <a:ext cx="494374" cy="7807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de Seta Reta 48">
              <a:extLst>
                <a:ext uri="{FF2B5EF4-FFF2-40B4-BE49-F238E27FC236}">
                  <a16:creationId xmlns:a16="http://schemas.microsoft.com/office/drawing/2014/main" id="{BB56128A-36BB-DE73-3541-6D47617028E5}"/>
                </a:ext>
              </a:extLst>
            </p:cNvPr>
            <p:cNvCxnSpPr>
              <a:stCxn id="8" idx="6"/>
              <a:endCxn id="9" idx="2"/>
            </p:cNvCxnSpPr>
            <p:nvPr/>
          </p:nvCxnSpPr>
          <p:spPr>
            <a:xfrm flipV="1">
              <a:off x="3895018" y="4807934"/>
              <a:ext cx="494374" cy="15601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CaixaDeTexto 49">
                  <a:extLst>
                    <a:ext uri="{FF2B5EF4-FFF2-40B4-BE49-F238E27FC236}">
                      <a16:creationId xmlns:a16="http://schemas.microsoft.com/office/drawing/2014/main" id="{99CB017E-9A70-E8A6-9C43-58BFDB9953AB}"/>
                    </a:ext>
                  </a:extLst>
                </p:cNvPr>
                <p:cNvSpPr txBox="1"/>
                <p:nvPr/>
              </p:nvSpPr>
              <p:spPr>
                <a:xfrm>
                  <a:off x="5135329" y="4613494"/>
                  <a:ext cx="4158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0" name="CaixaDeTexto 49">
                  <a:extLst>
                    <a:ext uri="{FF2B5EF4-FFF2-40B4-BE49-F238E27FC236}">
                      <a16:creationId xmlns:a16="http://schemas.microsoft.com/office/drawing/2014/main" id="{C298979C-FEEC-44B1-1EEB-CE843AEBE5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5329" y="4613494"/>
                  <a:ext cx="415834" cy="369332"/>
                </a:xfrm>
                <a:prstGeom prst="rect">
                  <a:avLst/>
                </a:prstGeom>
                <a:blipFill>
                  <a:blip r:embed="rId5"/>
                  <a:stretch>
                    <a:fillRect t="-6667" r="-8824"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CaixaDeTexto 50">
                  <a:extLst>
                    <a:ext uri="{FF2B5EF4-FFF2-40B4-BE49-F238E27FC236}">
                      <a16:creationId xmlns:a16="http://schemas.microsoft.com/office/drawing/2014/main" id="{5DD99152-A9EA-C518-AD2D-CBF76A3F5033}"/>
                    </a:ext>
                  </a:extLst>
                </p:cNvPr>
                <p:cNvSpPr txBox="1"/>
                <p:nvPr/>
              </p:nvSpPr>
              <p:spPr>
                <a:xfrm flipH="1">
                  <a:off x="983980" y="5467885"/>
                  <a:ext cx="65365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1" name="CaixaDeTexto 50">
                  <a:extLst>
                    <a:ext uri="{FF2B5EF4-FFF2-40B4-BE49-F238E27FC236}">
                      <a16:creationId xmlns:a16="http://schemas.microsoft.com/office/drawing/2014/main" id="{02613DEB-985F-3400-22BF-F5CF5E3DA0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983980" y="5467885"/>
                  <a:ext cx="653654" cy="276999"/>
                </a:xfrm>
                <a:prstGeom prst="rect">
                  <a:avLst/>
                </a:prstGeom>
                <a:blipFill>
                  <a:blip r:embed="rId6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Conector de Seta Reta 51">
              <a:extLst>
                <a:ext uri="{FF2B5EF4-FFF2-40B4-BE49-F238E27FC236}">
                  <a16:creationId xmlns:a16="http://schemas.microsoft.com/office/drawing/2014/main" id="{CE935B14-3BD1-1812-EF67-A77EA0B1128A}"/>
                </a:ext>
              </a:extLst>
            </p:cNvPr>
            <p:cNvCxnSpPr>
              <a:cxnSpLocks/>
              <a:endCxn id="5" idx="0"/>
            </p:cNvCxnSpPr>
            <p:nvPr/>
          </p:nvCxnSpPr>
          <p:spPr>
            <a:xfrm>
              <a:off x="3611991" y="3614532"/>
              <a:ext cx="0" cy="1424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de Seta Reta 52">
              <a:extLst>
                <a:ext uri="{FF2B5EF4-FFF2-40B4-BE49-F238E27FC236}">
                  <a16:creationId xmlns:a16="http://schemas.microsoft.com/office/drawing/2014/main" id="{E8F98CC6-C2E6-9F66-7AE2-7A32B56A18CD}"/>
                </a:ext>
              </a:extLst>
            </p:cNvPr>
            <p:cNvCxnSpPr>
              <a:cxnSpLocks/>
            </p:cNvCxnSpPr>
            <p:nvPr/>
          </p:nvCxnSpPr>
          <p:spPr>
            <a:xfrm>
              <a:off x="3611991" y="4383786"/>
              <a:ext cx="0" cy="1424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de Seta Reta 53">
              <a:extLst>
                <a:ext uri="{FF2B5EF4-FFF2-40B4-BE49-F238E27FC236}">
                  <a16:creationId xmlns:a16="http://schemas.microsoft.com/office/drawing/2014/main" id="{7F5E5662-7035-61B6-F331-A3C054AF7A75}"/>
                </a:ext>
              </a:extLst>
            </p:cNvPr>
            <p:cNvCxnSpPr>
              <a:cxnSpLocks/>
            </p:cNvCxnSpPr>
            <p:nvPr/>
          </p:nvCxnSpPr>
          <p:spPr>
            <a:xfrm>
              <a:off x="3611991" y="5160880"/>
              <a:ext cx="0" cy="1424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de Seta Reta 54">
              <a:extLst>
                <a:ext uri="{FF2B5EF4-FFF2-40B4-BE49-F238E27FC236}">
                  <a16:creationId xmlns:a16="http://schemas.microsoft.com/office/drawing/2014/main" id="{AD3C4A8F-E4DE-EC76-C133-5256EF60D3FF}"/>
                </a:ext>
              </a:extLst>
            </p:cNvPr>
            <p:cNvCxnSpPr>
              <a:cxnSpLocks/>
            </p:cNvCxnSpPr>
            <p:nvPr/>
          </p:nvCxnSpPr>
          <p:spPr>
            <a:xfrm>
              <a:off x="3611991" y="5937972"/>
              <a:ext cx="0" cy="1424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de Seta Reta 55">
              <a:extLst>
                <a:ext uri="{FF2B5EF4-FFF2-40B4-BE49-F238E27FC236}">
                  <a16:creationId xmlns:a16="http://schemas.microsoft.com/office/drawing/2014/main" id="{4B1B32D6-CB6B-E648-186C-90D5E7C17141}"/>
                </a:ext>
              </a:extLst>
            </p:cNvPr>
            <p:cNvCxnSpPr>
              <a:cxnSpLocks/>
            </p:cNvCxnSpPr>
            <p:nvPr/>
          </p:nvCxnSpPr>
          <p:spPr>
            <a:xfrm>
              <a:off x="2402316" y="3614532"/>
              <a:ext cx="0" cy="1424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de Seta Reta 56">
              <a:extLst>
                <a:ext uri="{FF2B5EF4-FFF2-40B4-BE49-F238E27FC236}">
                  <a16:creationId xmlns:a16="http://schemas.microsoft.com/office/drawing/2014/main" id="{6909FFED-5E78-7F62-5202-414EF66B8820}"/>
                </a:ext>
              </a:extLst>
            </p:cNvPr>
            <p:cNvCxnSpPr>
              <a:cxnSpLocks/>
            </p:cNvCxnSpPr>
            <p:nvPr/>
          </p:nvCxnSpPr>
          <p:spPr>
            <a:xfrm>
              <a:off x="2408666" y="4375037"/>
              <a:ext cx="0" cy="1424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de Seta Reta 57">
              <a:extLst>
                <a:ext uri="{FF2B5EF4-FFF2-40B4-BE49-F238E27FC236}">
                  <a16:creationId xmlns:a16="http://schemas.microsoft.com/office/drawing/2014/main" id="{CB323DCE-9043-2C11-ED83-7F73F24EDD36}"/>
                </a:ext>
              </a:extLst>
            </p:cNvPr>
            <p:cNvCxnSpPr>
              <a:cxnSpLocks/>
            </p:cNvCxnSpPr>
            <p:nvPr/>
          </p:nvCxnSpPr>
          <p:spPr>
            <a:xfrm>
              <a:off x="2402316" y="5160880"/>
              <a:ext cx="0" cy="1424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de Seta Reta 58">
              <a:extLst>
                <a:ext uri="{FF2B5EF4-FFF2-40B4-BE49-F238E27FC236}">
                  <a16:creationId xmlns:a16="http://schemas.microsoft.com/office/drawing/2014/main" id="{9E6AD66B-7932-A6AD-DBA8-43BC5062CE0F}"/>
                </a:ext>
              </a:extLst>
            </p:cNvPr>
            <p:cNvCxnSpPr>
              <a:cxnSpLocks/>
            </p:cNvCxnSpPr>
            <p:nvPr/>
          </p:nvCxnSpPr>
          <p:spPr>
            <a:xfrm>
              <a:off x="2402316" y="5935320"/>
              <a:ext cx="0" cy="1424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de Seta Reta 59">
              <a:extLst>
                <a:ext uri="{FF2B5EF4-FFF2-40B4-BE49-F238E27FC236}">
                  <a16:creationId xmlns:a16="http://schemas.microsoft.com/office/drawing/2014/main" id="{A1651898-69FD-504A-3925-1DBFEE64C77D}"/>
                </a:ext>
              </a:extLst>
            </p:cNvPr>
            <p:cNvCxnSpPr>
              <a:cxnSpLocks/>
            </p:cNvCxnSpPr>
            <p:nvPr/>
          </p:nvCxnSpPr>
          <p:spPr>
            <a:xfrm>
              <a:off x="4680061" y="4383786"/>
              <a:ext cx="0" cy="1424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Elipse 60">
              <a:extLst>
                <a:ext uri="{FF2B5EF4-FFF2-40B4-BE49-F238E27FC236}">
                  <a16:creationId xmlns:a16="http://schemas.microsoft.com/office/drawing/2014/main" id="{C3618AA4-1940-C194-59BA-86C628FAAEC5}"/>
                </a:ext>
              </a:extLst>
            </p:cNvPr>
            <p:cNvSpPr/>
            <p:nvPr/>
          </p:nvSpPr>
          <p:spPr>
            <a:xfrm>
              <a:off x="4389389" y="5303324"/>
              <a:ext cx="566057" cy="56605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62" name="Conector de Seta Reta 61">
              <a:extLst>
                <a:ext uri="{FF2B5EF4-FFF2-40B4-BE49-F238E27FC236}">
                  <a16:creationId xmlns:a16="http://schemas.microsoft.com/office/drawing/2014/main" id="{93E7787E-3F23-D554-0015-C6587AA5A1BE}"/>
                </a:ext>
              </a:extLst>
            </p:cNvPr>
            <p:cNvCxnSpPr>
              <a:cxnSpLocks/>
            </p:cNvCxnSpPr>
            <p:nvPr/>
          </p:nvCxnSpPr>
          <p:spPr>
            <a:xfrm>
              <a:off x="4672417" y="5160880"/>
              <a:ext cx="0" cy="1424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de Seta Reta 62">
              <a:extLst>
                <a:ext uri="{FF2B5EF4-FFF2-40B4-BE49-F238E27FC236}">
                  <a16:creationId xmlns:a16="http://schemas.microsoft.com/office/drawing/2014/main" id="{44DF4508-52D1-EF13-5988-EB5A553172BB}"/>
                </a:ext>
              </a:extLst>
            </p:cNvPr>
            <p:cNvCxnSpPr>
              <a:stCxn id="5" idx="6"/>
              <a:endCxn id="61" idx="2"/>
            </p:cNvCxnSpPr>
            <p:nvPr/>
          </p:nvCxnSpPr>
          <p:spPr>
            <a:xfrm>
              <a:off x="3895019" y="4040005"/>
              <a:ext cx="494370" cy="15463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de Seta Reta 63">
              <a:extLst>
                <a:ext uri="{FF2B5EF4-FFF2-40B4-BE49-F238E27FC236}">
                  <a16:creationId xmlns:a16="http://schemas.microsoft.com/office/drawing/2014/main" id="{150D464E-AEC1-287D-10D4-2216F0B3BB14}"/>
                </a:ext>
              </a:extLst>
            </p:cNvPr>
            <p:cNvCxnSpPr>
              <a:stCxn id="6" idx="6"/>
              <a:endCxn id="61" idx="2"/>
            </p:cNvCxnSpPr>
            <p:nvPr/>
          </p:nvCxnSpPr>
          <p:spPr>
            <a:xfrm>
              <a:off x="3895018" y="4809262"/>
              <a:ext cx="494371" cy="7770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de Seta Reta 64">
              <a:extLst>
                <a:ext uri="{FF2B5EF4-FFF2-40B4-BE49-F238E27FC236}">
                  <a16:creationId xmlns:a16="http://schemas.microsoft.com/office/drawing/2014/main" id="{5CA2E182-69E2-D029-76B3-458379AFD558}"/>
                </a:ext>
              </a:extLst>
            </p:cNvPr>
            <p:cNvCxnSpPr>
              <a:stCxn id="7" idx="6"/>
              <a:endCxn id="61" idx="2"/>
            </p:cNvCxnSpPr>
            <p:nvPr/>
          </p:nvCxnSpPr>
          <p:spPr>
            <a:xfrm flipV="1">
              <a:off x="3895018" y="5586353"/>
              <a:ext cx="494371" cy="23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de Seta Reta 65">
              <a:extLst>
                <a:ext uri="{FF2B5EF4-FFF2-40B4-BE49-F238E27FC236}">
                  <a16:creationId xmlns:a16="http://schemas.microsoft.com/office/drawing/2014/main" id="{5D189B98-F5BB-B00F-B8E2-C9A5C22D8D5A}"/>
                </a:ext>
              </a:extLst>
            </p:cNvPr>
            <p:cNvCxnSpPr>
              <a:stCxn id="8" idx="6"/>
              <a:endCxn id="61" idx="2"/>
            </p:cNvCxnSpPr>
            <p:nvPr/>
          </p:nvCxnSpPr>
          <p:spPr>
            <a:xfrm flipV="1">
              <a:off x="3895018" y="5586353"/>
              <a:ext cx="494371" cy="7817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de Seta Reta 66">
              <a:extLst>
                <a:ext uri="{FF2B5EF4-FFF2-40B4-BE49-F238E27FC236}">
                  <a16:creationId xmlns:a16="http://schemas.microsoft.com/office/drawing/2014/main" id="{11B06758-0920-8AA8-5F59-D8A66289A6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55449" y="5581057"/>
              <a:ext cx="257585" cy="11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CaixaDeTexto 67">
                  <a:extLst>
                    <a:ext uri="{FF2B5EF4-FFF2-40B4-BE49-F238E27FC236}">
                      <a16:creationId xmlns:a16="http://schemas.microsoft.com/office/drawing/2014/main" id="{71E9EBB1-B4EA-38B2-215B-3CEDA2D21878}"/>
                    </a:ext>
                  </a:extLst>
                </p:cNvPr>
                <p:cNvSpPr txBox="1"/>
                <p:nvPr/>
              </p:nvSpPr>
              <p:spPr>
                <a:xfrm>
                  <a:off x="5145409" y="5375552"/>
                  <a:ext cx="4158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68" name="CaixaDeTexto 67">
                  <a:extLst>
                    <a:ext uri="{FF2B5EF4-FFF2-40B4-BE49-F238E27FC236}">
                      <a16:creationId xmlns:a16="http://schemas.microsoft.com/office/drawing/2014/main" id="{6CD06DD8-9472-1D2D-3014-F1071386D5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5409" y="5375552"/>
                  <a:ext cx="415834" cy="369332"/>
                </a:xfrm>
                <a:prstGeom prst="rect">
                  <a:avLst/>
                </a:prstGeom>
                <a:blipFill>
                  <a:blip r:embed="rId7"/>
                  <a:stretch>
                    <a:fillRect t="-6667" r="-7246"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5" name="Agrupar 164">
            <a:extLst>
              <a:ext uri="{FF2B5EF4-FFF2-40B4-BE49-F238E27FC236}">
                <a16:creationId xmlns:a16="http://schemas.microsoft.com/office/drawing/2014/main" id="{0618C993-0BF6-102C-DD68-4AC2AA1211A2}"/>
              </a:ext>
            </a:extLst>
          </p:cNvPr>
          <p:cNvGrpSpPr/>
          <p:nvPr/>
        </p:nvGrpSpPr>
        <p:grpSpPr>
          <a:xfrm>
            <a:off x="6218374" y="1660362"/>
            <a:ext cx="4548514" cy="2254849"/>
            <a:chOff x="6218374" y="1660362"/>
            <a:chExt cx="4548514" cy="2254849"/>
          </a:xfrm>
        </p:grpSpPr>
        <p:sp>
          <p:nvSpPr>
            <p:cNvPr id="70" name="Elipse 69">
              <a:extLst>
                <a:ext uri="{FF2B5EF4-FFF2-40B4-BE49-F238E27FC236}">
                  <a16:creationId xmlns:a16="http://schemas.microsoft.com/office/drawing/2014/main" id="{E39F3A4B-64FB-2235-50E9-685D30F3AF9A}"/>
                </a:ext>
              </a:extLst>
            </p:cNvPr>
            <p:cNvSpPr/>
            <p:nvPr/>
          </p:nvSpPr>
          <p:spPr>
            <a:xfrm>
              <a:off x="8537971" y="2137838"/>
              <a:ext cx="566057" cy="56605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1" name="Elipse 70">
              <a:extLst>
                <a:ext uri="{FF2B5EF4-FFF2-40B4-BE49-F238E27FC236}">
                  <a16:creationId xmlns:a16="http://schemas.microsoft.com/office/drawing/2014/main" id="{DF98F044-6EC7-649C-5F00-E8E185E1D7C9}"/>
                </a:ext>
              </a:extLst>
            </p:cNvPr>
            <p:cNvSpPr/>
            <p:nvPr/>
          </p:nvSpPr>
          <p:spPr>
            <a:xfrm>
              <a:off x="8542683" y="3006537"/>
              <a:ext cx="566057" cy="56605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4" name="Elipse 73">
              <a:extLst>
                <a:ext uri="{FF2B5EF4-FFF2-40B4-BE49-F238E27FC236}">
                  <a16:creationId xmlns:a16="http://schemas.microsoft.com/office/drawing/2014/main" id="{BEBB560D-575B-4DBD-0B2E-E34BE81E94AA}"/>
                </a:ext>
              </a:extLst>
            </p:cNvPr>
            <p:cNvSpPr/>
            <p:nvPr/>
          </p:nvSpPr>
          <p:spPr>
            <a:xfrm>
              <a:off x="9598398" y="2145263"/>
              <a:ext cx="566057" cy="56605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5" name="Elipse 74">
              <a:extLst>
                <a:ext uri="{FF2B5EF4-FFF2-40B4-BE49-F238E27FC236}">
                  <a16:creationId xmlns:a16="http://schemas.microsoft.com/office/drawing/2014/main" id="{BF05E553-A4B6-2700-1A50-86263F929DB4}"/>
                </a:ext>
              </a:extLst>
            </p:cNvPr>
            <p:cNvSpPr/>
            <p:nvPr/>
          </p:nvSpPr>
          <p:spPr>
            <a:xfrm>
              <a:off x="7336911" y="1802806"/>
              <a:ext cx="566057" cy="5660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6" name="Elipse 75">
              <a:extLst>
                <a:ext uri="{FF2B5EF4-FFF2-40B4-BE49-F238E27FC236}">
                  <a16:creationId xmlns:a16="http://schemas.microsoft.com/office/drawing/2014/main" id="{27CFCEF1-AEFB-C082-434A-97CB57A09EC5}"/>
                </a:ext>
              </a:extLst>
            </p:cNvPr>
            <p:cNvSpPr/>
            <p:nvPr/>
          </p:nvSpPr>
          <p:spPr>
            <a:xfrm>
              <a:off x="7341623" y="2572060"/>
              <a:ext cx="566057" cy="5660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7" name="Elipse 76">
              <a:extLst>
                <a:ext uri="{FF2B5EF4-FFF2-40B4-BE49-F238E27FC236}">
                  <a16:creationId xmlns:a16="http://schemas.microsoft.com/office/drawing/2014/main" id="{E3D2A773-2748-DC35-14AF-C5BE6612412B}"/>
                </a:ext>
              </a:extLst>
            </p:cNvPr>
            <p:cNvSpPr/>
            <p:nvPr/>
          </p:nvSpPr>
          <p:spPr>
            <a:xfrm>
              <a:off x="7336911" y="3349154"/>
              <a:ext cx="566057" cy="5660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78" name="Conector de Seta Reta 77">
              <a:extLst>
                <a:ext uri="{FF2B5EF4-FFF2-40B4-BE49-F238E27FC236}">
                  <a16:creationId xmlns:a16="http://schemas.microsoft.com/office/drawing/2014/main" id="{B2BAB490-DFBB-4466-36D6-521D097CA343}"/>
                </a:ext>
              </a:extLst>
            </p:cNvPr>
            <p:cNvCxnSpPr>
              <a:stCxn id="75" idx="6"/>
              <a:endCxn id="70" idx="2"/>
            </p:cNvCxnSpPr>
            <p:nvPr/>
          </p:nvCxnSpPr>
          <p:spPr>
            <a:xfrm>
              <a:off x="7902968" y="2085835"/>
              <a:ext cx="635003" cy="3350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ector de Seta Reta 78">
              <a:extLst>
                <a:ext uri="{FF2B5EF4-FFF2-40B4-BE49-F238E27FC236}">
                  <a16:creationId xmlns:a16="http://schemas.microsoft.com/office/drawing/2014/main" id="{D7D4B9E9-842B-6C79-0A0A-3BEFD76F9058}"/>
                </a:ext>
              </a:extLst>
            </p:cNvPr>
            <p:cNvCxnSpPr>
              <a:stCxn id="75" idx="6"/>
              <a:endCxn id="71" idx="2"/>
            </p:cNvCxnSpPr>
            <p:nvPr/>
          </p:nvCxnSpPr>
          <p:spPr>
            <a:xfrm>
              <a:off x="7902968" y="2085835"/>
              <a:ext cx="639715" cy="12037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ector de Seta Reta 81">
              <a:extLst>
                <a:ext uri="{FF2B5EF4-FFF2-40B4-BE49-F238E27FC236}">
                  <a16:creationId xmlns:a16="http://schemas.microsoft.com/office/drawing/2014/main" id="{EBDF0578-04AC-7B56-6BAB-F9BB4FA83FFF}"/>
                </a:ext>
              </a:extLst>
            </p:cNvPr>
            <p:cNvCxnSpPr>
              <a:stCxn id="76" idx="6"/>
              <a:endCxn id="70" idx="2"/>
            </p:cNvCxnSpPr>
            <p:nvPr/>
          </p:nvCxnSpPr>
          <p:spPr>
            <a:xfrm flipV="1">
              <a:off x="7907680" y="2420867"/>
              <a:ext cx="630291" cy="4342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ector de Seta Reta 82">
              <a:extLst>
                <a:ext uri="{FF2B5EF4-FFF2-40B4-BE49-F238E27FC236}">
                  <a16:creationId xmlns:a16="http://schemas.microsoft.com/office/drawing/2014/main" id="{83A54A11-C9A8-C310-A9B2-5062C99ADFA0}"/>
                </a:ext>
              </a:extLst>
            </p:cNvPr>
            <p:cNvCxnSpPr>
              <a:stCxn id="77" idx="6"/>
              <a:endCxn id="71" idx="2"/>
            </p:cNvCxnSpPr>
            <p:nvPr/>
          </p:nvCxnSpPr>
          <p:spPr>
            <a:xfrm flipV="1">
              <a:off x="7902968" y="3289566"/>
              <a:ext cx="639715" cy="3426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de Seta Reta 83">
              <a:extLst>
                <a:ext uri="{FF2B5EF4-FFF2-40B4-BE49-F238E27FC236}">
                  <a16:creationId xmlns:a16="http://schemas.microsoft.com/office/drawing/2014/main" id="{291A467E-1B89-5035-78D7-8924D0BF68AD}"/>
                </a:ext>
              </a:extLst>
            </p:cNvPr>
            <p:cNvCxnSpPr>
              <a:stCxn id="76" idx="6"/>
              <a:endCxn id="71" idx="2"/>
            </p:cNvCxnSpPr>
            <p:nvPr/>
          </p:nvCxnSpPr>
          <p:spPr>
            <a:xfrm>
              <a:off x="7907680" y="2855089"/>
              <a:ext cx="635003" cy="4344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ector de Seta Reta 86">
              <a:extLst>
                <a:ext uri="{FF2B5EF4-FFF2-40B4-BE49-F238E27FC236}">
                  <a16:creationId xmlns:a16="http://schemas.microsoft.com/office/drawing/2014/main" id="{2621631A-F5A0-ECF4-2A62-1B4379F6F00A}"/>
                </a:ext>
              </a:extLst>
            </p:cNvPr>
            <p:cNvCxnSpPr>
              <a:stCxn id="77" idx="6"/>
              <a:endCxn id="70" idx="2"/>
            </p:cNvCxnSpPr>
            <p:nvPr/>
          </p:nvCxnSpPr>
          <p:spPr>
            <a:xfrm flipV="1">
              <a:off x="7902968" y="2420867"/>
              <a:ext cx="635003" cy="12113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de Seta Reta 89">
              <a:extLst>
                <a:ext uri="{FF2B5EF4-FFF2-40B4-BE49-F238E27FC236}">
                  <a16:creationId xmlns:a16="http://schemas.microsoft.com/office/drawing/2014/main" id="{2597FE04-EA07-B79C-6CE5-7D86C99CC3DF}"/>
                </a:ext>
              </a:extLst>
            </p:cNvPr>
            <p:cNvCxnSpPr>
              <a:cxnSpLocks/>
              <a:stCxn id="93" idx="3"/>
              <a:endCxn id="75" idx="2"/>
            </p:cNvCxnSpPr>
            <p:nvPr/>
          </p:nvCxnSpPr>
          <p:spPr>
            <a:xfrm>
              <a:off x="6731944" y="2081731"/>
              <a:ext cx="604967" cy="41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reto 90">
              <a:extLst>
                <a:ext uri="{FF2B5EF4-FFF2-40B4-BE49-F238E27FC236}">
                  <a16:creationId xmlns:a16="http://schemas.microsoft.com/office/drawing/2014/main" id="{9C927A19-D05F-033A-8092-7F8E7F2634FB}"/>
                </a:ext>
              </a:extLst>
            </p:cNvPr>
            <p:cNvCxnSpPr>
              <a:cxnSpLocks/>
              <a:stCxn id="100" idx="3"/>
              <a:endCxn id="76" idx="2"/>
            </p:cNvCxnSpPr>
            <p:nvPr/>
          </p:nvCxnSpPr>
          <p:spPr>
            <a:xfrm flipV="1">
              <a:off x="6742024" y="2855089"/>
              <a:ext cx="599599" cy="775074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de Seta Reta 91">
              <a:extLst>
                <a:ext uri="{FF2B5EF4-FFF2-40B4-BE49-F238E27FC236}">
                  <a16:creationId xmlns:a16="http://schemas.microsoft.com/office/drawing/2014/main" id="{3340A5B3-AC11-0395-547D-9CC723CDBB43}"/>
                </a:ext>
              </a:extLst>
            </p:cNvPr>
            <p:cNvCxnSpPr>
              <a:cxnSpLocks/>
              <a:stCxn id="74" idx="6"/>
            </p:cNvCxnSpPr>
            <p:nvPr/>
          </p:nvCxnSpPr>
          <p:spPr>
            <a:xfrm flipV="1">
              <a:off x="10164455" y="2427130"/>
              <a:ext cx="257585" cy="11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3" name="CaixaDeTexto 92">
                  <a:extLst>
                    <a:ext uri="{FF2B5EF4-FFF2-40B4-BE49-F238E27FC236}">
                      <a16:creationId xmlns:a16="http://schemas.microsoft.com/office/drawing/2014/main" id="{544DA558-5359-4C3E-4014-16F3FE77B6BF}"/>
                    </a:ext>
                  </a:extLst>
                </p:cNvPr>
                <p:cNvSpPr txBox="1"/>
                <p:nvPr/>
              </p:nvSpPr>
              <p:spPr>
                <a:xfrm>
                  <a:off x="6386920" y="1897065"/>
                  <a:ext cx="34502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93" name="CaixaDeTexto 92">
                  <a:extLst>
                    <a:ext uri="{FF2B5EF4-FFF2-40B4-BE49-F238E27FC236}">
                      <a16:creationId xmlns:a16="http://schemas.microsoft.com/office/drawing/2014/main" id="{544DA558-5359-4C3E-4014-16F3FE77B6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86920" y="1897065"/>
                  <a:ext cx="345024" cy="369332"/>
                </a:xfrm>
                <a:prstGeom prst="rect">
                  <a:avLst/>
                </a:prstGeom>
                <a:blipFill>
                  <a:blip r:embed="rId8"/>
                  <a:stretch>
                    <a:fillRect r="-53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4" name="CaixaDeTexto 93">
                  <a:extLst>
                    <a:ext uri="{FF2B5EF4-FFF2-40B4-BE49-F238E27FC236}">
                      <a16:creationId xmlns:a16="http://schemas.microsoft.com/office/drawing/2014/main" id="{241B9106-00CD-B044-0971-533326B85243}"/>
                    </a:ext>
                  </a:extLst>
                </p:cNvPr>
                <p:cNvSpPr txBox="1"/>
                <p:nvPr/>
              </p:nvSpPr>
              <p:spPr>
                <a:xfrm>
                  <a:off x="6363161" y="2666319"/>
                  <a:ext cx="37029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94" name="CaixaDeTexto 93">
                  <a:extLst>
                    <a:ext uri="{FF2B5EF4-FFF2-40B4-BE49-F238E27FC236}">
                      <a16:creationId xmlns:a16="http://schemas.microsoft.com/office/drawing/2014/main" id="{241B9106-00CD-B044-0971-533326B852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3161" y="2666319"/>
                  <a:ext cx="370290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0" name="CaixaDeTexto 99">
                  <a:extLst>
                    <a:ext uri="{FF2B5EF4-FFF2-40B4-BE49-F238E27FC236}">
                      <a16:creationId xmlns:a16="http://schemas.microsoft.com/office/drawing/2014/main" id="{1053A238-3190-88FD-D41E-ED5A191CE7C8}"/>
                    </a:ext>
                  </a:extLst>
                </p:cNvPr>
                <p:cNvSpPr txBox="1"/>
                <p:nvPr/>
              </p:nvSpPr>
              <p:spPr>
                <a:xfrm>
                  <a:off x="6359484" y="3445497"/>
                  <a:ext cx="3825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100" name="CaixaDeTexto 99">
                  <a:extLst>
                    <a:ext uri="{FF2B5EF4-FFF2-40B4-BE49-F238E27FC236}">
                      <a16:creationId xmlns:a16="http://schemas.microsoft.com/office/drawing/2014/main" id="{1053A238-3190-88FD-D41E-ED5A191CE7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9484" y="3445497"/>
                  <a:ext cx="382540" cy="369332"/>
                </a:xfrm>
                <a:prstGeom prst="rect">
                  <a:avLst/>
                </a:prstGeom>
                <a:blipFill>
                  <a:blip r:embed="rId10"/>
                  <a:stretch>
                    <a:fillRect r="-317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1" name="Conector de Seta Reta 100">
              <a:extLst>
                <a:ext uri="{FF2B5EF4-FFF2-40B4-BE49-F238E27FC236}">
                  <a16:creationId xmlns:a16="http://schemas.microsoft.com/office/drawing/2014/main" id="{7F7F27CD-B664-8E4C-D2A1-2BDFD7CF9347}"/>
                </a:ext>
              </a:extLst>
            </p:cNvPr>
            <p:cNvCxnSpPr>
              <a:cxnSpLocks/>
              <a:stCxn id="94" idx="3"/>
              <a:endCxn id="75" idx="2"/>
            </p:cNvCxnSpPr>
            <p:nvPr/>
          </p:nvCxnSpPr>
          <p:spPr>
            <a:xfrm flipV="1">
              <a:off x="6733451" y="2085835"/>
              <a:ext cx="603460" cy="7651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de Seta Reta 101">
              <a:extLst>
                <a:ext uri="{FF2B5EF4-FFF2-40B4-BE49-F238E27FC236}">
                  <a16:creationId xmlns:a16="http://schemas.microsoft.com/office/drawing/2014/main" id="{72D17B04-532C-DDB0-7DCE-C3577177E665}"/>
                </a:ext>
              </a:extLst>
            </p:cNvPr>
            <p:cNvCxnSpPr>
              <a:cxnSpLocks/>
              <a:stCxn id="94" idx="3"/>
              <a:endCxn id="76" idx="2"/>
            </p:cNvCxnSpPr>
            <p:nvPr/>
          </p:nvCxnSpPr>
          <p:spPr>
            <a:xfrm>
              <a:off x="6733451" y="2850985"/>
              <a:ext cx="608172" cy="41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de Seta Reta 102">
              <a:extLst>
                <a:ext uri="{FF2B5EF4-FFF2-40B4-BE49-F238E27FC236}">
                  <a16:creationId xmlns:a16="http://schemas.microsoft.com/office/drawing/2014/main" id="{97F07E0E-91B1-F4AF-0F11-EDC6787E0700}"/>
                </a:ext>
              </a:extLst>
            </p:cNvPr>
            <p:cNvCxnSpPr>
              <a:stCxn id="100" idx="3"/>
              <a:endCxn id="77" idx="2"/>
            </p:cNvCxnSpPr>
            <p:nvPr/>
          </p:nvCxnSpPr>
          <p:spPr>
            <a:xfrm>
              <a:off x="6742024" y="3630163"/>
              <a:ext cx="594887" cy="20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de Seta Reta 103">
              <a:extLst>
                <a:ext uri="{FF2B5EF4-FFF2-40B4-BE49-F238E27FC236}">
                  <a16:creationId xmlns:a16="http://schemas.microsoft.com/office/drawing/2014/main" id="{E9316988-5211-EAE2-BF8F-E48D69233380}"/>
                </a:ext>
              </a:extLst>
            </p:cNvPr>
            <p:cNvCxnSpPr>
              <a:cxnSpLocks/>
              <a:stCxn id="100" idx="3"/>
              <a:endCxn id="75" idx="2"/>
            </p:cNvCxnSpPr>
            <p:nvPr/>
          </p:nvCxnSpPr>
          <p:spPr>
            <a:xfrm flipV="1">
              <a:off x="6742024" y="2085835"/>
              <a:ext cx="594887" cy="15443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de Seta Reta 104">
              <a:extLst>
                <a:ext uri="{FF2B5EF4-FFF2-40B4-BE49-F238E27FC236}">
                  <a16:creationId xmlns:a16="http://schemas.microsoft.com/office/drawing/2014/main" id="{B80C4875-EF8E-BA1D-E0C8-A62FE6B485AD}"/>
                </a:ext>
              </a:extLst>
            </p:cNvPr>
            <p:cNvCxnSpPr>
              <a:cxnSpLocks/>
              <a:stCxn id="94" idx="3"/>
              <a:endCxn id="77" idx="2"/>
            </p:cNvCxnSpPr>
            <p:nvPr/>
          </p:nvCxnSpPr>
          <p:spPr>
            <a:xfrm>
              <a:off x="6733451" y="2850985"/>
              <a:ext cx="603460" cy="7811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ctor de Seta Reta 106">
              <a:extLst>
                <a:ext uri="{FF2B5EF4-FFF2-40B4-BE49-F238E27FC236}">
                  <a16:creationId xmlns:a16="http://schemas.microsoft.com/office/drawing/2014/main" id="{F7F1680B-CC31-23AE-2548-4D1D8C56075F}"/>
                </a:ext>
              </a:extLst>
            </p:cNvPr>
            <p:cNvCxnSpPr>
              <a:cxnSpLocks/>
              <a:stCxn id="93" idx="3"/>
              <a:endCxn id="76" idx="2"/>
            </p:cNvCxnSpPr>
            <p:nvPr/>
          </p:nvCxnSpPr>
          <p:spPr>
            <a:xfrm>
              <a:off x="6731944" y="2081731"/>
              <a:ext cx="609679" cy="7733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ector de Seta Reta 107">
              <a:extLst>
                <a:ext uri="{FF2B5EF4-FFF2-40B4-BE49-F238E27FC236}">
                  <a16:creationId xmlns:a16="http://schemas.microsoft.com/office/drawing/2014/main" id="{C9236142-9603-ACD3-CDB2-89FD439FD192}"/>
                </a:ext>
              </a:extLst>
            </p:cNvPr>
            <p:cNvCxnSpPr>
              <a:cxnSpLocks/>
              <a:stCxn id="93" idx="3"/>
              <a:endCxn id="77" idx="2"/>
            </p:cNvCxnSpPr>
            <p:nvPr/>
          </p:nvCxnSpPr>
          <p:spPr>
            <a:xfrm>
              <a:off x="6731944" y="2081731"/>
              <a:ext cx="604967" cy="15504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ctor de Seta Reta 110">
              <a:extLst>
                <a:ext uri="{FF2B5EF4-FFF2-40B4-BE49-F238E27FC236}">
                  <a16:creationId xmlns:a16="http://schemas.microsoft.com/office/drawing/2014/main" id="{8A27B6E8-4D88-C02C-E72A-82E55AE2E958}"/>
                </a:ext>
              </a:extLst>
            </p:cNvPr>
            <p:cNvCxnSpPr>
              <a:cxnSpLocks/>
              <a:stCxn id="70" idx="6"/>
              <a:endCxn id="74" idx="2"/>
            </p:cNvCxnSpPr>
            <p:nvPr/>
          </p:nvCxnSpPr>
          <p:spPr>
            <a:xfrm>
              <a:off x="9104028" y="2420867"/>
              <a:ext cx="494370" cy="74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ctor de Seta Reta 111">
              <a:extLst>
                <a:ext uri="{FF2B5EF4-FFF2-40B4-BE49-F238E27FC236}">
                  <a16:creationId xmlns:a16="http://schemas.microsoft.com/office/drawing/2014/main" id="{31E8B782-B242-223E-A7ED-547B7A9A9273}"/>
                </a:ext>
              </a:extLst>
            </p:cNvPr>
            <p:cNvCxnSpPr>
              <a:stCxn id="71" idx="6"/>
              <a:endCxn id="74" idx="2"/>
            </p:cNvCxnSpPr>
            <p:nvPr/>
          </p:nvCxnSpPr>
          <p:spPr>
            <a:xfrm flipV="1">
              <a:off x="9108740" y="2428292"/>
              <a:ext cx="489658" cy="8612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5" name="CaixaDeTexto 114">
                  <a:extLst>
                    <a:ext uri="{FF2B5EF4-FFF2-40B4-BE49-F238E27FC236}">
                      <a16:creationId xmlns:a16="http://schemas.microsoft.com/office/drawing/2014/main" id="{8EB4E742-DDB4-1C8D-EDF1-F9E9148B24AE}"/>
                    </a:ext>
                  </a:extLst>
                </p:cNvPr>
                <p:cNvSpPr txBox="1"/>
                <p:nvPr/>
              </p:nvSpPr>
              <p:spPr>
                <a:xfrm>
                  <a:off x="10351054" y="2206213"/>
                  <a:ext cx="4158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115" name="CaixaDeTexto 114">
                  <a:extLst>
                    <a:ext uri="{FF2B5EF4-FFF2-40B4-BE49-F238E27FC236}">
                      <a16:creationId xmlns:a16="http://schemas.microsoft.com/office/drawing/2014/main" id="{8EB4E742-DDB4-1C8D-EDF1-F9E9148B24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51054" y="2206213"/>
                  <a:ext cx="415834" cy="369332"/>
                </a:xfrm>
                <a:prstGeom prst="rect">
                  <a:avLst/>
                </a:prstGeom>
                <a:blipFill>
                  <a:blip r:embed="rId11"/>
                  <a:stretch>
                    <a:fillRect t="-6667" r="-10294"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6" name="CaixaDeTexto 115">
                  <a:extLst>
                    <a:ext uri="{FF2B5EF4-FFF2-40B4-BE49-F238E27FC236}">
                      <a16:creationId xmlns:a16="http://schemas.microsoft.com/office/drawing/2014/main" id="{FE572705-88AC-7FB1-D34B-0B9CE62A8FF4}"/>
                    </a:ext>
                  </a:extLst>
                </p:cNvPr>
                <p:cNvSpPr txBox="1"/>
                <p:nvPr/>
              </p:nvSpPr>
              <p:spPr>
                <a:xfrm flipH="1">
                  <a:off x="6218374" y="3130788"/>
                  <a:ext cx="65365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116" name="CaixaDeTexto 115">
                  <a:extLst>
                    <a:ext uri="{FF2B5EF4-FFF2-40B4-BE49-F238E27FC236}">
                      <a16:creationId xmlns:a16="http://schemas.microsoft.com/office/drawing/2014/main" id="{FE572705-88AC-7FB1-D34B-0B9CE62A8F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218374" y="3130788"/>
                  <a:ext cx="653654" cy="276999"/>
                </a:xfrm>
                <a:prstGeom prst="rect">
                  <a:avLst/>
                </a:prstGeom>
                <a:blipFill>
                  <a:blip r:embed="rId12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7" name="Conector de Seta Reta 116">
              <a:extLst>
                <a:ext uri="{FF2B5EF4-FFF2-40B4-BE49-F238E27FC236}">
                  <a16:creationId xmlns:a16="http://schemas.microsoft.com/office/drawing/2014/main" id="{D9AFE3DA-ADA3-1224-2A12-9B2FE6B8F2B3}"/>
                </a:ext>
              </a:extLst>
            </p:cNvPr>
            <p:cNvCxnSpPr>
              <a:cxnSpLocks/>
              <a:endCxn id="70" idx="0"/>
            </p:cNvCxnSpPr>
            <p:nvPr/>
          </p:nvCxnSpPr>
          <p:spPr>
            <a:xfrm>
              <a:off x="8821000" y="1995394"/>
              <a:ext cx="0" cy="1424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ector de Seta Reta 117">
              <a:extLst>
                <a:ext uri="{FF2B5EF4-FFF2-40B4-BE49-F238E27FC236}">
                  <a16:creationId xmlns:a16="http://schemas.microsoft.com/office/drawing/2014/main" id="{14046F89-B1EC-4C7D-73B5-BB360D26991E}"/>
                </a:ext>
              </a:extLst>
            </p:cNvPr>
            <p:cNvCxnSpPr>
              <a:cxnSpLocks/>
            </p:cNvCxnSpPr>
            <p:nvPr/>
          </p:nvCxnSpPr>
          <p:spPr>
            <a:xfrm>
              <a:off x="8825711" y="2886212"/>
              <a:ext cx="0" cy="1424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ector de Seta Reta 120">
              <a:extLst>
                <a:ext uri="{FF2B5EF4-FFF2-40B4-BE49-F238E27FC236}">
                  <a16:creationId xmlns:a16="http://schemas.microsoft.com/office/drawing/2014/main" id="{D705BDCB-087E-A436-DB26-F55A5F8B6D28}"/>
                </a:ext>
              </a:extLst>
            </p:cNvPr>
            <p:cNvCxnSpPr>
              <a:cxnSpLocks/>
            </p:cNvCxnSpPr>
            <p:nvPr/>
          </p:nvCxnSpPr>
          <p:spPr>
            <a:xfrm>
              <a:off x="7616038" y="1660362"/>
              <a:ext cx="0" cy="1424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ector de Seta Reta 121">
              <a:extLst>
                <a:ext uri="{FF2B5EF4-FFF2-40B4-BE49-F238E27FC236}">
                  <a16:creationId xmlns:a16="http://schemas.microsoft.com/office/drawing/2014/main" id="{7A4CB641-FA56-89FC-C592-0F98EA9EDA97}"/>
                </a:ext>
              </a:extLst>
            </p:cNvPr>
            <p:cNvCxnSpPr>
              <a:cxnSpLocks/>
            </p:cNvCxnSpPr>
            <p:nvPr/>
          </p:nvCxnSpPr>
          <p:spPr>
            <a:xfrm>
              <a:off x="7622388" y="2420867"/>
              <a:ext cx="0" cy="1424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ector de Seta Reta 122">
              <a:extLst>
                <a:ext uri="{FF2B5EF4-FFF2-40B4-BE49-F238E27FC236}">
                  <a16:creationId xmlns:a16="http://schemas.microsoft.com/office/drawing/2014/main" id="{FE5DFC41-0476-5BEB-7A0F-E8A00E426DF0}"/>
                </a:ext>
              </a:extLst>
            </p:cNvPr>
            <p:cNvCxnSpPr>
              <a:cxnSpLocks/>
            </p:cNvCxnSpPr>
            <p:nvPr/>
          </p:nvCxnSpPr>
          <p:spPr>
            <a:xfrm>
              <a:off x="7616038" y="3206710"/>
              <a:ext cx="0" cy="1424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ector de Seta Reta 124">
              <a:extLst>
                <a:ext uri="{FF2B5EF4-FFF2-40B4-BE49-F238E27FC236}">
                  <a16:creationId xmlns:a16="http://schemas.microsoft.com/office/drawing/2014/main" id="{4D7EA5BC-D33F-29B5-CC10-4743D30E5FF7}"/>
                </a:ext>
              </a:extLst>
            </p:cNvPr>
            <p:cNvCxnSpPr>
              <a:cxnSpLocks/>
            </p:cNvCxnSpPr>
            <p:nvPr/>
          </p:nvCxnSpPr>
          <p:spPr>
            <a:xfrm>
              <a:off x="9886139" y="2014236"/>
              <a:ext cx="0" cy="1424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Elipse 125">
              <a:extLst>
                <a:ext uri="{FF2B5EF4-FFF2-40B4-BE49-F238E27FC236}">
                  <a16:creationId xmlns:a16="http://schemas.microsoft.com/office/drawing/2014/main" id="{439307EE-E4A5-3FF6-C3AF-D309DD95872F}"/>
                </a:ext>
              </a:extLst>
            </p:cNvPr>
            <p:cNvSpPr/>
            <p:nvPr/>
          </p:nvSpPr>
          <p:spPr>
            <a:xfrm>
              <a:off x="9598397" y="2998684"/>
              <a:ext cx="566057" cy="56605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127" name="Conector de Seta Reta 126">
              <a:extLst>
                <a:ext uri="{FF2B5EF4-FFF2-40B4-BE49-F238E27FC236}">
                  <a16:creationId xmlns:a16="http://schemas.microsoft.com/office/drawing/2014/main" id="{DFE32563-DACC-E8C1-9A14-D1ADC3F11D5B}"/>
                </a:ext>
              </a:extLst>
            </p:cNvPr>
            <p:cNvCxnSpPr>
              <a:cxnSpLocks/>
            </p:cNvCxnSpPr>
            <p:nvPr/>
          </p:nvCxnSpPr>
          <p:spPr>
            <a:xfrm>
              <a:off x="9884424" y="2872304"/>
              <a:ext cx="0" cy="1424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ector de Seta Reta 127">
              <a:extLst>
                <a:ext uri="{FF2B5EF4-FFF2-40B4-BE49-F238E27FC236}">
                  <a16:creationId xmlns:a16="http://schemas.microsoft.com/office/drawing/2014/main" id="{C4FC1BA4-9A33-57A1-8218-2AB89F231DEC}"/>
                </a:ext>
              </a:extLst>
            </p:cNvPr>
            <p:cNvCxnSpPr>
              <a:stCxn id="70" idx="6"/>
              <a:endCxn id="126" idx="2"/>
            </p:cNvCxnSpPr>
            <p:nvPr/>
          </p:nvCxnSpPr>
          <p:spPr>
            <a:xfrm>
              <a:off x="9104028" y="2420867"/>
              <a:ext cx="494369" cy="8608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ector de Seta Reta 128">
              <a:extLst>
                <a:ext uri="{FF2B5EF4-FFF2-40B4-BE49-F238E27FC236}">
                  <a16:creationId xmlns:a16="http://schemas.microsoft.com/office/drawing/2014/main" id="{868BA459-31B9-BFDD-3C82-E0AC2383F362}"/>
                </a:ext>
              </a:extLst>
            </p:cNvPr>
            <p:cNvCxnSpPr>
              <a:stCxn id="71" idx="6"/>
              <a:endCxn id="126" idx="2"/>
            </p:cNvCxnSpPr>
            <p:nvPr/>
          </p:nvCxnSpPr>
          <p:spPr>
            <a:xfrm flipV="1">
              <a:off x="9108740" y="3281713"/>
              <a:ext cx="489657" cy="78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ector de Seta Reta 131">
              <a:extLst>
                <a:ext uri="{FF2B5EF4-FFF2-40B4-BE49-F238E27FC236}">
                  <a16:creationId xmlns:a16="http://schemas.microsoft.com/office/drawing/2014/main" id="{C355A1EF-B99F-DFB7-0631-7F74672E65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61094" y="3279117"/>
              <a:ext cx="257585" cy="11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3" name="CaixaDeTexto 132">
                  <a:extLst>
                    <a:ext uri="{FF2B5EF4-FFF2-40B4-BE49-F238E27FC236}">
                      <a16:creationId xmlns:a16="http://schemas.microsoft.com/office/drawing/2014/main" id="{2BC8051F-3FF7-FF62-6DD8-24309383E3F5}"/>
                    </a:ext>
                  </a:extLst>
                </p:cNvPr>
                <p:cNvSpPr txBox="1"/>
                <p:nvPr/>
              </p:nvSpPr>
              <p:spPr>
                <a:xfrm>
                  <a:off x="10351054" y="3073612"/>
                  <a:ext cx="4158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133" name="CaixaDeTexto 132">
                  <a:extLst>
                    <a:ext uri="{FF2B5EF4-FFF2-40B4-BE49-F238E27FC236}">
                      <a16:creationId xmlns:a16="http://schemas.microsoft.com/office/drawing/2014/main" id="{2BC8051F-3FF7-FF62-6DD8-24309383E3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51054" y="3073612"/>
                  <a:ext cx="415834" cy="369332"/>
                </a:xfrm>
                <a:prstGeom prst="rect">
                  <a:avLst/>
                </a:prstGeom>
                <a:blipFill>
                  <a:blip r:embed="rId13"/>
                  <a:stretch>
                    <a:fillRect t="-6557" r="-8824"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7337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BFD88C-E587-F1F5-9CE9-1664F6294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Passos a serem seguidos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8DED3E-A39F-AD3E-1BD0-A1D23418A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2622" y="1825625"/>
            <a:ext cx="5692062" cy="5032376"/>
          </a:xfrm>
        </p:spPr>
        <p:txBody>
          <a:bodyPr>
            <a:normAutofit/>
          </a:bodyPr>
          <a:lstStyle/>
          <a:p>
            <a:r>
              <a:rPr lang="pt-BR" dirty="0"/>
              <a:t>Sabemos que há uma enorme variedade de calçados e não há uma regra rígida sobre o que faz de um calçado um calçado. </a:t>
            </a:r>
          </a:p>
          <a:p>
            <a:r>
              <a:rPr lang="pt-BR" dirty="0"/>
              <a:t>Normalmente, seguindo o </a:t>
            </a:r>
            <a:r>
              <a:rPr lang="pt-BR" i="1" dirty="0"/>
              <a:t>workflow</a:t>
            </a:r>
            <a:r>
              <a:rPr lang="pt-BR" dirty="0"/>
              <a:t> de trabalho com ML, nós: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coletaríamos o maior número possível de imagens de calçados,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treinaríamos uma rede neural usando esse conjunto,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 usaríamos o modelo treinado (i.e., inferências).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C31035CD-E057-4083-DEDC-B5C9C0D8BD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83" y="2182762"/>
            <a:ext cx="6244275" cy="3510269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F51936AA-5952-E1B7-D410-D7F97360CF8E}"/>
              </a:ext>
            </a:extLst>
          </p:cNvPr>
          <p:cNvSpPr txBox="1"/>
          <p:nvPr/>
        </p:nvSpPr>
        <p:spPr>
          <a:xfrm>
            <a:off x="1573160" y="5846544"/>
            <a:ext cx="3254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Quanto mais exemplos de calçados em nossa base de dados, melhor!</a:t>
            </a:r>
          </a:p>
        </p:txBody>
      </p:sp>
    </p:spTree>
    <p:extLst>
      <p:ext uri="{BB962C8B-B14F-4D97-AF65-F5344CB8AC3E}">
        <p14:creationId xmlns:p14="http://schemas.microsoft.com/office/powerpoint/2010/main" val="1679343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BFD88C-E587-F1F5-9CE9-1664F6294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 do treinamento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8DED3E-A39F-AD3E-1BD0-A1D23418A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5150" y="1825625"/>
            <a:ext cx="5119534" cy="5032376"/>
          </a:xfrm>
        </p:spPr>
        <p:txBody>
          <a:bodyPr>
            <a:normAutofit/>
          </a:bodyPr>
          <a:lstStyle/>
          <a:p>
            <a:r>
              <a:rPr lang="pt-BR" dirty="0"/>
              <a:t>Durante o treinamento, poderíamos observar resultados como os mostrados ao lado.</a:t>
            </a:r>
          </a:p>
          <a:p>
            <a:r>
              <a:rPr lang="pt-BR" dirty="0"/>
              <a:t>O modelo atinge uma acurácia de 100% em apenas 11 épocas!</a:t>
            </a:r>
          </a:p>
          <a:p>
            <a:r>
              <a:rPr lang="pt-BR" dirty="0"/>
              <a:t>Isso pode significar que criamos um modelo incrível que pode reconhecer calçados.</a:t>
            </a:r>
          </a:p>
          <a:p>
            <a:r>
              <a:rPr lang="pt-BR" dirty="0"/>
              <a:t>Então vamos usá-lo para realizar inferências com imagens inéditas de calçados!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60CF722-1452-B29C-EA77-7C38AAA29CFB}"/>
              </a:ext>
            </a:extLst>
          </p:cNvPr>
          <p:cNvSpPr txBox="1"/>
          <p:nvPr/>
        </p:nvSpPr>
        <p:spPr>
          <a:xfrm>
            <a:off x="157316" y="2873375"/>
            <a:ext cx="2693117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Acurácia de treinamento: </a:t>
            </a:r>
            <a:r>
              <a:rPr lang="pt-BR" sz="1400" b="1" dirty="0"/>
              <a:t>0.570</a:t>
            </a:r>
          </a:p>
          <a:p>
            <a:r>
              <a:rPr lang="pt-BR" sz="1400" dirty="0"/>
              <a:t>Acurácia de treinamento: </a:t>
            </a:r>
            <a:r>
              <a:rPr lang="pt-BR" sz="1400" b="1" dirty="0"/>
              <a:t>0.712</a:t>
            </a:r>
            <a:endParaRPr lang="pt-BR" sz="1400" dirty="0"/>
          </a:p>
          <a:p>
            <a:r>
              <a:rPr lang="pt-BR" sz="1400" dirty="0"/>
              <a:t>Acurácia de treinamento: </a:t>
            </a:r>
            <a:r>
              <a:rPr lang="pt-BR" sz="1400" b="1" dirty="0"/>
              <a:t>0.823</a:t>
            </a:r>
          </a:p>
          <a:p>
            <a:r>
              <a:rPr lang="pt-BR" sz="1400" dirty="0"/>
              <a:t>Acurácia de treinamento: </a:t>
            </a:r>
            <a:r>
              <a:rPr lang="pt-BR" sz="1400" b="1" dirty="0"/>
              <a:t>0.915</a:t>
            </a:r>
          </a:p>
          <a:p>
            <a:r>
              <a:rPr lang="pt-BR" sz="1400" dirty="0"/>
              <a:t>Acurácia de treinamento: </a:t>
            </a:r>
            <a:r>
              <a:rPr lang="pt-BR" sz="1400" b="1" dirty="0"/>
              <a:t>0.927</a:t>
            </a:r>
          </a:p>
          <a:p>
            <a:r>
              <a:rPr lang="pt-BR" sz="1400" dirty="0"/>
              <a:t>Acurácia de treinamento: </a:t>
            </a:r>
            <a:r>
              <a:rPr lang="pt-BR" sz="1400" b="1" dirty="0"/>
              <a:t>0.933</a:t>
            </a:r>
          </a:p>
          <a:p>
            <a:r>
              <a:rPr lang="pt-BR" sz="1400" dirty="0"/>
              <a:t>Acurácia de treinamento: </a:t>
            </a:r>
            <a:r>
              <a:rPr lang="pt-BR" sz="1400" b="1" dirty="0"/>
              <a:t>0.947</a:t>
            </a:r>
          </a:p>
          <a:p>
            <a:r>
              <a:rPr lang="pt-BR" sz="1400" dirty="0"/>
              <a:t>Acurácia de treinamento: </a:t>
            </a:r>
            <a:r>
              <a:rPr lang="pt-BR" sz="1400" b="1" dirty="0"/>
              <a:t>0.961</a:t>
            </a:r>
          </a:p>
          <a:p>
            <a:r>
              <a:rPr lang="pt-BR" sz="1400" dirty="0"/>
              <a:t>Acurácia de treinamento: </a:t>
            </a:r>
            <a:r>
              <a:rPr lang="pt-BR" sz="1400" b="1" dirty="0"/>
              <a:t>0.977</a:t>
            </a:r>
          </a:p>
          <a:p>
            <a:r>
              <a:rPr lang="pt-BR" sz="1400" dirty="0"/>
              <a:t>Acurácia de treinamento: </a:t>
            </a:r>
            <a:r>
              <a:rPr lang="pt-BR" sz="1400" b="1" dirty="0"/>
              <a:t>0.995</a:t>
            </a:r>
          </a:p>
          <a:p>
            <a:r>
              <a:rPr lang="pt-BR" sz="1400" dirty="0"/>
              <a:t>Acurácia de treinamento: </a:t>
            </a:r>
            <a:r>
              <a:rPr lang="pt-BR" sz="1400" b="1" dirty="0"/>
              <a:t>1.000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E280217-8A60-C147-F1A9-B84C7FEE23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49" t="10727" r="9690"/>
          <a:stretch/>
        </p:blipFill>
        <p:spPr>
          <a:xfrm>
            <a:off x="2850433" y="2735263"/>
            <a:ext cx="3819517" cy="292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75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18C3B8-867A-E62E-DB7C-D7FDB211C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Hora de usar o modelo treinado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9D3739-8AA5-83FC-FD68-4D082746C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4387" y="1825624"/>
            <a:ext cx="6400800" cy="5032375"/>
          </a:xfrm>
        </p:spPr>
        <p:txBody>
          <a:bodyPr>
            <a:normAutofit/>
          </a:bodyPr>
          <a:lstStyle/>
          <a:p>
            <a:r>
              <a:rPr lang="pt-BR" dirty="0"/>
              <a:t>Mas então mostramos um sapato como este ao lado e ele falha em reconhecê-lo como um calçado. </a:t>
            </a:r>
          </a:p>
          <a:p>
            <a:r>
              <a:rPr lang="pt-BR" dirty="0"/>
              <a:t>Pensamos que o modelo era 100% preciso em reconhecer calçados. </a:t>
            </a:r>
          </a:p>
          <a:p>
            <a:r>
              <a:rPr lang="pt-BR" dirty="0"/>
              <a:t>Mas a realidade é que temos 100% de acurácia no reconhecimento dos tipos de calçados nos quais treinamos a rede neural e essa acurácia de 100% nos levou a uma falsa sensação de segurança de que o modelo funcionaria muito bem com qualquer outra imagem.</a:t>
            </a:r>
          </a:p>
        </p:txBody>
      </p:sp>
      <p:pic>
        <p:nvPicPr>
          <p:cNvPr id="3076" name="Picture 4" descr="SANDÁLIA TRICÔ MEXICANO">
            <a:extLst>
              <a:ext uri="{FF2B5EF4-FFF2-40B4-BE49-F238E27FC236}">
                <a16:creationId xmlns:a16="http://schemas.microsoft.com/office/drawing/2014/main" id="{3B4B3FC5-D9CB-7E0E-1DE1-66F9B7F1CF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85" t="19498" r="11004" b="22724"/>
          <a:stretch/>
        </p:blipFill>
        <p:spPr bwMode="auto">
          <a:xfrm>
            <a:off x="838200" y="2116021"/>
            <a:ext cx="4454013" cy="3412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390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21C344-8388-CB68-DAAF-CE5F7E060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271" y="2001734"/>
            <a:ext cx="11051458" cy="285453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400" dirty="0"/>
              <a:t>Acabamos de verificar que nosso modelo, inicialmente, perfeito não é tão perfeito assim.</a:t>
            </a:r>
          </a:p>
          <a:p>
            <a:pPr marL="0" indent="0" algn="ctr">
              <a:buNone/>
            </a:pPr>
            <a:endParaRPr lang="pt-BR" sz="4400" dirty="0"/>
          </a:p>
          <a:p>
            <a:pPr marL="0" indent="0" algn="ctr">
              <a:buNone/>
            </a:pPr>
            <a:r>
              <a:rPr lang="pt-BR" sz="4400" dirty="0"/>
              <a:t>O que fazer?</a:t>
            </a:r>
          </a:p>
        </p:txBody>
      </p:sp>
    </p:spTree>
    <p:extLst>
      <p:ext uri="{BB962C8B-B14F-4D97-AF65-F5344CB8AC3E}">
        <p14:creationId xmlns:p14="http://schemas.microsoft.com/office/powerpoint/2010/main" val="3457106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0F6520-45D3-CB1E-DD88-F75930828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Sobreajuste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F07388-B562-E5DD-2F3D-BFF95E2F4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0208" y="1825624"/>
            <a:ext cx="6474811" cy="5032375"/>
          </a:xfrm>
        </p:spPr>
        <p:txBody>
          <a:bodyPr>
            <a:normAutofit lnSpcReduction="10000"/>
          </a:bodyPr>
          <a:lstStyle/>
          <a:p>
            <a:r>
              <a:rPr lang="pt-BR" dirty="0"/>
              <a:t>Nosso modelo falhou em atingir o objetivo final, que era </a:t>
            </a:r>
            <a:r>
              <a:rPr lang="pt-BR" b="1" i="1" dirty="0">
                <a:solidFill>
                  <a:srgbClr val="00B050"/>
                </a:solidFill>
              </a:rPr>
              <a:t>generalizar</a:t>
            </a:r>
            <a:r>
              <a:rPr lang="pt-BR" dirty="0"/>
              <a:t>.</a:t>
            </a:r>
          </a:p>
          <a:p>
            <a:r>
              <a:rPr lang="pt-BR" dirty="0"/>
              <a:t>Muito provavelmente ele ficou demasiadamente bom para reconhecer calçados apenas no conjunto em que foi treinado.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Problema conhecido somo </a:t>
            </a:r>
            <a:r>
              <a:rPr lang="pt-BR" b="1" i="1" dirty="0">
                <a:solidFill>
                  <a:srgbClr val="FF0000"/>
                </a:solidFill>
              </a:rPr>
              <a:t>sobreajuste</a:t>
            </a:r>
            <a:r>
              <a:rPr lang="pt-BR" dirty="0"/>
              <a:t>.</a:t>
            </a:r>
          </a:p>
          <a:p>
            <a:r>
              <a:rPr lang="pt-BR" dirty="0"/>
              <a:t>Precisamos de uma forma para analisar e evitar que o modelo se sobreajuste aos dados do conjunto de treinamento.</a:t>
            </a:r>
          </a:p>
          <a:p>
            <a:r>
              <a:rPr lang="pt-BR" dirty="0"/>
              <a:t>Para isso, dividimos o conjunto total de exemplos em subconjuntos.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4F550F7D-69E9-4DED-A680-898746B135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86" y="1690688"/>
            <a:ext cx="3124417" cy="2091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634C0A3A-BD98-D579-E74B-D1EF690560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2406" y="3429000"/>
            <a:ext cx="2238810" cy="3354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5259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5079C6-CB84-CFE9-43C7-0B30FA68E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Subajuste e sobreajuste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D9AD81-A061-C4A9-2251-C539F0790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06488"/>
            <a:ext cx="11216148" cy="1451511"/>
          </a:xfrm>
        </p:spPr>
        <p:txBody>
          <a:bodyPr>
            <a:normAutofit/>
          </a:bodyPr>
          <a:lstStyle/>
          <a:p>
            <a:r>
              <a:rPr lang="pt-BR" dirty="0"/>
              <a:t>Antes de falarmos sobre a divisão do conjunto total de dados, vamos falar rapidamente sobre dois problemas comuns que modelos de ML podem apresentar, o </a:t>
            </a:r>
            <a:r>
              <a:rPr lang="pt-BR" b="1" i="1" dirty="0">
                <a:solidFill>
                  <a:srgbClr val="FF0000"/>
                </a:solidFill>
              </a:rPr>
              <a:t>subajuste</a:t>
            </a:r>
            <a:r>
              <a:rPr lang="pt-BR" dirty="0"/>
              <a:t> e o </a:t>
            </a:r>
            <a:r>
              <a:rPr lang="pt-BR" b="1" i="1" dirty="0">
                <a:solidFill>
                  <a:srgbClr val="FF0000"/>
                </a:solidFill>
              </a:rPr>
              <a:t>sobreajuste</a:t>
            </a:r>
            <a:r>
              <a:rPr lang="pt-BR" dirty="0"/>
              <a:t>.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1892C83B-01FF-5BDF-4F58-41B311222F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99" t="18914" r="71063" b="27303"/>
          <a:stretch/>
        </p:blipFill>
        <p:spPr bwMode="auto">
          <a:xfrm>
            <a:off x="2447925" y="1787640"/>
            <a:ext cx="2355748" cy="3482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2D4157CD-EC99-C673-5888-FB8C3E89B649}"/>
              </a:ext>
            </a:extLst>
          </p:cNvPr>
          <p:cNvSpPr txBox="1"/>
          <p:nvPr/>
        </p:nvSpPr>
        <p:spPr>
          <a:xfrm>
            <a:off x="2729064" y="1507353"/>
            <a:ext cx="1858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subajuste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1253339-1DEB-89C1-8C0E-7E916415966F}"/>
              </a:ext>
            </a:extLst>
          </p:cNvPr>
          <p:cNvSpPr txBox="1"/>
          <p:nvPr/>
        </p:nvSpPr>
        <p:spPr>
          <a:xfrm>
            <a:off x="7971936" y="1531166"/>
            <a:ext cx="1858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sobreajuste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AA323F9-8E5C-2ED7-7474-00EAC3A9B445}"/>
              </a:ext>
            </a:extLst>
          </p:cNvPr>
          <p:cNvSpPr txBox="1"/>
          <p:nvPr/>
        </p:nvSpPr>
        <p:spPr>
          <a:xfrm>
            <a:off x="5135534" y="1506281"/>
            <a:ext cx="2231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ajuste apropriado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2279F6B-8E44-6328-821B-2B13EEE2036B}"/>
              </a:ext>
            </a:extLst>
          </p:cNvPr>
          <p:cNvSpPr txBox="1"/>
          <p:nvPr/>
        </p:nvSpPr>
        <p:spPr>
          <a:xfrm>
            <a:off x="1328700" y="2327839"/>
            <a:ext cx="1238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Regressão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1E6D656-857C-E1E7-B118-2232A5B3C12A}"/>
              </a:ext>
            </a:extLst>
          </p:cNvPr>
          <p:cNvSpPr txBox="1"/>
          <p:nvPr/>
        </p:nvSpPr>
        <p:spPr>
          <a:xfrm>
            <a:off x="1219316" y="4095940"/>
            <a:ext cx="1457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Classificação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18114226-93F9-BEA2-8207-47B386FC60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45" t="19278" r="40638" b="27303"/>
          <a:stretch/>
        </p:blipFill>
        <p:spPr bwMode="auto">
          <a:xfrm>
            <a:off x="5086869" y="1800019"/>
            <a:ext cx="2387600" cy="3458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5DE423C0-8EE4-15A7-2DEA-C42F713C06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602" t="20289" r="9128" b="27303"/>
          <a:stretch/>
        </p:blipFill>
        <p:spPr bwMode="auto">
          <a:xfrm>
            <a:off x="7757665" y="1787640"/>
            <a:ext cx="2462776" cy="3458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99969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12852</TotalTime>
  <Words>2737</Words>
  <Application>Microsoft Office PowerPoint</Application>
  <PresentationFormat>Widescreen</PresentationFormat>
  <Paragraphs>257</Paragraphs>
  <Slides>32</Slides>
  <Notes>17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32</vt:i4>
      </vt:variant>
    </vt:vector>
  </HeadingPairs>
  <TitlesOfParts>
    <vt:vector size="39" baseType="lpstr">
      <vt:lpstr>Arial</vt:lpstr>
      <vt:lpstr>Calibri</vt:lpstr>
      <vt:lpstr>Calibri Light</vt:lpstr>
      <vt:lpstr>Cambria Math</vt:lpstr>
      <vt:lpstr>Söhne</vt:lpstr>
      <vt:lpstr>Wingdings</vt:lpstr>
      <vt:lpstr>Tema do Office</vt:lpstr>
      <vt:lpstr>TP557 - Tópicos avançados em IoT e Machine Learning: Datasets</vt:lpstr>
      <vt:lpstr>O que vamos ver?</vt:lpstr>
      <vt:lpstr>Reconhecendo calçados</vt:lpstr>
      <vt:lpstr>Passos a serem seguidos</vt:lpstr>
      <vt:lpstr>Resultados do treinamento</vt:lpstr>
      <vt:lpstr>Hora de usar o modelo treinado</vt:lpstr>
      <vt:lpstr>Apresentação do PowerPoint</vt:lpstr>
      <vt:lpstr>Sobreajuste</vt:lpstr>
      <vt:lpstr>Subajuste e sobreajuste</vt:lpstr>
      <vt:lpstr>Subajuste e sobreajuste</vt:lpstr>
      <vt:lpstr>Subajuste e sobreajuste</vt:lpstr>
      <vt:lpstr>Subajuste e sobreajuste</vt:lpstr>
      <vt:lpstr>Subajuste e sobreajuste</vt:lpstr>
      <vt:lpstr>Subajuste e sobreajuste</vt:lpstr>
      <vt:lpstr>Subajuste e sobreajuste</vt:lpstr>
      <vt:lpstr>Subajuste e sobreajuste</vt:lpstr>
      <vt:lpstr>Apresentação do PowerPoint</vt:lpstr>
      <vt:lpstr>Dividir para conquistar!</vt:lpstr>
      <vt:lpstr>Dividir para conquistar!</vt:lpstr>
      <vt:lpstr>Conjunto de treinamento</vt:lpstr>
      <vt:lpstr>Conjunto de validação</vt:lpstr>
      <vt:lpstr>Conjunto de teste</vt:lpstr>
      <vt:lpstr>Aplicando a metodologia</vt:lpstr>
      <vt:lpstr>Aplicando a metodologia</vt:lpstr>
      <vt:lpstr>Aplicando a metodologia</vt:lpstr>
      <vt:lpstr>Exemplo</vt:lpstr>
      <vt:lpstr>Apresentação do PowerPoint</vt:lpstr>
      <vt:lpstr>Exemplo</vt:lpstr>
      <vt:lpstr>Atividades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</dc:title>
  <dc:creator>Felipe Augusto Pereira de Figueiredo</dc:creator>
  <cp:lastModifiedBy>Felipe Augusto Pereira de Figueiredo</cp:lastModifiedBy>
  <cp:revision>2256</cp:revision>
  <dcterms:created xsi:type="dcterms:W3CDTF">2020-01-20T13:50:05Z</dcterms:created>
  <dcterms:modified xsi:type="dcterms:W3CDTF">2023-08-24T16:31:00Z</dcterms:modified>
</cp:coreProperties>
</file>