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583" r:id="rId4"/>
    <p:sldId id="584" r:id="rId5"/>
    <p:sldId id="585" r:id="rId6"/>
    <p:sldId id="586" r:id="rId7"/>
    <p:sldId id="588" r:id="rId8"/>
    <p:sldId id="587" r:id="rId9"/>
    <p:sldId id="589" r:id="rId10"/>
    <p:sldId id="590" r:id="rId11"/>
    <p:sldId id="591" r:id="rId12"/>
    <p:sldId id="614" r:id="rId13"/>
    <p:sldId id="598" r:id="rId14"/>
    <p:sldId id="592" r:id="rId15"/>
    <p:sldId id="593" r:id="rId16"/>
    <p:sldId id="597" r:id="rId17"/>
    <p:sldId id="603" r:id="rId18"/>
    <p:sldId id="594" r:id="rId19"/>
    <p:sldId id="595" r:id="rId20"/>
    <p:sldId id="596" r:id="rId21"/>
    <p:sldId id="599" r:id="rId22"/>
    <p:sldId id="600" r:id="rId23"/>
    <p:sldId id="601" r:id="rId24"/>
    <p:sldId id="602" r:id="rId25"/>
    <p:sldId id="613" r:id="rId26"/>
    <p:sldId id="610" r:id="rId27"/>
    <p:sldId id="604" r:id="rId28"/>
    <p:sldId id="605" r:id="rId29"/>
    <p:sldId id="606" r:id="rId30"/>
    <p:sldId id="607" r:id="rId31"/>
    <p:sldId id="608" r:id="rId32"/>
    <p:sldId id="609" r:id="rId33"/>
    <p:sldId id="611" r:id="rId34"/>
    <p:sldId id="612" r:id="rId35"/>
    <p:sldId id="615" r:id="rId36"/>
    <p:sldId id="616" r:id="rId3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2567" autoAdjust="0"/>
  </p:normalViewPr>
  <p:slideViewPr>
    <p:cSldViewPr snapToGrid="0">
      <p:cViewPr varScale="1">
        <p:scale>
          <a:sx n="68" d="100"/>
          <a:sy n="68" d="100"/>
        </p:scale>
        <p:origin x="1522" y="5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1/11/2023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1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76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84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16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5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82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187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127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931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1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36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844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73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953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248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398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858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60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473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283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10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43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563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8D850-966F-45A6-8DE7-15B891E7D40D}" type="slidenum">
              <a:rPr kumimoji="0" lang="pt-BR" sz="2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046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8D850-966F-45A6-8DE7-15B891E7D40D}" type="slidenum">
              <a:rPr kumimoji="0" lang="pt-BR" sz="2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153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8D850-966F-45A6-8DE7-15B891E7D40D}" type="slidenum">
              <a:rPr kumimoji="0" lang="pt-BR" sz="2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324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C8D850-966F-45A6-8DE7-15B891E7D40D}" type="slidenum">
              <a:rPr kumimoji="0" lang="pt-BR" sz="2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9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64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987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031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530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64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0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9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9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7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1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hyperlink" Target="https://medium.com/programadores-ajudando-programadores/k-means-o-que-%C3%A9-como-funciona-aplica%C3%A7%C3%B5es-e-exemplo-em-python-6021df6e257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Detecção de anomalias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82026D-D2EA-05D7-61F2-DEE04704DB7E}"/>
              </a:ext>
            </a:extLst>
          </p:cNvPr>
          <p:cNvSpPr txBox="1"/>
          <p:nvPr/>
        </p:nvSpPr>
        <p:spPr>
          <a:xfrm>
            <a:off x="8068201" y="59330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Samuel Baraldi Mafra</a:t>
            </a:r>
          </a:p>
          <a:p>
            <a:r>
              <a:rPr lang="pt-BR" dirty="0"/>
              <a:t>samuelbmafra@inatel.br</a:t>
            </a:r>
          </a:p>
        </p:txBody>
      </p:sp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https://medium.com/programadores-ajudando-programadores/k-means-o-que-%C3%A9-como-funciona-aplica%C3%A7%C3%B5es-e-exemplo-em-python-6021df6e2572</a:t>
            </a:r>
            <a:endParaRPr lang="pt-BR" dirty="0"/>
          </a:p>
          <a:p>
            <a:endParaRPr lang="pt-BR" dirty="0"/>
          </a:p>
        </p:txBody>
      </p:sp>
      <p:pic>
        <p:nvPicPr>
          <p:cNvPr id="6146" name="Picture 2" descr="Centro de Distribuição: uma solução mais que viável – Novidá">
            <a:extLst>
              <a:ext uri="{FF2B5EF4-FFF2-40B4-BE49-F238E27FC236}">
                <a16:creationId xmlns:a16="http://schemas.microsoft.com/office/drawing/2014/main" id="{4EEAF6B8-1AE8-82F9-6BD7-E45E945A8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56" y="1821535"/>
            <a:ext cx="61912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5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Mapa do Brasil">
            <a:extLst>
              <a:ext uri="{FF2B5EF4-FFF2-40B4-BE49-F238E27FC236}">
                <a16:creationId xmlns:a16="http://schemas.microsoft.com/office/drawing/2014/main" id="{BBEA9087-A8E1-78C5-981B-C50D7CF4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11" y="1983132"/>
            <a:ext cx="5260622" cy="434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73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A0FC1B7-A101-0508-054B-D8349F031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323" y="2146261"/>
            <a:ext cx="4778154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852AE06-D862-AB3A-2E4A-809895A9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70" y="2142067"/>
            <a:ext cx="54197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0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95C0F98-25B1-BB0B-22CE-238E6C7C5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94" y="2239786"/>
            <a:ext cx="54197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2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DB2E93-FBF7-2C19-4172-472216829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442" y="2942530"/>
            <a:ext cx="395512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745067" y="989885"/>
            <a:ext cx="82295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r>
              <a:rPr lang="pt-BR" dirty="0"/>
              <a:t>Considerar a adição de mais lojas: sendo 21 só em São Paulo.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11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4C03338-7885-1632-F15A-D8024E40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72" y="2273653"/>
            <a:ext cx="54197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2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A2B4FC7-A3CC-A0F0-4230-65FE1716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32" y="1974461"/>
            <a:ext cx="5994213" cy="390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1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DA67FB-2631-AF8D-50AD-718296A5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43" y="2776154"/>
            <a:ext cx="475529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4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/>
          <a:lstStyle/>
          <a:p>
            <a:r>
              <a:rPr lang="pt-BR" dirty="0"/>
              <a:t>A detecção de anomalias examina pontos de dados específicos e detecta ocorrências raras que parecem suspeitas porque são diferentes do padrão de comportamento estabelecido</a:t>
            </a:r>
          </a:p>
        </p:txBody>
      </p:sp>
      <p:pic>
        <p:nvPicPr>
          <p:cNvPr id="1026" name="Picture 2" descr="Univariate Anomaly Detection | Anomaly Detection Algorithms">
            <a:extLst>
              <a:ext uri="{FF2B5EF4-FFF2-40B4-BE49-F238E27FC236}">
                <a16:creationId xmlns:a16="http://schemas.microsoft.com/office/drawing/2014/main" id="{D6FF8611-2758-C1DA-8FC6-10C7681C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2081565"/>
            <a:ext cx="52387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49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Centros de distribuição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A0F2AD4-3B41-DAF2-6F90-94BD234A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34" y="1759128"/>
            <a:ext cx="83343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5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Dados de meios de transporte: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Rodovias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Ferrovias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Aeroportos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Rios navegáveis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07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Dados de meios de transporte: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 de frete;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Quantidade de empresas transportadoras;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Índice de sinistros (roubos de carga e acidentes).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251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Dados de meios de transporte:</a:t>
            </a:r>
          </a:p>
          <a:p>
            <a:endParaRPr lang="pt-B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hne"/>
              </a:rPr>
              <a:t>Oferta e custo de mão de obra;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hne"/>
              </a:rPr>
              <a:t>Oferta e custo de mão de obra “qualificada” (técnicos, engenheiros, gerentes, executivos);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hne"/>
              </a:rPr>
              <a:t>Tributos municipais e estaduais;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hne"/>
              </a:rPr>
              <a:t>Localização dos fornecedores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hne"/>
              </a:rPr>
              <a:t>Preços de aluguel de galpões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48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K ótimo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050" name="Picture 2" descr="Base Teórica do K-Means! Aprenda a Lógica desse Algoritmo Hoje!">
            <a:extLst>
              <a:ext uri="{FF2B5EF4-FFF2-40B4-BE49-F238E27FC236}">
                <a16:creationId xmlns:a16="http://schemas.microsoft.com/office/drawing/2014/main" id="{0694ADFD-EB2E-2BF0-18BE-B07E4CD6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81" y="1605398"/>
            <a:ext cx="7549885" cy="344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EF69E85-6440-34FE-5C8A-A5F37765D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439" y="5536951"/>
            <a:ext cx="2377646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4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Os dados de treinamento contêm valores discrepantes que são definidos como observações distantes das demais.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Os estimadores de detecção de outliers tentam, portanto, ajustar as regiões onde os dados de treinamento estão mais concentrados, ignorando as observações desviantes.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12529"/>
              </a:solidFill>
              <a:latin typeface="-apple-system"/>
            </a:endParaRPr>
          </a:p>
          <a:p>
            <a:r>
              <a:rPr lang="pt-BR" dirty="0" err="1">
                <a:solidFill>
                  <a:srgbClr val="212529"/>
                </a:solidFill>
                <a:latin typeface="-apple-system"/>
              </a:rPr>
              <a:t>Novelty</a:t>
            </a:r>
            <a:endParaRPr lang="pt-BR" dirty="0">
              <a:solidFill>
                <a:srgbClr val="212529"/>
              </a:solidFill>
              <a:latin typeface="-apple-system"/>
            </a:endParaRPr>
          </a:p>
          <a:p>
            <a:endParaRPr lang="pt-BR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Os dados de treinamento não são poluídos por valores discrepantes e estamos interessados ​​em detectar se uma </a:t>
            </a:r>
            <a:r>
              <a:rPr lang="pt-BR" b="1" i="0" dirty="0">
                <a:solidFill>
                  <a:srgbClr val="212529"/>
                </a:solidFill>
                <a:effectLst/>
                <a:latin typeface="-apple-system"/>
              </a:rPr>
              <a:t>nova</a:t>
            </a: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 observação é um valor discrepante.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 Neste contexto, um outlier também é chamado de novidade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401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846667" y="988201"/>
            <a:ext cx="82295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b="0" i="0" dirty="0">
              <a:solidFill>
                <a:srgbClr val="242424"/>
              </a:solidFill>
              <a:effectLst/>
              <a:latin typeface="sohne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B27A31-FF46-6D9B-7B7B-AE78D453C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534" y="1181980"/>
            <a:ext cx="6835732" cy="2507197"/>
          </a:xfrm>
          <a:prstGeom prst="rect">
            <a:avLst/>
          </a:prstGeom>
        </p:spPr>
      </p:pic>
      <p:pic>
        <p:nvPicPr>
          <p:cNvPr id="1026" name="Picture 2" descr="The Challenges of Ensuring IoT Security | Invicti">
            <a:extLst>
              <a:ext uri="{FF2B5EF4-FFF2-40B4-BE49-F238E27FC236}">
                <a16:creationId xmlns:a16="http://schemas.microsoft.com/office/drawing/2014/main" id="{7E4E8E32-645C-3525-0CA4-78DD2ED50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11" y="4024396"/>
            <a:ext cx="4778022" cy="250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0482DB-F365-0A83-E102-37A8EB7EACEF}"/>
              </a:ext>
            </a:extLst>
          </p:cNvPr>
          <p:cNvSpPr txBox="1"/>
          <p:nvPr/>
        </p:nvSpPr>
        <p:spPr>
          <a:xfrm>
            <a:off x="756356" y="998967"/>
            <a:ext cx="8229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242424"/>
                </a:solidFill>
                <a:effectLst/>
                <a:latin typeface="sohne"/>
              </a:rPr>
              <a:t>Ameaças à segurança em redes </a:t>
            </a:r>
            <a:r>
              <a:rPr lang="pt-BR" sz="2000" b="0" i="0" dirty="0" err="1">
                <a:solidFill>
                  <a:srgbClr val="242424"/>
                </a:solidFill>
                <a:effectLst/>
                <a:latin typeface="sohne"/>
              </a:rPr>
              <a:t>IoT</a:t>
            </a:r>
            <a:endParaRPr lang="pt-BR" sz="2000" b="0" i="0" dirty="0">
              <a:solidFill>
                <a:srgbClr val="242424"/>
              </a:solidFill>
              <a:effectLst/>
              <a:latin typeface="so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42424"/>
                </a:solidFill>
                <a:effectLst/>
                <a:latin typeface="sohne"/>
              </a:rPr>
              <a:t>Aumento rápido de dispositivos conectados;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42424"/>
                </a:solidFill>
                <a:effectLst/>
                <a:latin typeface="sohne"/>
              </a:rPr>
              <a:t>Troca intensa de dados sensíveis através de redes;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42424"/>
                </a:solidFill>
                <a:effectLst/>
                <a:latin typeface="sohne"/>
              </a:rPr>
              <a:t>Disponibilidade de conjuntos de dados de tráfego de rede do mundo real.</a:t>
            </a:r>
          </a:p>
          <a:p>
            <a:r>
              <a:rPr lang="pt-BR" sz="2000" b="0" i="0" dirty="0">
                <a:solidFill>
                  <a:srgbClr val="242424"/>
                </a:solidFill>
                <a:effectLst/>
                <a:latin typeface="sohne"/>
              </a:rPr>
              <a:t>Detecção e classificação de novidades baseadas em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42424"/>
                </a:solidFill>
                <a:effectLst/>
                <a:latin typeface="sohne"/>
              </a:rPr>
              <a:t>Análise Automatizada de Tráfego de Rede (NTA);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42424"/>
                </a:solidFill>
                <a:effectLst/>
                <a:latin typeface="sohne"/>
              </a:rPr>
              <a:t>Detecção: identifique ameaças nunca antes vistas;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242424"/>
                </a:solidFill>
                <a:effectLst/>
                <a:latin typeface="sohne"/>
              </a:rPr>
              <a:t>Classificação: categoriza vestígios de ameaças conhecidas.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89847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F079FE-0EFE-3067-0DC3-B7BB425D701C}"/>
              </a:ext>
            </a:extLst>
          </p:cNvPr>
          <p:cNvSpPr txBox="1"/>
          <p:nvPr/>
        </p:nvSpPr>
        <p:spPr>
          <a:xfrm>
            <a:off x="1456266" y="151224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IoT Network Intrusion:</a:t>
            </a:r>
          </a:p>
          <a:p>
            <a:r>
              <a:rPr lang="en-US" dirty="0"/>
              <a:t>10% of ≈3M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Mirai,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Man-in-the-middle,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Scanning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6BC624-C522-49D6-CFFF-4FFB18A2A777}"/>
              </a:ext>
            </a:extLst>
          </p:cNvPr>
          <p:cNvSpPr txBox="1"/>
          <p:nvPr/>
        </p:nvSpPr>
        <p:spPr>
          <a:xfrm>
            <a:off x="1467555" y="4040772"/>
            <a:ext cx="811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https://ieee-dataport.org/open-access/iot-network-intrusion-dataset</a:t>
            </a:r>
          </a:p>
        </p:txBody>
      </p:sp>
    </p:spTree>
    <p:extLst>
      <p:ext uri="{BB962C8B-B14F-4D97-AF65-F5344CB8AC3E}">
        <p14:creationId xmlns:p14="http://schemas.microsoft.com/office/powerpoint/2010/main" val="1863321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DF72E0-677F-530E-FE9F-BB8758F2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408" y="1128813"/>
            <a:ext cx="6043184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/>
          <a:lstStyle/>
          <a:p>
            <a:r>
              <a:rPr lang="pt-BR" dirty="0"/>
              <a:t>Aplicações</a:t>
            </a:r>
          </a:p>
        </p:txBody>
      </p:sp>
      <p:pic>
        <p:nvPicPr>
          <p:cNvPr id="2050" name="Picture 2" descr="Anomaly Detection Real World Scenarios Approaches and Live Implementation -  YouTube">
            <a:extLst>
              <a:ext uri="{FF2B5EF4-FFF2-40B4-BE49-F238E27FC236}">
                <a16:creationId xmlns:a16="http://schemas.microsoft.com/office/drawing/2014/main" id="{FDE7A801-6226-C67C-506A-7A9F297D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7" y="1445508"/>
            <a:ext cx="8387017" cy="47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6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764048-7B68-9DB3-0313-F6C9A730F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47" y="2442124"/>
            <a:ext cx="9998306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36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E186F46-9317-70E2-BDCE-B5031FFAF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29" y="3327400"/>
            <a:ext cx="993734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3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Movimentação de containers ao longo do ciclo logístico</a:t>
            </a:r>
          </a:p>
        </p:txBody>
      </p:sp>
      <p:pic>
        <p:nvPicPr>
          <p:cNvPr id="1026" name="Picture 2" descr="Free photo industrial containers box for logistic import export business.">
            <a:extLst>
              <a:ext uri="{FF2B5EF4-FFF2-40B4-BE49-F238E27FC236}">
                <a16:creationId xmlns:a16="http://schemas.microsoft.com/office/drawing/2014/main" id="{FDC07977-F662-66CB-7534-103E83976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41" y="1819275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79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Movimentação de containers ao longo do ciclo logístico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Classificação de 5 estados do container 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Parado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Sendo erguido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No mar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No caminhão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Anomalia </a:t>
            </a: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(ex. container caindo no mar, empilhadeira tombando)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45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Trabalho: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Incluir e analisar no </a:t>
            </a:r>
            <a:r>
              <a:rPr lang="pt-BR" sz="2000" dirty="0" err="1">
                <a:ea typeface="Calibri" panose="020F0502020204030204" pitchFamily="34" charset="0"/>
                <a:cs typeface="Arial" panose="020B0604020202020204" pitchFamily="34" charset="0"/>
              </a:rPr>
              <a:t>edge</a:t>
            </a: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 impulse possíveis anomalias nos dados da movimentação da cadeira de rodas pela cabeça.</a:t>
            </a:r>
          </a:p>
        </p:txBody>
      </p:sp>
    </p:spTree>
    <p:extLst>
      <p:ext uri="{BB962C8B-B14F-4D97-AF65-F5344CB8AC3E}">
        <p14:creationId xmlns:p14="http://schemas.microsoft.com/office/powerpoint/2010/main" val="3910318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152408" indent="0" algn="ctr">
              <a:lnSpc>
                <a:spcPct val="107000"/>
              </a:lnSpc>
              <a:spcAft>
                <a:spcPts val="533"/>
              </a:spcAft>
              <a:buNone/>
            </a:pPr>
            <a:endParaRPr lang="pt-BR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2408" indent="0" algn="ctr">
              <a:lnSpc>
                <a:spcPct val="107000"/>
              </a:lnSpc>
              <a:spcAft>
                <a:spcPts val="533"/>
              </a:spcAft>
              <a:buNone/>
            </a:pPr>
            <a:endParaRPr lang="pt-BR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2408" indent="0" algn="ctr">
              <a:lnSpc>
                <a:spcPct val="107000"/>
              </a:lnSpc>
              <a:spcAft>
                <a:spcPts val="533"/>
              </a:spcAft>
              <a:buNone/>
            </a:pPr>
            <a:endParaRPr lang="pt-BR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2408" indent="0" algn="ctr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400" dirty="0">
                <a:ea typeface="Calibri" panose="020F0502020204030204" pitchFamily="34" charset="0"/>
                <a:cs typeface="Arial" panose="020B0604020202020204" pitchFamily="34" charset="0"/>
              </a:rPr>
              <a:t>Acompanhamento do trabalho final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2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Aprendizado não supervisionado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aprendizado não supervisionado, também conhecido como aprendizado de máquina não supervisionado, usa algoritmos de aprendizado de máquina para analisar e agrupar conjuntos de dados não rotulados. </a:t>
            </a:r>
          </a:p>
          <a:p>
            <a:r>
              <a:rPr lang="pt-BR" dirty="0"/>
              <a:t>Esses algoritmos descobrem padrões ocultos ou agrupamentos de dados sem a necessidade de intervenção humana.</a:t>
            </a:r>
          </a:p>
        </p:txBody>
      </p:sp>
    </p:spTree>
    <p:extLst>
      <p:ext uri="{BB962C8B-B14F-4D97-AF65-F5344CB8AC3E}">
        <p14:creationId xmlns:p14="http://schemas.microsoft.com/office/powerpoint/2010/main" val="168152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Aprendizado supervisionado versus não supervisionado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4" name="Picture 2" descr="Unsupervised machine learning">
            <a:extLst>
              <a:ext uri="{FF2B5EF4-FFF2-40B4-BE49-F238E27FC236}">
                <a16:creationId xmlns:a16="http://schemas.microsoft.com/office/drawing/2014/main" id="{9C9BB3FA-B234-195B-6E78-1F5F1A0B5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47" y="4393301"/>
            <a:ext cx="6371808" cy="24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upervised machine learning">
            <a:extLst>
              <a:ext uri="{FF2B5EF4-FFF2-40B4-BE49-F238E27FC236}">
                <a16:creationId xmlns:a16="http://schemas.microsoft.com/office/drawing/2014/main" id="{85D641D0-2AF2-0E0D-20E1-BE0FB83D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57" y="1623490"/>
            <a:ext cx="5787974" cy="273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2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Detecção de anomalias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/>
          <a:lstStyle/>
          <a:p>
            <a:r>
              <a:rPr lang="pt-BR" dirty="0"/>
              <a:t>O objetivo do agrupamento é dividir a população ou conjunto de pontos de dados em vários grupos, de modo que os pontos de dados dentro de cada grupo sejam mais comparáveis ​​entre si e diferentes dos pontos de dados dentro dos outros grupos.</a:t>
            </a:r>
          </a:p>
          <a:p>
            <a:r>
              <a:rPr lang="pt-BR" dirty="0"/>
              <a:t> É essencialmente um agrupamento de coisas com base em quão semelhantes e diferentes elas são entre si.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What is K-means Clustering and it's use cases ? | by Avijit das | Medium">
            <a:extLst>
              <a:ext uri="{FF2B5EF4-FFF2-40B4-BE49-F238E27FC236}">
                <a16:creationId xmlns:a16="http://schemas.microsoft.com/office/drawing/2014/main" id="{056C7919-93FD-E63C-B36E-CC710CDD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88" y="3327400"/>
            <a:ext cx="6272390" cy="265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8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 </a:t>
            </a:r>
            <a:r>
              <a:rPr lang="pt-BR" dirty="0" err="1"/>
              <a:t>clustering</a:t>
            </a:r>
            <a:endParaRPr lang="pt-BR" dirty="0"/>
          </a:p>
          <a:p>
            <a:r>
              <a:rPr lang="pt-BR" dirty="0"/>
              <a:t>O objetivo do K-</a:t>
            </a:r>
            <a:r>
              <a:rPr lang="pt-BR" dirty="0" err="1"/>
              <a:t>means</a:t>
            </a:r>
            <a:r>
              <a:rPr lang="pt-BR" dirty="0"/>
              <a:t> é simples: agrupar pontos de dados semelhantes e descobrir padrões subjacentes. </a:t>
            </a:r>
          </a:p>
          <a:p>
            <a:r>
              <a:rPr lang="pt-BR" dirty="0"/>
              <a:t>Para atingir este objetivo, o K-</a:t>
            </a:r>
            <a:r>
              <a:rPr lang="pt-BR" dirty="0" err="1"/>
              <a:t>means</a:t>
            </a:r>
            <a:r>
              <a:rPr lang="pt-BR" dirty="0"/>
              <a:t> procura um número fixo (k) de clusters em um conjunto de dados.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K-Means Clustering Algorithm - Javatpoint">
            <a:extLst>
              <a:ext uri="{FF2B5EF4-FFF2-40B4-BE49-F238E27FC236}">
                <a16:creationId xmlns:a16="http://schemas.microsoft.com/office/drawing/2014/main" id="{45592E60-7087-AC09-6FA1-B6EBEB448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326" y="3327400"/>
            <a:ext cx="53435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4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 </a:t>
            </a:r>
            <a:r>
              <a:rPr lang="pt-BR" dirty="0" err="1"/>
              <a:t>clustering</a:t>
            </a:r>
            <a:endParaRPr lang="pt-BR" dirty="0"/>
          </a:p>
          <a:p>
            <a:r>
              <a:rPr lang="pt-BR" dirty="0"/>
              <a:t>Primeiro, inicializamos aleatoriamente k pontos, chamados de médias ou </a:t>
            </a:r>
            <a:r>
              <a:rPr lang="pt-BR" dirty="0" err="1"/>
              <a:t>centróides</a:t>
            </a:r>
            <a:r>
              <a:rPr lang="pt-BR" dirty="0"/>
              <a:t> de cluster.</a:t>
            </a:r>
          </a:p>
          <a:p>
            <a:r>
              <a:rPr lang="pt-BR" dirty="0"/>
              <a:t>Categorizamos cada item de acordo com sua média mais próxima e atualizamos as coordenadas da média, que são as médias dos itens categorizados naquele cluster até o momento.</a:t>
            </a:r>
          </a:p>
          <a:p>
            <a:r>
              <a:rPr lang="pt-BR" dirty="0"/>
              <a:t>Repetimos o processo para um determinado número de iterações ou variação de posição dos clusters e ao final temos nossos clusters.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0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1B432F-F570-AEC0-CFFF-C1D9196D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1"/>
            <a:ext cx="9810044" cy="27375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122" name="Picture 2" descr="python - When using the K-Means Clustering Algorithm, is it possible to  have a set of data which results in an Infinite Loop? - Stack Overflow">
            <a:extLst>
              <a:ext uri="{FF2B5EF4-FFF2-40B4-BE49-F238E27FC236}">
                <a16:creationId xmlns:a16="http://schemas.microsoft.com/office/drawing/2014/main" id="{42B409DD-27A2-FCB0-8589-328539C3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5092"/>
            <a:ext cx="9716440" cy="487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148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ós Modelo 1" id="{1890BCC5-262A-4203-9447-FAC66B7F6DAC}" vid="{D23E53B5-32D4-4E89-8BD3-27CFCC7177E3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15853</TotalTime>
  <Words>789</Words>
  <Application>Microsoft Office PowerPoint</Application>
  <PresentationFormat>Widescreen</PresentationFormat>
  <Paragraphs>385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sohne</vt:lpstr>
      <vt:lpstr>Tema do Office</vt:lpstr>
      <vt:lpstr>1_Tema do Office</vt:lpstr>
      <vt:lpstr>TP557 - Tópicos avançados em IoT e Machine Learning: Detecção de anomalias</vt:lpstr>
      <vt:lpstr>Detecção de anomalias</vt:lpstr>
      <vt:lpstr>Detecção de anomalias</vt:lpstr>
      <vt:lpstr>Detecção de anomalias</vt:lpstr>
      <vt:lpstr>Detecção de anomalias</vt:lpstr>
      <vt:lpstr>Detecção de anomalias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Detecção de anomalias</vt:lpstr>
      <vt:lpstr>Detecção de anomalias</vt:lpstr>
      <vt:lpstr>Detecção de anomalias</vt:lpstr>
      <vt:lpstr>Detecção de anomalias</vt:lpstr>
      <vt:lpstr>Detecção de anomalias</vt:lpstr>
      <vt:lpstr>Detecção de anomalias</vt:lpstr>
      <vt:lpstr>Detecção de anomalias</vt:lpstr>
      <vt:lpstr>Detecção de anomalias</vt:lpstr>
      <vt:lpstr>Detecção de anomalias</vt:lpstr>
      <vt:lpstr>Detecção de anomalias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Samuel Baraldi Mafra</cp:lastModifiedBy>
  <cp:revision>2368</cp:revision>
  <dcterms:created xsi:type="dcterms:W3CDTF">2020-01-20T13:50:05Z</dcterms:created>
  <dcterms:modified xsi:type="dcterms:W3CDTF">2023-11-01T14:02:13Z</dcterms:modified>
</cp:coreProperties>
</file>