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18" r:id="rId2"/>
    <p:sldId id="443" r:id="rId3"/>
    <p:sldId id="417" r:id="rId4"/>
    <p:sldId id="444" r:id="rId5"/>
    <p:sldId id="446" r:id="rId6"/>
    <p:sldId id="445" r:id="rId7"/>
    <p:sldId id="451" r:id="rId8"/>
    <p:sldId id="454" r:id="rId9"/>
    <p:sldId id="453" r:id="rId10"/>
    <p:sldId id="448" r:id="rId11"/>
    <p:sldId id="449" r:id="rId12"/>
    <p:sldId id="447" r:id="rId13"/>
    <p:sldId id="304" r:id="rId14"/>
    <p:sldId id="305" r:id="rId15"/>
    <p:sldId id="355" r:id="rId16"/>
    <p:sldId id="405" r:id="rId17"/>
    <p:sldId id="293" r:id="rId18"/>
    <p:sldId id="306" r:id="rId19"/>
    <p:sldId id="416" r:id="rId20"/>
    <p:sldId id="281" r:id="rId2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0065" autoAdjust="0"/>
  </p:normalViewPr>
  <p:slideViewPr>
    <p:cSldViewPr snapToGrid="0">
      <p:cViewPr varScale="1">
        <p:scale>
          <a:sx n="100" d="100"/>
          <a:sy n="100" d="100"/>
        </p:scale>
        <p:origin x="1218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9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matemática, mais especificamente na teoria de grafos, um grafo direcionado (ou dígrafo) é um gráfico que é composto de um conjunto de vértices conectados por arestas, onde as arestas têm uma direção associada a eles.</a:t>
            </a:r>
          </a:p>
          <a:p>
            <a:endParaRPr lang="pt-BR" dirty="0"/>
          </a:p>
          <a:p>
            <a:r>
              <a:rPr lang="pt-BR" dirty="0"/>
              <a:t>Uma MLP é frequentemente usada para </a:t>
            </a:r>
            <a:r>
              <a:rPr lang="pt-BR" b="1" i="1" dirty="0"/>
              <a:t>classificação</a:t>
            </a:r>
            <a:r>
              <a:rPr lang="pt-BR" dirty="0"/>
              <a:t>, com cada saída correspondendo a uma classe binária diferente (por exemplo, spam/ham, urgente/não-urgente etc.). Quando as classes são exclusivas (por exemplo, classes 0 a 9 para classificação de dígitos), a camada de saída é tipicamente modificada substituindo as funções de ativação individuais por uma função softmax. A saída de cada neurônio corresponde à probabilidade estimada da classe correspondente. Observe que o sinal flui apenas em uma direção (das entradas às saídas); portanto, essa arquitetura é chamada</a:t>
            </a:r>
            <a:r>
              <a:rPr lang="pt-BR" baseline="0" dirty="0"/>
              <a:t> de </a:t>
            </a:r>
            <a:r>
              <a:rPr lang="pt-BR" dirty="0"/>
              <a:t>rede neural feedforward (FNN).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9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matemática, mais especificamente na teoria de grafos, um grafo direcionado (ou dígrafo) é um gráfico que é composto de um conjunto de vértices conectados por arestas, onde as arestas têm uma direção associada a eles.</a:t>
            </a:r>
          </a:p>
          <a:p>
            <a:endParaRPr lang="pt-BR" dirty="0"/>
          </a:p>
          <a:p>
            <a:r>
              <a:rPr lang="pt-BR" dirty="0"/>
              <a:t>Uma MLP é frequentemente usada para </a:t>
            </a:r>
            <a:r>
              <a:rPr lang="pt-BR" b="1" i="1" dirty="0"/>
              <a:t>classificação</a:t>
            </a:r>
            <a:r>
              <a:rPr lang="pt-BR" dirty="0"/>
              <a:t>, com cada saída correspondendo a uma classe binária diferente (por exemplo, spam/ham, urgente/não-urgente etc.). Quando as classes são exclusivas (por exemplo, classes 0 a 9 para classificação de dígitos), a camada de saída é tipicamente modificada substituindo as funções de ativação individuais por uma função softmax. A saída de cada neurônio corresponde à probabilidade estimada da classe correspondente. Observe que o sinal flui apenas em uma direção (das entradas às saídas); portanto, essa arquitetura é chamada</a:t>
            </a:r>
            <a:r>
              <a:rPr lang="pt-BR" baseline="0" dirty="0"/>
              <a:t> de </a:t>
            </a:r>
            <a:r>
              <a:rPr lang="pt-BR" dirty="0"/>
              <a:t>rede neural feedforward (FNN).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0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Z80 é um microprocessador de 8 bits desenvolvido pela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Zilog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lançado pela primeira vez em 1976. Ele foi amplamente utilizado em computadores pessoais, videogames, controladores industriais e outros sistemas embarcados durante a década de 1980. O Z80 foi uma evolução do processador Intel 8080 e se tornou um dos microprocessadores mais populares da época.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1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662"/>
            <a:ext cx="9144000" cy="2837301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Machine Learning:</a:t>
            </a:r>
            <a:br>
              <a:rPr lang="pt-BR" dirty="0"/>
            </a:br>
            <a:r>
              <a:rPr lang="pt-BR" b="1" i="1" dirty="0"/>
              <a:t>Desafios do </a:t>
            </a:r>
            <a:r>
              <a:rPr lang="pt-BR" b="1" i="1" dirty="0" err="1"/>
              <a:t>TinyML</a:t>
            </a:r>
            <a:r>
              <a:rPr lang="pt-BR" b="1" i="1" dirty="0"/>
              <a:t>:</a:t>
            </a:r>
            <a:br>
              <a:rPr lang="pt-BR" b="1" i="1" dirty="0"/>
            </a:br>
            <a:r>
              <a:rPr lang="pt-BR" sz="4900" b="1" i="1" dirty="0" err="1"/>
              <a:t>Machine</a:t>
            </a:r>
            <a:r>
              <a:rPr lang="pt-BR" sz="4900" b="1" i="1" dirty="0"/>
              <a:t> Learning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2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C26D-3BDE-A236-CADC-F1BB9F2D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1AE336-F194-B92F-7FFD-EAA2F0C6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49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677E9-E8F3-6C52-3B30-5C445D67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310F0-37F7-02F2-0BD3-8B572778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00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1EC3-8A06-E71E-AC1E-0FA78B9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80069C-50CA-8CDC-5399-52CDB160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52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72"/>
            <a:ext cx="10515600" cy="1325563"/>
          </a:xfrm>
        </p:spPr>
        <p:txBody>
          <a:bodyPr/>
          <a:lstStyle/>
          <a:p>
            <a:r>
              <a:rPr lang="pt-BR" dirty="0"/>
              <a:t>Perceptron de Múltiplas Camadas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3490"/>
            <a:ext cx="7165157" cy="53445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termos gerais, uma </a:t>
            </a:r>
            <a:r>
              <a:rPr lang="pt-BR" b="1" i="1" dirty="0"/>
              <a:t>rede neural </a:t>
            </a:r>
            <a:r>
              <a:rPr lang="pt-BR" dirty="0"/>
              <a:t>nada mais é do que uma </a:t>
            </a:r>
            <a:r>
              <a:rPr lang="pt-BR" b="1" i="1" dirty="0">
                <a:solidFill>
                  <a:srgbClr val="00B050"/>
                </a:solidFill>
              </a:rPr>
              <a:t>combinação de neurônios</a:t>
            </a:r>
            <a:r>
              <a:rPr lang="pt-BR" b="1" i="1" dirty="0"/>
              <a:t> </a:t>
            </a:r>
            <a:r>
              <a:rPr lang="pt-BR" dirty="0"/>
              <a:t>conectados entre si através de </a:t>
            </a:r>
            <a:r>
              <a:rPr lang="pt-BR" b="1" i="1" dirty="0"/>
              <a:t>ligações direcionadas </a:t>
            </a:r>
            <a:r>
              <a:rPr lang="pt-BR" dirty="0"/>
              <a:t>(ou seja, as conexões têm uma direção associada). </a:t>
            </a:r>
          </a:p>
          <a:p>
            <a:r>
              <a:rPr lang="pt-BR" dirty="0"/>
              <a:t>As </a:t>
            </a:r>
            <a:r>
              <a:rPr lang="pt-BR" b="1" i="1" dirty="0"/>
              <a:t>propriedades da rede neural </a:t>
            </a:r>
            <a:r>
              <a:rPr lang="pt-BR" dirty="0"/>
              <a:t>são determinadas por sua </a:t>
            </a:r>
            <a:r>
              <a:rPr lang="pt-BR" b="1" i="1" dirty="0"/>
              <a:t>topologia</a:t>
            </a:r>
            <a:r>
              <a:rPr lang="pt-BR" dirty="0"/>
              <a:t> (i.e., como os neurônios estão conectados, camadas, etc.) e pelas </a:t>
            </a:r>
            <a:r>
              <a:rPr lang="pt-BR" b="1" i="1" dirty="0"/>
              <a:t>propriedades dos neurônios</a:t>
            </a:r>
            <a:r>
              <a:rPr lang="pt-BR" dirty="0"/>
              <a:t> (e.g., função de ativação e pesos).</a:t>
            </a:r>
          </a:p>
          <a:p>
            <a:r>
              <a:rPr lang="pt-BR" dirty="0"/>
              <a:t>Algumas das </a:t>
            </a:r>
            <a:r>
              <a:rPr lang="pt-BR" b="1" i="1" dirty="0"/>
              <a:t>limitações dos perceptrons</a:t>
            </a:r>
            <a:r>
              <a:rPr lang="pt-BR" dirty="0"/>
              <a:t> (e.g., classificação apenas de classes linearmente separáveis) podem ser </a:t>
            </a:r>
            <a:r>
              <a:rPr lang="pt-BR" b="1" i="1" dirty="0"/>
              <a:t>eliminadas adicionando-se camadas intermediárias</a:t>
            </a:r>
            <a:r>
              <a:rPr lang="pt-BR" dirty="0"/>
              <a:t> (também chamadas de ocultas ou escondidas) de </a:t>
            </a:r>
            <a:r>
              <a:rPr lang="pt-BR" b="1" i="1" dirty="0"/>
              <a:t>perceptrons</a:t>
            </a:r>
            <a:r>
              <a:rPr lang="pt-BR" dirty="0"/>
              <a:t>. </a:t>
            </a:r>
          </a:p>
          <a:p>
            <a:r>
              <a:rPr lang="pt-BR" dirty="0"/>
              <a:t>A RNA resultante é denominada </a:t>
            </a:r>
            <a:r>
              <a:rPr lang="pt-BR" b="1" i="1" dirty="0"/>
              <a:t>Perceptron de Múltiplas Camadas</a:t>
            </a:r>
            <a:r>
              <a:rPr lang="pt-BR" dirty="0"/>
              <a:t> (do inglês, </a:t>
            </a:r>
            <a:r>
              <a:rPr lang="pt-BR" i="1" dirty="0"/>
              <a:t>Multilayer Perceptron</a:t>
            </a:r>
            <a:r>
              <a:rPr lang="pt-BR" dirty="0"/>
              <a:t> - MLP).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93" y="2240280"/>
            <a:ext cx="4325007" cy="35373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63405" y="1559875"/>
            <a:ext cx="187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Cada ligação tem um peso (sináptico) associado.</a:t>
            </a:r>
          </a:p>
        </p:txBody>
      </p:sp>
      <p:sp>
        <p:nvSpPr>
          <p:cNvPr id="6" name="Rectangle 5"/>
          <p:cNvSpPr/>
          <p:nvPr/>
        </p:nvSpPr>
        <p:spPr>
          <a:xfrm>
            <a:off x="9008162" y="6056223"/>
            <a:ext cx="2466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OBS</a:t>
            </a:r>
            <a:r>
              <a:rPr lang="pt-BR" sz="1400" dirty="0"/>
              <a:t>.: Neurônios também são chamados de </a:t>
            </a:r>
            <a:r>
              <a:rPr lang="pt-BR" sz="1400" b="1" i="1" dirty="0"/>
              <a:t>nós</a:t>
            </a:r>
            <a:r>
              <a:rPr lang="pt-BR" sz="1400" dirty="0"/>
              <a:t> ou </a:t>
            </a:r>
            <a:r>
              <a:rPr lang="pt-BR" sz="1400" b="1" i="1" dirty="0"/>
              <a:t>unidades</a:t>
            </a:r>
            <a:r>
              <a:rPr lang="pt-B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355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72"/>
            <a:ext cx="10515600" cy="1325563"/>
          </a:xfrm>
        </p:spPr>
        <p:txBody>
          <a:bodyPr/>
          <a:lstStyle/>
          <a:p>
            <a:r>
              <a:rPr lang="pt-BR" dirty="0"/>
              <a:t>Perceptron de Múltiplas Camadas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78614"/>
            <a:ext cx="6981825" cy="507938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rede MLP é sempre </a:t>
            </a:r>
            <a:r>
              <a:rPr lang="pt-BR" b="1" i="1" dirty="0"/>
              <a:t>densamente</a:t>
            </a:r>
            <a:r>
              <a:rPr lang="pt-BR" dirty="0"/>
              <a:t> conectada.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Cada saída de um nó em uma camada se conecta a todos os nós da camada seguinte através de pesos sinápticos.</a:t>
            </a:r>
          </a:p>
          <a:p>
            <a:r>
              <a:rPr lang="pt-BR" dirty="0"/>
              <a:t>Um exemplo de rede </a:t>
            </a:r>
            <a:r>
              <a:rPr lang="pt-BR" b="1" i="1" dirty="0"/>
              <a:t>MLP com duas camadas intermediárias</a:t>
            </a:r>
            <a:r>
              <a:rPr lang="pt-BR" dirty="0"/>
              <a:t> é mostrado na figura ao lado.</a:t>
            </a:r>
          </a:p>
          <a:p>
            <a:r>
              <a:rPr lang="pt-BR" dirty="0"/>
              <a:t>As RNAs são o coração do </a:t>
            </a:r>
            <a:r>
              <a:rPr lang="pt-BR" b="1" i="1" dirty="0"/>
              <a:t>Deep Learning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Quando uma RNA tem duas ou mais camadas escondidas, ela é chamada de </a:t>
            </a:r>
            <a:r>
              <a:rPr lang="pt-BR" b="1" i="1" dirty="0"/>
              <a:t>rede neural profunda</a:t>
            </a:r>
            <a:r>
              <a:rPr lang="pt-BR" dirty="0"/>
              <a:t> (ou em inglês </a:t>
            </a:r>
            <a:r>
              <a:rPr lang="pt-BR" i="1" dirty="0"/>
              <a:t>Deep Neural Network </a:t>
            </a:r>
            <a:r>
              <a:rPr lang="pt-BR" dirty="0"/>
              <a:t>- DNN).</a:t>
            </a:r>
          </a:p>
          <a:p>
            <a:r>
              <a:rPr lang="pt-BR" b="1" dirty="0"/>
              <a:t>OBS</a:t>
            </a:r>
            <a:r>
              <a:rPr lang="pt-BR" dirty="0"/>
              <a:t>.: Em particular, uma MLP pode resolver o problema da lógica XOR.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Lembrem-se que um único </a:t>
            </a:r>
            <a:r>
              <a:rPr lang="pt-BR" b="1" i="1" dirty="0"/>
              <a:t>perceptron</a:t>
            </a:r>
            <a:r>
              <a:rPr lang="pt-BR" dirty="0"/>
              <a:t> não é capaz de realizar essa tarefa.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393" y="1571967"/>
            <a:ext cx="4188708" cy="34259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29698" y="1110302"/>
            <a:ext cx="1877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Cada ligação tem um peso (sináptico) associado.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98" y="5363308"/>
            <a:ext cx="2946903" cy="1344102"/>
          </a:xfrm>
          <a:prstGeom prst="rect">
            <a:avLst/>
          </a:prstGeom>
        </p:spPr>
      </p:pic>
      <p:cxnSp>
        <p:nvCxnSpPr>
          <p:cNvPr id="7" name="Conector de seta reta 6"/>
          <p:cNvCxnSpPr>
            <a:endCxn id="5" idx="1"/>
          </p:cNvCxnSpPr>
          <p:nvPr/>
        </p:nvCxnSpPr>
        <p:spPr>
          <a:xfrm>
            <a:off x="7343775" y="5572125"/>
            <a:ext cx="1285923" cy="463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1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 de Múltiplas Camadas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497" cy="5032376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camada de entrada </a:t>
            </a:r>
            <a:r>
              <a:rPr lang="pt-BR" dirty="0"/>
              <a:t>é o ponto de transferência dos </a:t>
            </a:r>
            <a:r>
              <a:rPr lang="pt-BR" b="1" i="1" dirty="0"/>
              <a:t>atributos</a:t>
            </a:r>
            <a:r>
              <a:rPr lang="pt-BR" dirty="0"/>
              <a:t> à rede. </a:t>
            </a:r>
          </a:p>
          <a:p>
            <a:r>
              <a:rPr lang="pt-BR" dirty="0"/>
              <a:t>As </a:t>
            </a:r>
            <a:r>
              <a:rPr lang="pt-BR" b="1" i="1" dirty="0"/>
              <a:t>camadas intermediárias </a:t>
            </a:r>
            <a:r>
              <a:rPr lang="pt-BR" dirty="0"/>
              <a:t>realizam </a:t>
            </a:r>
            <a:r>
              <a:rPr lang="pt-BR" b="1" i="1" dirty="0"/>
              <a:t>mapeamentos não-lineares </a:t>
            </a:r>
            <a:r>
              <a:rPr lang="pt-BR" dirty="0"/>
              <a:t>que, idealmente, vão tornando a informação contida nos dados mais </a:t>
            </a:r>
            <a:r>
              <a:rPr lang="pt-BR" b="1" i="1" dirty="0"/>
              <a:t>“explícita” </a:t>
            </a:r>
            <a:r>
              <a:rPr lang="pt-BR" dirty="0"/>
              <a:t>do ponto de vista da tarefa que se deseja realizar.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mapeamentos são </a:t>
            </a:r>
            <a:r>
              <a:rPr lang="pt-BR" b="1" i="1" dirty="0"/>
              <a:t>não-lineares devido às funções de ativação </a:t>
            </a:r>
            <a:r>
              <a:rPr lang="pt-BR" dirty="0"/>
              <a:t>utilizadas não serem lineares, e.g., função logística, tangente hiperbólica, etc.</a:t>
            </a:r>
          </a:p>
          <a:p>
            <a:r>
              <a:rPr lang="pt-BR" dirty="0"/>
              <a:t>Por fim, os </a:t>
            </a:r>
            <a:r>
              <a:rPr lang="pt-BR" b="1" i="1" dirty="0"/>
              <a:t>neurônios</a:t>
            </a:r>
            <a:r>
              <a:rPr lang="pt-BR" dirty="0"/>
              <a:t> da </a:t>
            </a:r>
            <a:r>
              <a:rPr lang="pt-BR" b="1" i="1" dirty="0"/>
              <a:t>camada de saída combinam a informação </a:t>
            </a:r>
            <a:r>
              <a:rPr lang="pt-BR" dirty="0"/>
              <a:t>que lhes é </a:t>
            </a:r>
            <a:r>
              <a:rPr lang="pt-BR" b="1" i="1" dirty="0"/>
              <a:t>oferecida pela última camada intermediária </a:t>
            </a:r>
            <a:r>
              <a:rPr lang="pt-BR" dirty="0"/>
              <a:t>para formar as saídas.</a:t>
            </a:r>
          </a:p>
          <a:p>
            <a:r>
              <a:rPr lang="pt-BR" dirty="0"/>
              <a:t>Redes MLPs são formadas por </a:t>
            </a:r>
            <a:r>
              <a:rPr lang="pt-BR" b="1" i="1" dirty="0"/>
              <a:t>múltiplas camadas de Perceptrons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tais redes têm por base o </a:t>
            </a:r>
            <a:r>
              <a:rPr lang="pt-BR" b="1" i="1" dirty="0"/>
              <a:t>modelo de neurônio do Perceptron</a:t>
            </a:r>
            <a:r>
              <a:rPr lang="pt-BR" dirty="0"/>
              <a:t>. </a:t>
            </a:r>
          </a:p>
          <a:p>
            <a:r>
              <a:rPr lang="pt-BR" dirty="0"/>
              <a:t>Esse modelo, discutido anteriormente, é mostrado na figura seguinte.</a:t>
            </a:r>
          </a:p>
        </p:txBody>
      </p:sp>
    </p:spTree>
    <p:extLst>
      <p:ext uri="{BB962C8B-B14F-4D97-AF65-F5344CB8AC3E}">
        <p14:creationId xmlns:p14="http://schemas.microsoft.com/office/powerpoint/2010/main" val="199402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2BF2BB4-2950-14F4-D2AC-69023C7BD68B}"/>
              </a:ext>
            </a:extLst>
          </p:cNvPr>
          <p:cNvGrpSpPr/>
          <p:nvPr/>
        </p:nvGrpSpPr>
        <p:grpSpPr>
          <a:xfrm>
            <a:off x="748757" y="1690688"/>
            <a:ext cx="3548180" cy="4009333"/>
            <a:chOff x="1005235" y="1777635"/>
            <a:chExt cx="3548180" cy="4009333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1BE6A981-D890-027C-F248-40BEE547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35" y="2689932"/>
              <a:ext cx="3548180" cy="3097036"/>
            </a:xfrm>
            <a:prstGeom prst="rect">
              <a:avLst/>
            </a:prstGeom>
          </p:spPr>
        </p:pic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D76F098-6FA8-103F-D2B7-AD20CB5A2C13}"/>
                </a:ext>
              </a:extLst>
            </p:cNvPr>
            <p:cNvSpPr txBox="1"/>
            <p:nvPr/>
          </p:nvSpPr>
          <p:spPr>
            <a:xfrm>
              <a:off x="2173697" y="1777635"/>
              <a:ext cx="116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neurônios</a:t>
              </a:r>
            </a:p>
          </p:txBody>
        </p:sp>
        <p:cxnSp>
          <p:nvCxnSpPr>
            <p:cNvPr id="5" name="Straight Arrow Connector 6">
              <a:extLst>
                <a:ext uri="{FF2B5EF4-FFF2-40B4-BE49-F238E27FC236}">
                  <a16:creationId xmlns:a16="http://schemas.microsoft.com/office/drawing/2014/main" id="{37B43D8C-EECA-668D-0C7D-CFD5431F3098}"/>
                </a:ext>
              </a:extLst>
            </p:cNvPr>
            <p:cNvCxnSpPr/>
            <p:nvPr/>
          </p:nvCxnSpPr>
          <p:spPr>
            <a:xfrm flipH="1">
              <a:off x="2656495" y="2060020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7">
              <a:extLst>
                <a:ext uri="{FF2B5EF4-FFF2-40B4-BE49-F238E27FC236}">
                  <a16:creationId xmlns:a16="http://schemas.microsoft.com/office/drawing/2014/main" id="{C17B7C09-C3FA-3759-3DBE-563DD44B7E92}"/>
                </a:ext>
              </a:extLst>
            </p:cNvPr>
            <p:cNvCxnSpPr/>
            <p:nvPr/>
          </p:nvCxnSpPr>
          <p:spPr>
            <a:xfrm>
              <a:off x="2779325" y="2068083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A222E24F-33D1-C09C-FBEA-14E3F6A3224F}"/>
                </a:ext>
              </a:extLst>
            </p:cNvPr>
            <p:cNvSpPr txBox="1"/>
            <p:nvPr/>
          </p:nvSpPr>
          <p:spPr>
            <a:xfrm>
              <a:off x="1154453" y="2572706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9" name="Oval 27">
              <a:extLst>
                <a:ext uri="{FF2B5EF4-FFF2-40B4-BE49-F238E27FC236}">
                  <a16:creationId xmlns:a16="http://schemas.microsoft.com/office/drawing/2014/main" id="{E35E31FB-A097-F18A-281E-26FA44658DD7}"/>
                </a:ext>
              </a:extLst>
            </p:cNvPr>
            <p:cNvSpPr/>
            <p:nvPr/>
          </p:nvSpPr>
          <p:spPr>
            <a:xfrm>
              <a:off x="1806380" y="2803539"/>
              <a:ext cx="596614" cy="23637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2FDF94EE-DD9E-74DB-78EF-2B554CE8DC9A}"/>
                </a:ext>
              </a:extLst>
            </p:cNvPr>
            <p:cNvSpPr/>
            <p:nvPr/>
          </p:nvSpPr>
          <p:spPr>
            <a:xfrm>
              <a:off x="3038989" y="3114213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8C94C8B5-6028-4DE8-8C6A-64284BEC1E4B}"/>
                </a:ext>
              </a:extLst>
            </p:cNvPr>
            <p:cNvSpPr txBox="1"/>
            <p:nvPr/>
          </p:nvSpPr>
          <p:spPr>
            <a:xfrm>
              <a:off x="3010556" y="4746766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70C7021-540B-2A37-ABCC-F3A3D1306637}"/>
                    </a:ext>
                  </a:extLst>
                </p:cNvPr>
                <p:cNvSpPr txBox="1"/>
                <p:nvPr/>
              </p:nvSpPr>
              <p:spPr>
                <a:xfrm rot="18819374">
                  <a:off x="1765060" y="300546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170C7021-540B-2A37-ABCC-F3A3D1306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765060" y="3005466"/>
                  <a:ext cx="500957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66AC9720-71AF-C48E-F658-1E989EBD96DE}"/>
                    </a:ext>
                  </a:extLst>
                </p:cNvPr>
                <p:cNvSpPr txBox="1"/>
                <p:nvPr/>
              </p:nvSpPr>
              <p:spPr>
                <a:xfrm rot="995922">
                  <a:off x="2034638" y="3684814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66AC9720-71AF-C48E-F658-1E989EBD9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2034638" y="3684814"/>
                  <a:ext cx="47924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6FA5371-48CC-C5E3-D5A1-C705AD4E10D9}"/>
                    </a:ext>
                  </a:extLst>
                </p:cNvPr>
                <p:cNvSpPr txBox="1"/>
                <p:nvPr/>
              </p:nvSpPr>
              <p:spPr>
                <a:xfrm rot="17944624">
                  <a:off x="1754579" y="327306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36FA5371-48CC-C5E3-D5A1-C705AD4E1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754579" y="3273063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72617581-066C-41DC-52BD-E8F88EE7F488}"/>
                    </a:ext>
                  </a:extLst>
                </p:cNvPr>
                <p:cNvSpPr txBox="1"/>
                <p:nvPr/>
              </p:nvSpPr>
              <p:spPr>
                <a:xfrm rot="20527266">
                  <a:off x="1983461" y="3969328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72617581-066C-41DC-52BD-E8F88EE7F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983461" y="3969328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D930BAB2-21CA-5EE2-BD89-166F1C961F4D}"/>
                    </a:ext>
                  </a:extLst>
                </p:cNvPr>
                <p:cNvSpPr txBox="1"/>
                <p:nvPr/>
              </p:nvSpPr>
              <p:spPr>
                <a:xfrm rot="2498902">
                  <a:off x="1837682" y="469706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D930BAB2-21CA-5EE2-BD89-166F1C961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837682" y="4697063"/>
                  <a:ext cx="500957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25FEE1C-7383-25A0-D450-720B1310B0C7}"/>
                    </a:ext>
                  </a:extLst>
                </p:cNvPr>
                <p:cNvSpPr txBox="1"/>
                <p:nvPr/>
              </p:nvSpPr>
              <p:spPr>
                <a:xfrm rot="2951188">
                  <a:off x="2048792" y="4433193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B25FEE1C-7383-25A0-D450-720B1310B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2048792" y="4433193"/>
                  <a:ext cx="352699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008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 da execução de ML em sistemas embarcados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CAD93E95-B9C0-F72A-DC66-5932B336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44" y="1569146"/>
            <a:ext cx="5414622" cy="5288854"/>
          </a:xfrm>
        </p:spPr>
        <p:txBody>
          <a:bodyPr>
            <a:normAutofit/>
          </a:bodyPr>
          <a:lstStyle/>
          <a:p>
            <a:r>
              <a:rPr lang="pt-BR" dirty="0"/>
              <a:t>Anteriormente, falamos dos desafios encontrados quando usamos sistemas embarcados, i.e., limitações de HW e SW.</a:t>
            </a:r>
          </a:p>
          <a:p>
            <a:r>
              <a:rPr lang="pt-BR" dirty="0"/>
              <a:t>Agora, veremos os desafios para execução algoritmos de ML, mais especificamente de </a:t>
            </a:r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, nestes dispositivos pequenos, com restrições de custo, recursos computacionais e consumo.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FD2549-26FC-7133-A127-D130ABECED2F}"/>
              </a:ext>
            </a:extLst>
          </p:cNvPr>
          <p:cNvGrpSpPr/>
          <p:nvPr/>
        </p:nvGrpSpPr>
        <p:grpSpPr>
          <a:xfrm>
            <a:off x="851546" y="2090057"/>
            <a:ext cx="5552534" cy="3744685"/>
            <a:chOff x="851546" y="2090057"/>
            <a:chExt cx="5552534" cy="3744685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CEA739A8-9DDE-54DC-65C2-46F29815D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82" t="2754" r="5837" b="2176"/>
            <a:stretch/>
          </p:blipFill>
          <p:spPr>
            <a:xfrm>
              <a:off x="851546" y="2090057"/>
              <a:ext cx="2630741" cy="3744685"/>
            </a:xfrm>
            <a:prstGeom prst="rect">
              <a:avLst/>
            </a:prstGeom>
          </p:spPr>
        </p:pic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A58B0515-7EE2-661F-8CF7-159A3180611C}"/>
                </a:ext>
              </a:extLst>
            </p:cNvPr>
            <p:cNvSpPr/>
            <p:nvPr/>
          </p:nvSpPr>
          <p:spPr>
            <a:xfrm>
              <a:off x="3482287" y="3208791"/>
              <a:ext cx="847044" cy="1230086"/>
            </a:xfrm>
            <a:prstGeom prst="rightArrow">
              <a:avLst>
                <a:gd name="adj1" fmla="val 50000"/>
                <a:gd name="adj2" fmla="val 4864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8114B5B-9C22-66F7-D654-04DADEBD308B}"/>
                </a:ext>
              </a:extLst>
            </p:cNvPr>
            <p:cNvSpPr txBox="1"/>
            <p:nvPr/>
          </p:nvSpPr>
          <p:spPr>
            <a:xfrm>
              <a:off x="4324909" y="3429000"/>
              <a:ext cx="20791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b="1" dirty="0" err="1">
                  <a:solidFill>
                    <a:schemeClr val="accent2"/>
                  </a:solidFill>
                </a:rPr>
                <a:t>TinyML</a:t>
              </a:r>
              <a:endParaRPr lang="pt-BR" sz="4400" b="1" dirty="0">
                <a:solidFill>
                  <a:schemeClr val="accent2"/>
                </a:solidFill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E596047-C78C-BCD8-4D1B-94869D2F17B8}"/>
                </a:ext>
              </a:extLst>
            </p:cNvPr>
            <p:cNvSpPr/>
            <p:nvPr/>
          </p:nvSpPr>
          <p:spPr>
            <a:xfrm>
              <a:off x="1014761" y="3735660"/>
              <a:ext cx="2230244" cy="2099082"/>
            </a:xfrm>
            <a:prstGeom prst="rect">
              <a:avLst/>
            </a:prstGeom>
            <a:solidFill>
              <a:srgbClr val="FF0000">
                <a:alpha val="21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7207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464148" y="2357356"/>
            <a:ext cx="3548649" cy="1072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920646" y="2399473"/>
            <a:ext cx="0" cy="992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914851" y="2248558"/>
            <a:ext cx="868179" cy="327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7956" y="2910597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926284" y="3197525"/>
            <a:ext cx="829865" cy="411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20387" y="2787990"/>
                <a:ext cx="5276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87" y="2787990"/>
                <a:ext cx="527644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5008007" y="2882258"/>
            <a:ext cx="3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427766" y="1959237"/>
                <a:ext cx="549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" y="1959237"/>
                <a:ext cx="549574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433131" y="3366850"/>
                <a:ext cx="6142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1" y="3366850"/>
                <a:ext cx="614207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46806" y="2629317"/>
            <a:ext cx="767893" cy="133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273931" y="2357355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1" y="2357355"/>
                <a:ext cx="556691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52396" y="2673984"/>
                <a:ext cx="1055611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396" y="2673984"/>
                <a:ext cx="1055611" cy="439736"/>
              </a:xfrm>
              <a:prstGeom prst="rect">
                <a:avLst/>
              </a:prstGeom>
              <a:blipFill>
                <a:blip r:embed="rId6"/>
                <a:stretch>
                  <a:fillRect l="-5747" b="-9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264026" y="2661638"/>
                <a:ext cx="287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026" y="2661638"/>
                <a:ext cx="287675" cy="369332"/>
              </a:xfrm>
              <a:prstGeom prst="rect">
                <a:avLst/>
              </a:prstGeom>
              <a:blipFill>
                <a:blip r:embed="rId7"/>
                <a:stretch>
                  <a:fillRect r="-6383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523504" y="2383569"/>
                <a:ext cx="2397142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04" y="2383569"/>
                <a:ext cx="2397142" cy="9578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4">
                <a:extLst>
                  <a:ext uri="{FF2B5EF4-FFF2-40B4-BE49-F238E27FC236}">
                    <a16:creationId xmlns:a16="http://schemas.microsoft.com/office/drawing/2014/main" id="{9A8D6AC1-D04B-EB9B-4B26-BFD168E5EFB7}"/>
                  </a:ext>
                </a:extLst>
              </p:cNvPr>
              <p:cNvSpPr/>
              <p:nvPr/>
            </p:nvSpPr>
            <p:spPr>
              <a:xfrm>
                <a:off x="1110259" y="2089192"/>
                <a:ext cx="5018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ctangle 34">
                <a:extLst>
                  <a:ext uri="{FF2B5EF4-FFF2-40B4-BE49-F238E27FC236}">
                    <a16:creationId xmlns:a16="http://schemas.microsoft.com/office/drawing/2014/main" id="{9A8D6AC1-D04B-EB9B-4B26-BFD168E5E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59" y="2089192"/>
                <a:ext cx="5018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4">
                <a:extLst>
                  <a:ext uri="{FF2B5EF4-FFF2-40B4-BE49-F238E27FC236}">
                    <a16:creationId xmlns:a16="http://schemas.microsoft.com/office/drawing/2014/main" id="{4713AD4B-75E0-9E5B-2837-345A39A1DD82}"/>
                  </a:ext>
                </a:extLst>
              </p:cNvPr>
              <p:cNvSpPr/>
              <p:nvPr/>
            </p:nvSpPr>
            <p:spPr>
              <a:xfrm>
                <a:off x="900700" y="2371165"/>
                <a:ext cx="507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ctangle 34">
                <a:extLst>
                  <a:ext uri="{FF2B5EF4-FFF2-40B4-BE49-F238E27FC236}">
                    <a16:creationId xmlns:a16="http://schemas.microsoft.com/office/drawing/2014/main" id="{4713AD4B-75E0-9E5B-2837-345A39A1D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0" y="2371165"/>
                <a:ext cx="5071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4">
                <a:extLst>
                  <a:ext uri="{FF2B5EF4-FFF2-40B4-BE49-F238E27FC236}">
                    <a16:creationId xmlns:a16="http://schemas.microsoft.com/office/drawing/2014/main" id="{F804FC3E-5B40-9FEF-7B29-42B9B879F5D3}"/>
                  </a:ext>
                </a:extLst>
              </p:cNvPr>
              <p:cNvSpPr/>
              <p:nvPr/>
            </p:nvSpPr>
            <p:spPr>
              <a:xfrm>
                <a:off x="738495" y="2647408"/>
                <a:ext cx="474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ctangle 34">
                <a:extLst>
                  <a:ext uri="{FF2B5EF4-FFF2-40B4-BE49-F238E27FC236}">
                    <a16:creationId xmlns:a16="http://schemas.microsoft.com/office/drawing/2014/main" id="{F804FC3E-5B40-9FEF-7B29-42B9B879F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95" y="2647408"/>
                <a:ext cx="4744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4">
                <a:extLst>
                  <a:ext uri="{FF2B5EF4-FFF2-40B4-BE49-F238E27FC236}">
                    <a16:creationId xmlns:a16="http://schemas.microsoft.com/office/drawing/2014/main" id="{9F268813-F104-6370-1DB4-037C4CA83369}"/>
                  </a:ext>
                </a:extLst>
              </p:cNvPr>
              <p:cNvSpPr/>
              <p:nvPr/>
            </p:nvSpPr>
            <p:spPr>
              <a:xfrm>
                <a:off x="791339" y="3161740"/>
                <a:ext cx="539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Rectangle 34">
                <a:extLst>
                  <a:ext uri="{FF2B5EF4-FFF2-40B4-BE49-F238E27FC236}">
                    <a16:creationId xmlns:a16="http://schemas.microsoft.com/office/drawing/2014/main" id="{9F268813-F104-6370-1DB4-037C4CA83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39" y="3161740"/>
                <a:ext cx="5398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770F5A4-8744-320C-246E-B9BB8704B537}"/>
                  </a:ext>
                </a:extLst>
              </p:cNvPr>
              <p:cNvSpPr txBox="1"/>
              <p:nvPr/>
            </p:nvSpPr>
            <p:spPr>
              <a:xfrm>
                <a:off x="810094" y="2981879"/>
                <a:ext cx="9048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770F5A4-8744-320C-246E-B9BB8704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94" y="2981879"/>
                <a:ext cx="9048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16">
            <a:extLst>
              <a:ext uri="{FF2B5EF4-FFF2-40B4-BE49-F238E27FC236}">
                <a16:creationId xmlns:a16="http://schemas.microsoft.com/office/drawing/2014/main" id="{F05BDF02-88F4-22C2-6DD1-75B2E89D78B0}"/>
              </a:ext>
            </a:extLst>
          </p:cNvPr>
          <p:cNvCxnSpPr>
            <a:cxnSpLocks/>
          </p:cNvCxnSpPr>
          <p:nvPr/>
        </p:nvCxnSpPr>
        <p:spPr>
          <a:xfrm>
            <a:off x="1659056" y="1869698"/>
            <a:ext cx="610543" cy="56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34">
                <a:extLst>
                  <a:ext uri="{FF2B5EF4-FFF2-40B4-BE49-F238E27FC236}">
                    <a16:creationId xmlns:a16="http://schemas.microsoft.com/office/drawing/2014/main" id="{71F5FD3F-2F93-D996-C0C8-ABA13BD6EE85}"/>
                  </a:ext>
                </a:extLst>
              </p:cNvPr>
              <p:cNvSpPr/>
              <p:nvPr/>
            </p:nvSpPr>
            <p:spPr>
              <a:xfrm>
                <a:off x="1855250" y="1816465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0" name="Rectangle 34">
                <a:extLst>
                  <a:ext uri="{FF2B5EF4-FFF2-40B4-BE49-F238E27FC236}">
                    <a16:creationId xmlns:a16="http://schemas.microsoft.com/office/drawing/2014/main" id="{71F5FD3F-2F93-D996-C0C8-ABA13BD6E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50" y="1816465"/>
                <a:ext cx="36766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34">
                <a:extLst>
                  <a:ext uri="{FF2B5EF4-FFF2-40B4-BE49-F238E27FC236}">
                    <a16:creationId xmlns:a16="http://schemas.microsoft.com/office/drawing/2014/main" id="{CBD55669-33F3-0D8F-5833-E06D22758175}"/>
                  </a:ext>
                </a:extLst>
              </p:cNvPr>
              <p:cNvSpPr/>
              <p:nvPr/>
            </p:nvSpPr>
            <p:spPr>
              <a:xfrm>
                <a:off x="1417225" y="1585306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2" name="Rectangle 34">
                <a:extLst>
                  <a:ext uri="{FF2B5EF4-FFF2-40B4-BE49-F238E27FC236}">
                    <a16:creationId xmlns:a16="http://schemas.microsoft.com/office/drawing/2014/main" id="{CBD55669-33F3-0D8F-5833-E06D22758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225" y="158530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46C2AEFA-7D12-943E-CF99-4E2416A98ED5}"/>
              </a:ext>
            </a:extLst>
          </p:cNvPr>
          <p:cNvGrpSpPr/>
          <p:nvPr/>
        </p:nvGrpSpPr>
        <p:grpSpPr>
          <a:xfrm>
            <a:off x="7009767" y="2086399"/>
            <a:ext cx="4106292" cy="3803565"/>
            <a:chOff x="7009767" y="2086399"/>
            <a:chExt cx="4106292" cy="38035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15">
                  <a:extLst>
                    <a:ext uri="{FF2B5EF4-FFF2-40B4-BE49-F238E27FC236}">
                      <a16:creationId xmlns:a16="http://schemas.microsoft.com/office/drawing/2014/main" id="{310C96FA-2A0F-C6EF-238C-1F1B51F2F8DE}"/>
                    </a:ext>
                  </a:extLst>
                </p:cNvPr>
                <p:cNvSpPr txBox="1"/>
                <p:nvPr/>
              </p:nvSpPr>
              <p:spPr>
                <a:xfrm>
                  <a:off x="7070266" y="4608588"/>
                  <a:ext cx="4033924" cy="1281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64" name="TextBox 15">
                  <a:extLst>
                    <a:ext uri="{FF2B5EF4-FFF2-40B4-BE49-F238E27FC236}">
                      <a16:creationId xmlns:a16="http://schemas.microsoft.com/office/drawing/2014/main" id="{310C96FA-2A0F-C6EF-238C-1F1B51F2F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0266" y="4608588"/>
                  <a:ext cx="4033924" cy="128137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16">
              <a:extLst>
                <a:ext uri="{FF2B5EF4-FFF2-40B4-BE49-F238E27FC236}">
                  <a16:creationId xmlns:a16="http://schemas.microsoft.com/office/drawing/2014/main" id="{27A7F1E6-A943-5C6C-6828-7586BDC1369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7630181" y="2680815"/>
              <a:ext cx="907229" cy="249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17">
              <a:extLst>
                <a:ext uri="{FF2B5EF4-FFF2-40B4-BE49-F238E27FC236}">
                  <a16:creationId xmlns:a16="http://schemas.microsoft.com/office/drawing/2014/main" id="{0D5F63C6-87A0-0B9B-9DDD-2923C7549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2519" y="3344991"/>
              <a:ext cx="1001036" cy="131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8">
              <a:extLst>
                <a:ext uri="{FF2B5EF4-FFF2-40B4-BE49-F238E27FC236}">
                  <a16:creationId xmlns:a16="http://schemas.microsoft.com/office/drawing/2014/main" id="{919FAC40-DE48-5DE5-53BD-2C99612B3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2356" y="3553328"/>
              <a:ext cx="829865" cy="41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22">
                  <a:extLst>
                    <a:ext uri="{FF2B5EF4-FFF2-40B4-BE49-F238E27FC236}">
                      <a16:creationId xmlns:a16="http://schemas.microsoft.com/office/drawing/2014/main" id="{D20207E4-E309-573C-F27A-34994ACA8F20}"/>
                    </a:ext>
                  </a:extLst>
                </p:cNvPr>
                <p:cNvSpPr/>
                <p:nvPr/>
              </p:nvSpPr>
              <p:spPr>
                <a:xfrm>
                  <a:off x="7009767" y="3198801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77" name="Rectangle 22">
                  <a:extLst>
                    <a:ext uri="{FF2B5EF4-FFF2-40B4-BE49-F238E27FC236}">
                      <a16:creationId xmlns:a16="http://schemas.microsoft.com/office/drawing/2014/main" id="{D20207E4-E309-573C-F27A-34994ACA8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767" y="3198801"/>
                  <a:ext cx="527644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27">
              <a:extLst>
                <a:ext uri="{FF2B5EF4-FFF2-40B4-BE49-F238E27FC236}">
                  <a16:creationId xmlns:a16="http://schemas.microsoft.com/office/drawing/2014/main" id="{DC338D42-3C5B-0561-F6D0-F9ED4532D112}"/>
                </a:ext>
              </a:extLst>
            </p:cNvPr>
            <p:cNvCxnSpPr>
              <a:cxnSpLocks/>
              <a:stCxn id="99" idx="6"/>
              <a:endCxn id="114" idx="1"/>
            </p:cNvCxnSpPr>
            <p:nvPr/>
          </p:nvCxnSpPr>
          <p:spPr>
            <a:xfrm>
              <a:off x="9367064" y="3273990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34">
                  <a:extLst>
                    <a:ext uri="{FF2B5EF4-FFF2-40B4-BE49-F238E27FC236}">
                      <a16:creationId xmlns:a16="http://schemas.microsoft.com/office/drawing/2014/main" id="{860CBD1A-64AE-DF38-6083-792F45CFF243}"/>
                    </a:ext>
                  </a:extLst>
                </p:cNvPr>
                <p:cNvSpPr/>
                <p:nvPr/>
              </p:nvSpPr>
              <p:spPr>
                <a:xfrm>
                  <a:off x="7173838" y="2315040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79" name="Rectangle 34">
                  <a:extLst>
                    <a:ext uri="{FF2B5EF4-FFF2-40B4-BE49-F238E27FC236}">
                      <a16:creationId xmlns:a16="http://schemas.microsoft.com/office/drawing/2014/main" id="{860CBD1A-64AE-DF38-6083-792F45CFF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838" y="2315040"/>
                  <a:ext cx="549574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35">
                  <a:extLst>
                    <a:ext uri="{FF2B5EF4-FFF2-40B4-BE49-F238E27FC236}">
                      <a16:creationId xmlns:a16="http://schemas.microsoft.com/office/drawing/2014/main" id="{47157769-AF7D-57EB-C184-4484420914E9}"/>
                    </a:ext>
                  </a:extLst>
                </p:cNvPr>
                <p:cNvSpPr/>
                <p:nvPr/>
              </p:nvSpPr>
              <p:spPr>
                <a:xfrm>
                  <a:off x="7179203" y="3722653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80" name="Rectangle 35">
                  <a:extLst>
                    <a:ext uri="{FF2B5EF4-FFF2-40B4-BE49-F238E27FC236}">
                      <a16:creationId xmlns:a16="http://schemas.microsoft.com/office/drawing/2014/main" id="{47157769-AF7D-57EB-C184-4484420914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203" y="3722653"/>
                  <a:ext cx="61420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Arrow Connector 24">
              <a:extLst>
                <a:ext uri="{FF2B5EF4-FFF2-40B4-BE49-F238E27FC236}">
                  <a16:creationId xmlns:a16="http://schemas.microsoft.com/office/drawing/2014/main" id="{0060DF94-893E-2A14-3506-3419931B323E}"/>
                </a:ext>
              </a:extLst>
            </p:cNvPr>
            <p:cNvCxnSpPr>
              <a:cxnSpLocks/>
            </p:cNvCxnSpPr>
            <p:nvPr/>
          </p:nvCxnSpPr>
          <p:spPr>
            <a:xfrm>
              <a:off x="7492878" y="2985120"/>
              <a:ext cx="930677" cy="16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26">
                  <a:extLst>
                    <a:ext uri="{FF2B5EF4-FFF2-40B4-BE49-F238E27FC236}">
                      <a16:creationId xmlns:a16="http://schemas.microsoft.com/office/drawing/2014/main" id="{6B958194-FC8F-5D51-63B6-A99021748DF0}"/>
                    </a:ext>
                  </a:extLst>
                </p:cNvPr>
                <p:cNvSpPr/>
                <p:nvPr/>
              </p:nvSpPr>
              <p:spPr>
                <a:xfrm>
                  <a:off x="7058394" y="267494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85" name="Rectangle 26">
                  <a:extLst>
                    <a:ext uri="{FF2B5EF4-FFF2-40B4-BE49-F238E27FC236}">
                      <a16:creationId xmlns:a16="http://schemas.microsoft.com/office/drawing/2014/main" id="{6B958194-FC8F-5D51-63B6-A99021748D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394" y="2674949"/>
                  <a:ext cx="556691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15">
                  <a:extLst>
                    <a:ext uri="{FF2B5EF4-FFF2-40B4-BE49-F238E27FC236}">
                      <a16:creationId xmlns:a16="http://schemas.microsoft.com/office/drawing/2014/main" id="{F6F72302-89CA-74AF-271F-5547C6DBC356}"/>
                    </a:ext>
                  </a:extLst>
                </p:cNvPr>
                <p:cNvSpPr txBox="1"/>
                <p:nvPr/>
              </p:nvSpPr>
              <p:spPr>
                <a:xfrm>
                  <a:off x="10816515" y="3059668"/>
                  <a:ext cx="287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9" name="TextBox 15">
                  <a:extLst>
                    <a:ext uri="{FF2B5EF4-FFF2-40B4-BE49-F238E27FC236}">
                      <a16:creationId xmlns:a16="http://schemas.microsoft.com/office/drawing/2014/main" id="{F6F72302-89CA-74AF-271F-5547C6DBC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6515" y="3059668"/>
                  <a:ext cx="287675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4167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Rectangle 34">
                  <a:extLst>
                    <a:ext uri="{FF2B5EF4-FFF2-40B4-BE49-F238E27FC236}">
                      <a16:creationId xmlns:a16="http://schemas.microsoft.com/office/drawing/2014/main" id="{F50D65C2-30CA-C4FD-5AB4-6AC9D83BB78E}"/>
                    </a:ext>
                  </a:extLst>
                </p:cNvPr>
                <p:cNvSpPr/>
                <p:nvPr/>
              </p:nvSpPr>
              <p:spPr>
                <a:xfrm>
                  <a:off x="7932847" y="2507965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1" name="Rectangle 34">
                  <a:extLst>
                    <a:ext uri="{FF2B5EF4-FFF2-40B4-BE49-F238E27FC236}">
                      <a16:creationId xmlns:a16="http://schemas.microsoft.com/office/drawing/2014/main" id="{F50D65C2-30CA-C4FD-5AB4-6AC9D83BB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2847" y="2507965"/>
                  <a:ext cx="501804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34">
                  <a:extLst>
                    <a:ext uri="{FF2B5EF4-FFF2-40B4-BE49-F238E27FC236}">
                      <a16:creationId xmlns:a16="http://schemas.microsoft.com/office/drawing/2014/main" id="{EE46FCBF-3D4C-4321-66ED-E840FDFDD934}"/>
                    </a:ext>
                  </a:extLst>
                </p:cNvPr>
                <p:cNvSpPr/>
                <p:nvPr/>
              </p:nvSpPr>
              <p:spPr>
                <a:xfrm>
                  <a:off x="7646772" y="2726968"/>
                  <a:ext cx="5071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2" name="Rectangle 34">
                  <a:extLst>
                    <a:ext uri="{FF2B5EF4-FFF2-40B4-BE49-F238E27FC236}">
                      <a16:creationId xmlns:a16="http://schemas.microsoft.com/office/drawing/2014/main" id="{EE46FCBF-3D4C-4321-66ED-E840FDFDD9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72" y="2726968"/>
                  <a:ext cx="50712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Rectangle 34">
                  <a:extLst>
                    <a:ext uri="{FF2B5EF4-FFF2-40B4-BE49-F238E27FC236}">
                      <a16:creationId xmlns:a16="http://schemas.microsoft.com/office/drawing/2014/main" id="{424799CE-35B9-53AA-3299-7B2C7F94EDC2}"/>
                    </a:ext>
                  </a:extLst>
                </p:cNvPr>
                <p:cNvSpPr/>
                <p:nvPr/>
              </p:nvSpPr>
              <p:spPr>
                <a:xfrm>
                  <a:off x="7604458" y="3069663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3" name="Rectangle 34">
                  <a:extLst>
                    <a:ext uri="{FF2B5EF4-FFF2-40B4-BE49-F238E27FC236}">
                      <a16:creationId xmlns:a16="http://schemas.microsoft.com/office/drawing/2014/main" id="{424799CE-35B9-53AA-3299-7B2C7F94ED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458" y="3069663"/>
                  <a:ext cx="474424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34">
                  <a:extLst>
                    <a:ext uri="{FF2B5EF4-FFF2-40B4-BE49-F238E27FC236}">
                      <a16:creationId xmlns:a16="http://schemas.microsoft.com/office/drawing/2014/main" id="{097D6FEE-922C-4D4E-CB04-ECD1F29434F5}"/>
                    </a:ext>
                  </a:extLst>
                </p:cNvPr>
                <p:cNvSpPr/>
                <p:nvPr/>
              </p:nvSpPr>
              <p:spPr>
                <a:xfrm>
                  <a:off x="7537411" y="3517543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4" name="Rectangle 34">
                  <a:extLst>
                    <a:ext uri="{FF2B5EF4-FFF2-40B4-BE49-F238E27FC236}">
                      <a16:creationId xmlns:a16="http://schemas.microsoft.com/office/drawing/2014/main" id="{097D6FEE-922C-4D4E-CB04-ECD1F2943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411" y="3517543"/>
                  <a:ext cx="539891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A4FAE764-4230-CD5E-6419-5056AFFDEA52}"/>
                    </a:ext>
                  </a:extLst>
                </p:cNvPr>
                <p:cNvSpPr txBox="1"/>
                <p:nvPr/>
              </p:nvSpPr>
              <p:spPr>
                <a:xfrm>
                  <a:off x="7671583" y="3389915"/>
                  <a:ext cx="904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5" name="CaixaDeTexto 94">
                  <a:extLst>
                    <a:ext uri="{FF2B5EF4-FFF2-40B4-BE49-F238E27FC236}">
                      <a16:creationId xmlns:a16="http://schemas.microsoft.com/office/drawing/2014/main" id="{A4FAE764-4230-CD5E-6419-5056AFFDE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583" y="3389915"/>
                  <a:ext cx="90487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16">
              <a:extLst>
                <a:ext uri="{FF2B5EF4-FFF2-40B4-BE49-F238E27FC236}">
                  <a16:creationId xmlns:a16="http://schemas.microsoft.com/office/drawing/2014/main" id="{D1912D65-0B60-254F-9BF8-3DC9998F50FC}"/>
                </a:ext>
              </a:extLst>
            </p:cNvPr>
            <p:cNvCxnSpPr>
              <a:cxnSpLocks/>
            </p:cNvCxnSpPr>
            <p:nvPr/>
          </p:nvCxnSpPr>
          <p:spPr>
            <a:xfrm>
              <a:off x="8881064" y="2426040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34">
                  <a:extLst>
                    <a:ext uri="{FF2B5EF4-FFF2-40B4-BE49-F238E27FC236}">
                      <a16:creationId xmlns:a16="http://schemas.microsoft.com/office/drawing/2014/main" id="{8E26CE74-5757-EF47-02D3-C6B43E4D8E11}"/>
                    </a:ext>
                  </a:extLst>
                </p:cNvPr>
                <p:cNvSpPr/>
                <p:nvPr/>
              </p:nvSpPr>
              <p:spPr>
                <a:xfrm>
                  <a:off x="8823485" y="2383387"/>
                  <a:ext cx="3676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7" name="Rectangle 34">
                  <a:extLst>
                    <a:ext uri="{FF2B5EF4-FFF2-40B4-BE49-F238E27FC236}">
                      <a16:creationId xmlns:a16="http://schemas.microsoft.com/office/drawing/2014/main" id="{8E26CE74-5757-EF47-02D3-C6B43E4D8E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485" y="2383387"/>
                  <a:ext cx="367665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34">
                  <a:extLst>
                    <a:ext uri="{FF2B5EF4-FFF2-40B4-BE49-F238E27FC236}">
                      <a16:creationId xmlns:a16="http://schemas.microsoft.com/office/drawing/2014/main" id="{03F02F5B-FD74-7EFE-F018-F7FFEE068386}"/>
                    </a:ext>
                  </a:extLst>
                </p:cNvPr>
                <p:cNvSpPr/>
                <p:nvPr/>
              </p:nvSpPr>
              <p:spPr>
                <a:xfrm>
                  <a:off x="8698161" y="2086399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8" name="Rectangle 34">
                  <a:extLst>
                    <a:ext uri="{FF2B5EF4-FFF2-40B4-BE49-F238E27FC236}">
                      <a16:creationId xmlns:a16="http://schemas.microsoft.com/office/drawing/2014/main" id="{03F02F5B-FD74-7EFE-F018-F7FFEE068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8161" y="2086399"/>
                  <a:ext cx="36580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11A0A9D-F20B-3818-B51E-41B651023BC5}"/>
                </a:ext>
              </a:extLst>
            </p:cNvPr>
            <p:cNvSpPr/>
            <p:nvPr/>
          </p:nvSpPr>
          <p:spPr>
            <a:xfrm>
              <a:off x="8395064" y="2787990"/>
              <a:ext cx="972000" cy="972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19">
                  <a:extLst>
                    <a:ext uri="{FF2B5EF4-FFF2-40B4-BE49-F238E27FC236}">
                      <a16:creationId xmlns:a16="http://schemas.microsoft.com/office/drawing/2014/main" id="{73256C6B-B21E-739A-B04A-D1CC31C6B6FD}"/>
                    </a:ext>
                  </a:extLst>
                </p:cNvPr>
                <p:cNvSpPr txBox="1"/>
                <p:nvPr/>
              </p:nvSpPr>
              <p:spPr>
                <a:xfrm>
                  <a:off x="8964303" y="2883026"/>
                  <a:ext cx="128860" cy="837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90" name="TextBox 19">
                  <a:extLst>
                    <a:ext uri="{FF2B5EF4-FFF2-40B4-BE49-F238E27FC236}">
                      <a16:creationId xmlns:a16="http://schemas.microsoft.com/office/drawing/2014/main" id="{73256C6B-B21E-739A-B04A-D1CC31C6B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303" y="2883026"/>
                  <a:ext cx="128860" cy="837665"/>
                </a:xfrm>
                <a:prstGeom prst="rect">
                  <a:avLst/>
                </a:prstGeom>
                <a:blipFill>
                  <a:blip r:embed="rId29"/>
                  <a:stretch>
                    <a:fillRect l="-21428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37A41105-504C-3D4A-A764-D0782A66B8D1}"/>
                </a:ext>
              </a:extLst>
            </p:cNvPr>
            <p:cNvSpPr/>
            <p:nvPr/>
          </p:nvSpPr>
          <p:spPr>
            <a:xfrm>
              <a:off x="9774982" y="3041527"/>
              <a:ext cx="682764" cy="4649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28">
                  <a:extLst>
                    <a:ext uri="{FF2B5EF4-FFF2-40B4-BE49-F238E27FC236}">
                      <a16:creationId xmlns:a16="http://schemas.microsoft.com/office/drawing/2014/main" id="{AE140B66-9C7C-2EB3-3E2C-DBBBBAD6E582}"/>
                    </a:ext>
                  </a:extLst>
                </p:cNvPr>
                <p:cNvSpPr txBox="1"/>
                <p:nvPr/>
              </p:nvSpPr>
              <p:spPr>
                <a:xfrm>
                  <a:off x="9811302" y="3073934"/>
                  <a:ext cx="6675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88" name="TextBox 28">
                  <a:extLst>
                    <a:ext uri="{FF2B5EF4-FFF2-40B4-BE49-F238E27FC236}">
                      <a16:creationId xmlns:a16="http://schemas.microsoft.com/office/drawing/2014/main" id="{AE140B66-9C7C-2EB3-3E2C-DBBBBAD6E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1302" y="3073934"/>
                  <a:ext cx="667500" cy="400110"/>
                </a:xfrm>
                <a:prstGeom prst="rect">
                  <a:avLst/>
                </a:prstGeom>
                <a:blipFill>
                  <a:blip r:embed="rId30"/>
                  <a:stretch>
                    <a:fillRect l="-5455" b="-1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27">
              <a:extLst>
                <a:ext uri="{FF2B5EF4-FFF2-40B4-BE49-F238E27FC236}">
                  <a16:creationId xmlns:a16="http://schemas.microsoft.com/office/drawing/2014/main" id="{9810FD59-C350-60E8-6359-D2621C24A2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746" y="3271237"/>
              <a:ext cx="4079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have Esquerda 121">
              <a:extLst>
                <a:ext uri="{FF2B5EF4-FFF2-40B4-BE49-F238E27FC236}">
                  <a16:creationId xmlns:a16="http://schemas.microsoft.com/office/drawing/2014/main" id="{D86F8289-2E8B-2B2E-4684-D6B53C09A416}"/>
                </a:ext>
              </a:extLst>
            </p:cNvPr>
            <p:cNvSpPr/>
            <p:nvPr/>
          </p:nvSpPr>
          <p:spPr>
            <a:xfrm rot="16200000">
              <a:off x="8907877" y="2247126"/>
              <a:ext cx="370571" cy="4045792"/>
            </a:xfrm>
            <a:prstGeom prst="leftBrace">
              <a:avLst>
                <a:gd name="adj1" fmla="val 8333"/>
                <a:gd name="adj2" fmla="val 5027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A53A-C77C-6E81-D773-CB160B72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Deep</a:t>
            </a:r>
            <a:r>
              <a:rPr lang="pt-BR" i="1" dirty="0"/>
              <a:t> Learning</a:t>
            </a:r>
            <a:r>
              <a:rPr lang="pt-BR" dirty="0"/>
              <a:t> ou Aprendizado Profundo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C1D6-F396-71DB-3A9E-585DFBF5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756" cy="2032697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Subárea do aprendizado de máquina que usa redes neurais artificiais com muitas camadas ocultas para aprender com dados.</a:t>
            </a:r>
          </a:p>
          <a:p>
            <a:r>
              <a:rPr lang="pt-BR" dirty="0">
                <a:solidFill>
                  <a:srgbClr val="1F1F1F"/>
                </a:solidFill>
                <a:latin typeface="Google Sans"/>
              </a:rPr>
              <a:t>Por terem uma grande capacidade, em geral, precisam de uma grande quantidade de dados para aprenderem (i.e., encontrar uma solução geral).</a:t>
            </a:r>
            <a:endParaRPr lang="pt-BR" dirty="0"/>
          </a:p>
        </p:txBody>
      </p:sp>
      <p:pic>
        <p:nvPicPr>
          <p:cNvPr id="1028" name="Picture 4" descr="Future prospects of deep learning in medicine | LaptrinhX">
            <a:extLst>
              <a:ext uri="{FF2B5EF4-FFF2-40B4-BE49-F238E27FC236}">
                <a16:creationId xmlns:a16="http://schemas.microsoft.com/office/drawing/2014/main" id="{8BEC618D-AEA4-ED9D-06A0-802AFAF11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0"/>
          <a:stretch/>
        </p:blipFill>
        <p:spPr bwMode="auto">
          <a:xfrm>
            <a:off x="4678169" y="4081375"/>
            <a:ext cx="7310321" cy="2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3F1CA4-FE10-73FB-D3A2-9E6C9D459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8322"/>
            <a:ext cx="3003145" cy="28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A53A-C77C-6E81-D773-CB160B72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C1D6-F396-71DB-3A9E-585DFBF51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25624"/>
            <a:ext cx="523364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exemplo muito comum de uso do </a:t>
            </a:r>
            <a:r>
              <a:rPr lang="pt-BR" i="1" dirty="0" err="1"/>
              <a:t>deep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dirty="0"/>
              <a:t> é a classificação de imagens.</a:t>
            </a:r>
          </a:p>
          <a:p>
            <a:r>
              <a:rPr lang="pt-BR" dirty="0"/>
              <a:t>Se tivermos uma base de dados com imagens de gatos e cachorros, podemos treinar uma rede neural profunda para identificá-los em imagens.</a:t>
            </a:r>
          </a:p>
          <a:p>
            <a:r>
              <a:rPr lang="pt-BR" dirty="0"/>
              <a:t>O objetivo é obter um modelo que generalize, ou seja, que identifique gatos ou cachorros não vistos durante o treinamento.</a:t>
            </a:r>
          </a:p>
          <a:p>
            <a:endParaRPr lang="pt-BR" dirty="0"/>
          </a:p>
        </p:txBody>
      </p:sp>
      <p:pic>
        <p:nvPicPr>
          <p:cNvPr id="2050" name="Picture 2" descr="Simple Image Classification using Convolutional Neural Network — Deep  Learning in python. | by Venkatesh Tata | Becoming Human: Artificial  Intelligence Magazine">
            <a:extLst>
              <a:ext uri="{FF2B5EF4-FFF2-40B4-BE49-F238E27FC236}">
                <a16:creationId xmlns:a16="http://schemas.microsoft.com/office/drawing/2014/main" id="{205C3FB7-7E39-8328-E951-DF67D1DBE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8" b="9513"/>
          <a:stretch/>
        </p:blipFill>
        <p:spPr bwMode="auto">
          <a:xfrm>
            <a:off x="100360" y="2352104"/>
            <a:ext cx="6757640" cy="29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F13FF9-DC40-F925-445A-14398086AEE7}"/>
              </a:ext>
            </a:extLst>
          </p:cNvPr>
          <p:cNvSpPr txBox="1"/>
          <p:nvPr/>
        </p:nvSpPr>
        <p:spPr>
          <a:xfrm>
            <a:off x="2790263" y="5065996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Hidden </a:t>
            </a:r>
            <a:r>
              <a:rPr lang="pt-BR" sz="1200" dirty="0" err="1"/>
              <a:t>Layer</a:t>
            </a:r>
            <a:r>
              <a:rPr lang="pt-BR" sz="1200" dirty="0"/>
              <a:t> 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92AD7D-C8E2-04F4-9936-06ECADDB4A74}"/>
              </a:ext>
            </a:extLst>
          </p:cNvPr>
          <p:cNvSpPr txBox="1"/>
          <p:nvPr/>
        </p:nvSpPr>
        <p:spPr>
          <a:xfrm>
            <a:off x="3671210" y="49736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Hidden </a:t>
            </a:r>
            <a:r>
              <a:rPr lang="pt-BR" sz="1200" dirty="0" err="1"/>
              <a:t>Layer</a:t>
            </a:r>
            <a:r>
              <a:rPr lang="pt-BR" sz="1200" dirty="0"/>
              <a:t>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C6DB16-99B6-62DE-1D33-337151D4C4B3}"/>
              </a:ext>
            </a:extLst>
          </p:cNvPr>
          <p:cNvSpPr txBox="1"/>
          <p:nvPr/>
        </p:nvSpPr>
        <p:spPr>
          <a:xfrm>
            <a:off x="4497658" y="483516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Hidden </a:t>
            </a:r>
            <a:r>
              <a:rPr lang="pt-BR" sz="1200" dirty="0" err="1"/>
              <a:t>Layer</a:t>
            </a:r>
            <a:r>
              <a:rPr lang="pt-BR" sz="1200" dirty="0"/>
              <a:t>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811440-9516-7FE3-5696-94128711B6B7}"/>
              </a:ext>
            </a:extLst>
          </p:cNvPr>
          <p:cNvSpPr txBox="1"/>
          <p:nvPr/>
        </p:nvSpPr>
        <p:spPr>
          <a:xfrm>
            <a:off x="5097607" y="446022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Output </a:t>
            </a:r>
            <a:r>
              <a:rPr lang="pt-BR" sz="1200" dirty="0" err="1"/>
              <a:t>Layer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256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A6979-106A-2CE5-04F2-4C77872F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rede neural artificial?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38BCF-E9BA-6EFE-BA14-BFF2AEB9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785" y="1825624"/>
            <a:ext cx="6191019" cy="5032375"/>
          </a:xfrm>
        </p:spPr>
        <p:txBody>
          <a:bodyPr>
            <a:normAutofit/>
          </a:bodyPr>
          <a:lstStyle/>
          <a:p>
            <a:r>
              <a:rPr lang="pt-BR" dirty="0"/>
              <a:t>É uma </a:t>
            </a:r>
            <a:r>
              <a:rPr lang="pt-BR" b="1" i="1" dirty="0"/>
              <a:t>conexão de camadas de neurônios artificiais</a:t>
            </a:r>
            <a:r>
              <a:rPr lang="pt-BR" dirty="0"/>
              <a:t>, ou também chamados de nós.</a:t>
            </a:r>
          </a:p>
          <a:p>
            <a:r>
              <a:rPr lang="pt-BR" dirty="0"/>
              <a:t>Os </a:t>
            </a:r>
            <a:r>
              <a:rPr lang="pt-BR" b="1" i="1" dirty="0"/>
              <a:t>neurônios artificiais </a:t>
            </a:r>
            <a:r>
              <a:rPr lang="pt-BR" dirty="0"/>
              <a:t>são </a:t>
            </a:r>
            <a:r>
              <a:rPr lang="pt-BR" b="1" i="1" dirty="0"/>
              <a:t>modelos matemáticos inspirados no funcionamento de um neurônio biológico</a:t>
            </a:r>
            <a:r>
              <a:rPr lang="pt-BR" dirty="0"/>
              <a:t>.</a:t>
            </a:r>
          </a:p>
          <a:p>
            <a:r>
              <a:rPr lang="pt-BR" dirty="0"/>
              <a:t>Os neurônios das diferentes camadas são conectados através dos </a:t>
            </a:r>
            <a:r>
              <a:rPr lang="pt-BR" b="1" i="1" dirty="0"/>
              <a:t>pesos sinápticos</a:t>
            </a:r>
            <a:r>
              <a:rPr lang="pt-BR" dirty="0"/>
              <a:t>, que ditam a força daquela conexão.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D2FD0ED7-F258-7A91-D80A-BD9EE96E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0" y="1690688"/>
            <a:ext cx="3995969" cy="45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E755-11FB-5503-F077-DF631F5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907C-2CEE-D100-622D-830DCF5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5" y="1825624"/>
            <a:ext cx="6425046" cy="5032375"/>
          </a:xfrm>
        </p:spPr>
        <p:txBody>
          <a:bodyPr>
            <a:normAutofit/>
          </a:bodyPr>
          <a:lstStyle/>
          <a:p>
            <a:r>
              <a:rPr lang="pt-BR" dirty="0"/>
              <a:t>São células que possuem </a:t>
            </a:r>
            <a:r>
              <a:rPr lang="pt-BR" b="1" i="1" dirty="0"/>
              <a:t>mecanismos eletroquímicos </a:t>
            </a:r>
            <a:r>
              <a:rPr lang="pt-BR" b="0" i="0" dirty="0">
                <a:effectLst/>
              </a:rPr>
              <a:t>para realizar a </a:t>
            </a:r>
            <a:r>
              <a:rPr lang="pt-BR" b="1" i="1" dirty="0">
                <a:effectLst/>
              </a:rPr>
              <a:t>transmissão de sinais elétricos </a:t>
            </a:r>
            <a:r>
              <a:rPr lang="pt-BR" b="0" i="0" dirty="0">
                <a:effectLst/>
              </a:rPr>
              <a:t>(i.e., informações) </a:t>
            </a:r>
            <a:r>
              <a:rPr lang="pt-BR" b="1" i="1" dirty="0">
                <a:effectLst/>
              </a:rPr>
              <a:t>ao longo do sistema nervoso</a:t>
            </a:r>
            <a:r>
              <a:rPr lang="pt-BR" dirty="0"/>
              <a:t>. </a:t>
            </a:r>
          </a:p>
          <a:p>
            <a:r>
              <a:rPr lang="pt-BR" dirty="0"/>
              <a:t>Têm três partes fundamentais: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, também chamado de </a:t>
            </a:r>
            <a:r>
              <a:rPr lang="pt-BR" b="1" i="1" dirty="0"/>
              <a:t>soma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recebem </a:t>
            </a:r>
            <a:r>
              <a:rPr lang="pt-BR" b="1" i="1" dirty="0"/>
              <a:t>estímulos vindos </a:t>
            </a:r>
            <a:r>
              <a:rPr lang="pt-BR" dirty="0"/>
              <a:t>de outros neurônios e os levam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id="{B71EEF35-963B-11CA-3796-3E1341DE9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137678" y="2318389"/>
            <a:ext cx="5491597" cy="314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14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E755-11FB-5503-F077-DF631F5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907C-2CEE-D100-622D-830DCF5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5" y="1825624"/>
            <a:ext cx="6425046" cy="5032375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 realiza a </a:t>
            </a:r>
            <a:r>
              <a:rPr lang="pt-BR" b="1" i="1" dirty="0"/>
              <a:t>integração</a:t>
            </a:r>
            <a:r>
              <a:rPr lang="pt-BR" dirty="0"/>
              <a:t> dos </a:t>
            </a:r>
            <a:r>
              <a:rPr lang="pt-BR" b="1" i="1" dirty="0"/>
              <a:t>estímulos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envia </a:t>
            </a:r>
            <a:r>
              <a:rPr lang="pt-BR" b="1" i="1" dirty="0"/>
              <a:t>impulsos</a:t>
            </a:r>
            <a:r>
              <a:rPr lang="pt-BR" dirty="0"/>
              <a:t> a outros neurônios através de seus </a:t>
            </a:r>
            <a:r>
              <a:rPr lang="pt-BR" b="1" i="1" dirty="0"/>
              <a:t>terminais</a:t>
            </a:r>
            <a:r>
              <a:rPr lang="pt-BR" dirty="0"/>
              <a:t>.</a:t>
            </a:r>
          </a:p>
          <a:p>
            <a:r>
              <a:rPr lang="pt-BR" dirty="0"/>
              <a:t>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, que são os pontos de contato entre os dentritos de um neurônio e os terminais do axônio de outros neurônios.</a:t>
            </a:r>
          </a:p>
        </p:txBody>
      </p:sp>
      <p:pic>
        <p:nvPicPr>
          <p:cNvPr id="5" name="Picture 6" descr="Explainer: What is a neuron? | Science News for Students">
            <a:extLst>
              <a:ext uri="{FF2B5EF4-FFF2-40B4-BE49-F238E27FC236}">
                <a16:creationId xmlns:a16="http://schemas.microsoft.com/office/drawing/2014/main" id="{8A738D0D-B574-DEB7-0586-767AFE43A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137678" y="2318389"/>
            <a:ext cx="5491597" cy="314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2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E755-11FB-5503-F077-DF631F5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biológico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1907C-2CEE-D100-622D-830DCF5CE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275" y="1825624"/>
            <a:ext cx="6425046" cy="5032375"/>
          </a:xfrm>
        </p:spPr>
        <p:txBody>
          <a:bodyPr>
            <a:normAutofit/>
          </a:bodyPr>
          <a:lstStyle/>
          <a:p>
            <a:r>
              <a:rPr lang="pt-BR" dirty="0"/>
              <a:t>Em termos simples, o funcionamento do </a:t>
            </a:r>
            <a:r>
              <a:rPr lang="pt-BR" b="1" i="1" dirty="0"/>
              <a:t>neurônio</a:t>
            </a:r>
            <a:r>
              <a:rPr lang="pt-BR" dirty="0"/>
              <a:t> pode ser explicado da seguinte forma: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recebe estímulos elétricos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</a:t>
            </a:r>
            <a:r>
              <a:rPr lang="pt-BR" b="1" i="1" dirty="0"/>
              <a:t>impulso</a:t>
            </a:r>
            <a:r>
              <a:rPr lang="pt-BR" dirty="0"/>
              <a:t> (ou </a:t>
            </a:r>
            <a:r>
              <a:rPr lang="pt-BR" b="1" i="1" dirty="0"/>
              <a:t>potencial de ação</a:t>
            </a:r>
            <a:r>
              <a:rPr lang="pt-BR" dirty="0"/>
              <a:t>) que é enviado pelos terminais do axônio a outros neurônios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</p:txBody>
      </p:sp>
      <p:pic>
        <p:nvPicPr>
          <p:cNvPr id="4" name="Picture 4" descr="4 -Potencial de ação em um membrana celular neuronal. | Download ...">
            <a:extLst>
              <a:ext uri="{FF2B5EF4-FFF2-40B4-BE49-F238E27FC236}">
                <a16:creationId xmlns:a16="http://schemas.microsoft.com/office/drawing/2014/main" id="{8D8030FA-31D6-D143-F6AE-EAED513397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2702" y="1970958"/>
            <a:ext cx="4616997" cy="439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01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5AE58-CE14-CA98-8E06-900F544B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 artificial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301D6-DB59-55AE-6500-3F2B8EBC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0" y="1825625"/>
            <a:ext cx="5124450" cy="4351338"/>
          </a:xfrm>
        </p:spPr>
        <p:txBody>
          <a:bodyPr/>
          <a:lstStyle/>
          <a:p>
            <a:r>
              <a:rPr lang="pt-BR" dirty="0"/>
              <a:t>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D15575-DC87-C6ED-010B-91F0AC95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4" y="1801721"/>
            <a:ext cx="4735331" cy="43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6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8293</TotalTime>
  <Words>1304</Words>
  <Application>Microsoft Office PowerPoint</Application>
  <PresentationFormat>Widescreen</PresentationFormat>
  <Paragraphs>115</Paragraphs>
  <Slides>20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Desafios do TinyML: Machine Learning</vt:lpstr>
      <vt:lpstr>Desafios da execução de ML em sistemas embarcados</vt:lpstr>
      <vt:lpstr>Deep Learning ou Aprendizado Profundo</vt:lpstr>
      <vt:lpstr>Deep Learning</vt:lpstr>
      <vt:lpstr>O que é uma rede neural artificial?</vt:lpstr>
      <vt:lpstr>Neurônio biológico</vt:lpstr>
      <vt:lpstr>Neurônio biológico</vt:lpstr>
      <vt:lpstr>Neurônio biológico</vt:lpstr>
      <vt:lpstr>Neurônio artificial</vt:lpstr>
      <vt:lpstr>Apresentação do PowerPoint</vt:lpstr>
      <vt:lpstr>Apresentação do PowerPoint</vt:lpstr>
      <vt:lpstr>Apresentação do PowerPoint</vt:lpstr>
      <vt:lpstr>Perceptron de Múltiplas Camadas</vt:lpstr>
      <vt:lpstr>Perceptron de Múltiplas Camadas</vt:lpstr>
      <vt:lpstr>Perceptron de Múltiplas Camadas</vt:lpstr>
      <vt:lpstr>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1634</cp:revision>
  <dcterms:created xsi:type="dcterms:W3CDTF">2020-01-20T13:50:05Z</dcterms:created>
  <dcterms:modified xsi:type="dcterms:W3CDTF">2023-07-20T01:54:05Z</dcterms:modified>
</cp:coreProperties>
</file>