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34" r:id="rId15"/>
    <p:sldId id="429" r:id="rId16"/>
    <p:sldId id="431" r:id="rId17"/>
    <p:sldId id="405" r:id="rId18"/>
    <p:sldId id="293" r:id="rId19"/>
    <p:sldId id="306" r:id="rId20"/>
    <p:sldId id="430" r:id="rId2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>
        <p:scale>
          <a:sx n="100" d="100"/>
          <a:sy n="100" d="100"/>
        </p:scale>
        <p:origin x="1218" y="-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4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71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elevar ao quadrado todos os comprimentos,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nossa função hipótese não é boa, pois o valor ainda está longe de zero,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função melhor,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retas são paralelas, sendo a única diferença um </a:t>
                </a:r>
                <a:r>
                  <a:rPr lang="pt-BR" b="1" dirty="0"/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</p:spPr>
            <p:txBody>
              <a:bodyPr/>
              <a:lstStyle/>
              <a:p>
                <a:r>
                  <a:rPr lang="pt-BR" dirty="0"/>
                  <a:t>Vamos diminuir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fazer novas predições.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  <a:blipFill>
                <a:blip r:embed="rId2"/>
                <a:stretch>
                  <a:fillRect l="-1840" t="-3340" r="-1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0077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01" y="174509"/>
            <a:ext cx="3778814" cy="28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5772627"/>
            <a:ext cx="10839449" cy="842319"/>
          </a:xfrm>
        </p:spPr>
        <p:txBody>
          <a:bodyPr/>
          <a:lstStyle/>
          <a:p>
            <a:r>
              <a:rPr lang="pt-BR" dirty="0"/>
              <a:t>a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043207C-E08F-0373-D6FF-F0C502F36306}"/>
              </a:ext>
            </a:extLst>
          </p:cNvPr>
          <p:cNvGrpSpPr/>
          <p:nvPr/>
        </p:nvGrpSpPr>
        <p:grpSpPr>
          <a:xfrm>
            <a:off x="1320613" y="2558363"/>
            <a:ext cx="4730868" cy="3031571"/>
            <a:chOff x="3440214" y="2034381"/>
            <a:chExt cx="4730868" cy="3031571"/>
          </a:xfrm>
        </p:grpSpPr>
        <p:cxnSp>
          <p:nvCxnSpPr>
            <p:cNvPr id="6" name="Straight Arrow Connector 14">
              <a:extLst>
                <a:ext uri="{FF2B5EF4-FFF2-40B4-BE49-F238E27FC236}">
                  <a16:creationId xmlns:a16="http://schemas.microsoft.com/office/drawing/2014/main" id="{F238EB8B-055A-9659-C6C7-E8D6D2401278}"/>
                </a:ext>
              </a:extLst>
            </p:cNvPr>
            <p:cNvCxnSpPr>
              <a:cxnSpLocks/>
            </p:cNvCxnSpPr>
            <p:nvPr/>
          </p:nvCxnSpPr>
          <p:spPr>
            <a:xfrm>
              <a:off x="4176814" y="3127539"/>
              <a:ext cx="288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14">
              <a:extLst>
                <a:ext uri="{FF2B5EF4-FFF2-40B4-BE49-F238E27FC236}">
                  <a16:creationId xmlns:a16="http://schemas.microsoft.com/office/drawing/2014/main" id="{10811772-B5E2-C96E-FC88-09170CBCFB66}"/>
                </a:ext>
              </a:extLst>
            </p:cNvPr>
            <p:cNvCxnSpPr>
              <a:cxnSpLocks/>
            </p:cNvCxnSpPr>
            <p:nvPr/>
          </p:nvCxnSpPr>
          <p:spPr>
            <a:xfrm>
              <a:off x="5973245" y="3123247"/>
              <a:ext cx="5760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12">
              <a:extLst>
                <a:ext uri="{FF2B5EF4-FFF2-40B4-BE49-F238E27FC236}">
                  <a16:creationId xmlns:a16="http://schemas.microsoft.com/office/drawing/2014/main" id="{1B0D0AE8-BDC0-49CC-107A-ED44A46639BD}"/>
                </a:ext>
              </a:extLst>
            </p:cNvPr>
            <p:cNvSpPr/>
            <p:nvPr/>
          </p:nvSpPr>
          <p:spPr>
            <a:xfrm>
              <a:off x="6554520" y="2686163"/>
              <a:ext cx="1216818" cy="8490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Função de erro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949F9987-4ABF-C340-D042-BBC34574BF4C}"/>
                    </a:ext>
                  </a:extLst>
                </p:cNvPr>
                <p:cNvSpPr txBox="1"/>
                <p:nvPr/>
              </p:nvSpPr>
              <p:spPr>
                <a:xfrm flipH="1">
                  <a:off x="3719614" y="2818318"/>
                  <a:ext cx="46799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A4ABC62-C35B-9FE0-837A-4791504D8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19614" y="2818318"/>
                  <a:ext cx="4679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7F15E993-4422-806B-1EAF-0E2278B7F409}"/>
                    </a:ext>
                  </a:extLst>
                </p:cNvPr>
                <p:cNvSpPr txBox="1"/>
                <p:nvPr/>
              </p:nvSpPr>
              <p:spPr>
                <a:xfrm flipH="1">
                  <a:off x="3708815" y="4023518"/>
                  <a:ext cx="46799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A5E5AD39-A7D5-E436-9BBF-FFF6ADD6F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708815" y="4023518"/>
                  <a:ext cx="46799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24DCDD6-D8CF-6576-CFF0-698F7B3EB2CE}"/>
                    </a:ext>
                  </a:extLst>
                </p:cNvPr>
                <p:cNvSpPr txBox="1"/>
                <p:nvPr/>
              </p:nvSpPr>
              <p:spPr>
                <a:xfrm flipH="1">
                  <a:off x="5939999" y="2664758"/>
                  <a:ext cx="46799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E7135F-E568-D584-D67C-E15C08BC5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939999" y="2664758"/>
                  <a:ext cx="467999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3947" r="-25974" b="-105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: Angulado 11">
              <a:extLst>
                <a:ext uri="{FF2B5EF4-FFF2-40B4-BE49-F238E27FC236}">
                  <a16:creationId xmlns:a16="http://schemas.microsoft.com/office/drawing/2014/main" id="{BE324F06-24FA-DC3F-B2D3-6D62EF999C7A}"/>
                </a:ext>
              </a:extLst>
            </p:cNvPr>
            <p:cNvCxnSpPr>
              <a:cxnSpLocks/>
              <a:stCxn id="10" idx="1"/>
              <a:endCxn id="8" idx="2"/>
            </p:cNvCxnSpPr>
            <p:nvPr/>
          </p:nvCxnSpPr>
          <p:spPr>
            <a:xfrm flipV="1">
              <a:off x="4176814" y="3535249"/>
              <a:ext cx="2986115" cy="71910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: Angulado 12">
              <a:extLst>
                <a:ext uri="{FF2B5EF4-FFF2-40B4-BE49-F238E27FC236}">
                  <a16:creationId xmlns:a16="http://schemas.microsoft.com/office/drawing/2014/main" id="{CA314D9A-D6E0-712D-48EB-B4C1887A6B1C}"/>
                </a:ext>
              </a:extLst>
            </p:cNvPr>
            <p:cNvCxnSpPr>
              <a:stCxn id="8" idx="3"/>
            </p:cNvCxnSpPr>
            <p:nvPr/>
          </p:nvCxnSpPr>
          <p:spPr>
            <a:xfrm flipH="1" flipV="1">
              <a:off x="5946110" y="2034381"/>
              <a:ext cx="1825228" cy="1076325"/>
            </a:xfrm>
            <a:prstGeom prst="bentConnector3">
              <a:avLst>
                <a:gd name="adj1" fmla="val -12524"/>
              </a:avLst>
            </a:prstGeom>
            <a:ln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6C81948B-BB65-3F38-F6E4-2BA28B046FA8}"/>
                </a:ext>
              </a:extLst>
            </p:cNvPr>
            <p:cNvSpPr txBox="1"/>
            <p:nvPr/>
          </p:nvSpPr>
          <p:spPr>
            <a:xfrm>
              <a:off x="4124144" y="3698676"/>
              <a:ext cx="16517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Ajuste dos </a:t>
              </a:r>
              <a:r>
                <a:rPr lang="pt-BR" sz="1200" u="sng" dirty="0"/>
                <a:t>parâmetros</a:t>
              </a:r>
              <a:r>
                <a:rPr lang="pt-BR" sz="1200" dirty="0"/>
                <a:t> do modelo</a:t>
              </a: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16FC2795-212E-91C6-32E5-2EA13A55B896}"/>
                </a:ext>
              </a:extLst>
            </p:cNvPr>
            <p:cNvSpPr/>
            <p:nvPr/>
          </p:nvSpPr>
          <p:spPr>
            <a:xfrm>
              <a:off x="3708815" y="2686164"/>
              <a:ext cx="463575" cy="1935842"/>
            </a:xfrm>
            <a:prstGeom prst="rect">
              <a:avLst/>
            </a:prstGeom>
            <a:solidFill>
              <a:schemeClr val="accent1">
                <a:alpha val="41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2CE912B-5038-EBC1-81A7-D20EE5D6E46D}"/>
                </a:ext>
              </a:extLst>
            </p:cNvPr>
            <p:cNvSpPr txBox="1"/>
            <p:nvPr/>
          </p:nvSpPr>
          <p:spPr>
            <a:xfrm>
              <a:off x="3440214" y="4604287"/>
              <a:ext cx="10474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Conjunto de treinamento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3E11F84-4477-5F76-06FD-69734A1728E7}"/>
                </a:ext>
              </a:extLst>
            </p:cNvPr>
            <p:cNvSpPr txBox="1"/>
            <p:nvPr/>
          </p:nvSpPr>
          <p:spPr>
            <a:xfrm>
              <a:off x="5915101" y="3146446"/>
              <a:ext cx="6394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palpite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5EED265-0627-E165-4B85-2F60C945BCA4}"/>
                </a:ext>
              </a:extLst>
            </p:cNvPr>
            <p:cNvSpPr txBox="1"/>
            <p:nvPr/>
          </p:nvSpPr>
          <p:spPr>
            <a:xfrm>
              <a:off x="7716165" y="3099689"/>
              <a:ext cx="4549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erro</a:t>
              </a:r>
            </a:p>
          </p:txBody>
        </p: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FBB144A-D3B1-58ED-79D4-025C07566D4A}"/>
                </a:ext>
              </a:extLst>
            </p:cNvPr>
            <p:cNvCxnSpPr/>
            <p:nvPr/>
          </p:nvCxnSpPr>
          <p:spPr>
            <a:xfrm flipH="1">
              <a:off x="4733134" y="2034381"/>
              <a:ext cx="1212396" cy="1743075"/>
            </a:xfrm>
            <a:prstGeom prst="line">
              <a:avLst/>
            </a:prstGeom>
            <a:ln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677D043A-F43E-B0F3-37B7-346AE0697B04}"/>
                  </a:ext>
                </a:extLst>
              </p:cNvPr>
              <p:cNvSpPr/>
              <p:nvPr/>
            </p:nvSpPr>
            <p:spPr>
              <a:xfrm>
                <a:off x="2343971" y="3188740"/>
                <a:ext cx="1499087" cy="8704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677D043A-F43E-B0F3-37B7-346AE0697B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71" y="3188740"/>
                <a:ext cx="1499087" cy="870491"/>
              </a:xfrm>
              <a:prstGeom prst="rect">
                <a:avLst/>
              </a:prstGeom>
              <a:blipFill>
                <a:blip r:embed="rId7"/>
                <a:stretch>
                  <a:fillRect l="-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>
            <a:extLst>
              <a:ext uri="{FF2B5EF4-FFF2-40B4-BE49-F238E27FC236}">
                <a16:creationId xmlns:a16="http://schemas.microsoft.com/office/drawing/2014/main" id="{850665E7-60C9-9057-ADB6-2CAE2237B854}"/>
              </a:ext>
            </a:extLst>
          </p:cNvPr>
          <p:cNvSpPr/>
          <p:nvPr/>
        </p:nvSpPr>
        <p:spPr>
          <a:xfrm>
            <a:off x="2828925" y="3540919"/>
            <a:ext cx="270358" cy="230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C7E874E7-5F26-FF77-A6A0-4A158DC458C0}"/>
              </a:ext>
            </a:extLst>
          </p:cNvPr>
          <p:cNvSpPr/>
          <p:nvPr/>
        </p:nvSpPr>
        <p:spPr>
          <a:xfrm>
            <a:off x="3324661" y="3540919"/>
            <a:ext cx="270358" cy="2309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CB280270-DF7E-B48C-54FA-D35DD769A8F2}"/>
              </a:ext>
            </a:extLst>
          </p:cNvPr>
          <p:cNvCxnSpPr>
            <a:stCxn id="24" idx="2"/>
          </p:cNvCxnSpPr>
          <p:nvPr/>
        </p:nvCxnSpPr>
        <p:spPr>
          <a:xfrm flipH="1">
            <a:off x="3219731" y="3771900"/>
            <a:ext cx="240109" cy="529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C10D38CF-E0FA-1551-91EE-C0598E273D40}"/>
              </a:ext>
            </a:extLst>
          </p:cNvPr>
          <p:cNvCxnSpPr>
            <a:stCxn id="23" idx="2"/>
          </p:cNvCxnSpPr>
          <p:nvPr/>
        </p:nvCxnSpPr>
        <p:spPr>
          <a:xfrm>
            <a:off x="2964104" y="3771900"/>
            <a:ext cx="237794" cy="529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3DB927FD-619C-3B92-17E3-53ADFB087CC0}"/>
              </a:ext>
            </a:extLst>
          </p:cNvPr>
          <p:cNvSpPr txBox="1"/>
          <p:nvPr/>
        </p:nvSpPr>
        <p:spPr>
          <a:xfrm>
            <a:off x="2270990" y="2946533"/>
            <a:ext cx="1115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Modelo de ML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610352" y="2200663"/>
            <a:ext cx="4211251" cy="315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5"/>
            <a:ext cx="5955586" cy="4883400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MSE), existem diversas outras métricas de erro que podemos usar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Média (</a:t>
            </a:r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(Cross-Entropia);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993368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93368"/>
                <a:ext cx="3520374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3342729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342729"/>
                <a:ext cx="3520373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0" y="4906192"/>
                <a:ext cx="49769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6192"/>
                <a:ext cx="497697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048018" y="1993368"/>
            <a:ext cx="310556" cy="24801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4465834" y="2628286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3171408" y="3622310"/>
            <a:ext cx="310556" cy="497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339694"/>
            <a:ext cx="49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2694" cy="4667250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erro (ou perda) e definimos uma forma de medi-lo. </a:t>
            </a:r>
          </a:p>
          <a:p>
            <a:r>
              <a:rPr lang="pt-BR" dirty="0"/>
              <a:t>Agora, o próximo passo envolverá a definição de um processo que utilize a informação do erro para gerar o próximo palpite (ou suposição) de forma que ele seja melhor do que o atual.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código que usa esse processo.</a:t>
            </a:r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“”.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Nesta aula vamos ver como medir o desempenho de um modelo de aprendizado de máquina ao longo do seu processo de aprendizagem.</a:t>
            </a:r>
          </a:p>
          <a:p>
            <a:r>
              <a:rPr lang="pt-BR" dirty="0"/>
              <a:t>Para isso, como já discutido brevemente antes, usaremos uma função chamada de função de erro ou de perda.</a:t>
            </a:r>
          </a:p>
          <a:p>
            <a:r>
              <a:rPr lang="pt-BR" dirty="0"/>
              <a:t>Idealmente, o processo de treinamento tem como objetivo minimizar o erro e, consequentemente, aumentar a precisão do modelo.</a:t>
            </a:r>
          </a:p>
          <a:p>
            <a:r>
              <a:rPr lang="pt-BR" dirty="0"/>
              <a:t>Além disso, veremos em breve diferentes estratégias para minimizar o erro.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função que mapeia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relação linear entre eles.</a:t>
                </a:r>
              </a:p>
              <a:p>
                <a:r>
                  <a:rPr lang="pt-BR" dirty="0"/>
                  <a:t>Podemos criar uma </a:t>
                </a:r>
                <a:r>
                  <a:rPr lang="pt-BR" b="1" i="1" dirty="0"/>
                  <a:t>hipótese</a:t>
                </a:r>
                <a:r>
                  <a:rPr lang="pt-BR" dirty="0"/>
                  <a:t> que uma reta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Vamos começar atribuindo alguns valores aleatórios para os pesos, ou seja, vamos fazer uma suposição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/>
          <a:lstStyle/>
          <a:p>
            <a:r>
              <a:rPr lang="pt-BR" dirty="0"/>
              <a:t>Vemos que os valores preditos e esperados não são os mesmos.</a:t>
            </a:r>
          </a:p>
          <a:p>
            <a:r>
              <a:rPr lang="pt-BR" dirty="0"/>
              <a:t>Os três primeiros valores até são próximos, mas os últimos já estão mais distantes.</a:t>
            </a:r>
          </a:p>
          <a:p>
            <a:r>
              <a:rPr lang="pt-BR" dirty="0"/>
              <a:t>Existe uma maneira de formalizarmos um cálculo do quão bom ou ruim essa função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/>
              <a:t>diferença</a:t>
            </a:r>
            <a:r>
              <a:rPr lang="pt-BR" dirty="0"/>
              <a:t> entre os pontos), descobrir se a função hipótese é boa ou não.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calcular a média dos comprimentos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Ao somarmos os comprimentos, mesmo as predições para os dois pontos estando erradas, seus erros se cancelariam, afetando a medida de desempenho.</a:t>
            </a:r>
          </a:p>
          <a:p>
            <a:r>
              <a:rPr lang="pt-BR" dirty="0"/>
              <a:t>Isso poderia sugerir que 3 de 6 predições estão corretas, o que sabemos não ser verdade.</a:t>
            </a:r>
          </a:p>
          <a:p>
            <a:r>
              <a:rPr lang="pt-BR" dirty="0"/>
              <a:t>O que podemos fazer para resolver esse problema?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212B23-55CD-CCDA-9C3B-BA14483628E4}"/>
              </a:ext>
            </a:extLst>
          </p:cNvPr>
          <p:cNvGrpSpPr/>
          <p:nvPr/>
        </p:nvGrpSpPr>
        <p:grpSpPr>
          <a:xfrm>
            <a:off x="400408" y="1644801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E872EBD6-3B01-CA1B-1131-CA2567F9A9ED}"/>
              </a:ext>
            </a:extLst>
          </p:cNvPr>
          <p:cNvSpPr/>
          <p:nvPr/>
        </p:nvSpPr>
        <p:spPr>
          <a:xfrm>
            <a:off x="954125" y="423700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6891EA-E337-0F90-D14F-45641BBAEBBD}"/>
              </a:ext>
            </a:extLst>
          </p:cNvPr>
          <p:cNvSpPr/>
          <p:nvPr/>
        </p:nvSpPr>
        <p:spPr>
          <a:xfrm>
            <a:off x="2361031" y="3398132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8110</TotalTime>
  <Words>1138</Words>
  <Application>Microsoft Office PowerPoint</Application>
  <PresentationFormat>Widescreen</PresentationFormat>
  <Paragraphs>156</Paragraphs>
  <Slides>20</Slides>
  <Notes>2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Apresentação do PowerPoint</vt:lpstr>
      <vt:lpstr>Outras medidas de erro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1668</cp:revision>
  <dcterms:created xsi:type="dcterms:W3CDTF">2020-01-20T13:50:05Z</dcterms:created>
  <dcterms:modified xsi:type="dcterms:W3CDTF">2023-07-29T02:11:40Z</dcterms:modified>
</cp:coreProperties>
</file>