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15" r:id="rId3"/>
    <p:sldId id="316" r:id="rId4"/>
    <p:sldId id="282" r:id="rId5"/>
    <p:sldId id="361" r:id="rId6"/>
    <p:sldId id="381" r:id="rId7"/>
    <p:sldId id="363" r:id="rId8"/>
    <p:sldId id="364" r:id="rId9"/>
    <p:sldId id="382" r:id="rId10"/>
    <p:sldId id="383" r:id="rId11"/>
    <p:sldId id="384" r:id="rId12"/>
    <p:sldId id="369" r:id="rId13"/>
    <p:sldId id="272" r:id="rId14"/>
    <p:sldId id="385" r:id="rId15"/>
    <p:sldId id="329" r:id="rId16"/>
    <p:sldId id="377" r:id="rId17"/>
    <p:sldId id="391" r:id="rId18"/>
    <p:sldId id="380" r:id="rId19"/>
    <p:sldId id="263" r:id="rId20"/>
    <p:sldId id="298" r:id="rId21"/>
    <p:sldId id="293" r:id="rId22"/>
    <p:sldId id="306" r:id="rId23"/>
    <p:sldId id="305" r:id="rId24"/>
    <p:sldId id="299" r:id="rId25"/>
    <p:sldId id="304" r:id="rId26"/>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87457" autoAdjust="0"/>
  </p:normalViewPr>
  <p:slideViewPr>
    <p:cSldViewPr snapToGrid="0">
      <p:cViewPr varScale="1">
        <p:scale>
          <a:sx n="97" d="100"/>
          <a:sy n="97" d="100"/>
        </p:scale>
        <p:origin x="1338" y="72"/>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10/07/2023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10/07/2023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mlc.committees.comsoc.org/research-librar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Recomendação de produtos: IA extrai conhecimento através do comportamento dos clientes e com isso consegue recomendar produtos específicos/customizados para os clientes.</a:t>
            </a:r>
          </a:p>
          <a:p>
            <a:endParaRPr lang="pt-BR" sz="1200" dirty="0"/>
          </a:p>
          <a:p>
            <a:r>
              <a:rPr lang="pt-BR" sz="1200" dirty="0"/>
              <a:t>“Faculdade particular usa robô para corrigir provas e dar nota aos alunos”, </a:t>
            </a:r>
            <a:r>
              <a:rPr lang="pt-BR" sz="1200" dirty="0">
                <a:hlinkClick r:id="rId3"/>
              </a:rPr>
              <a:t>https://cartacampinas.com.br/2020/04/faculdade-particular-usa-robo-para-corrigir-provas-e-dar-nota-aos-alunos/</a:t>
            </a:r>
            <a:endParaRPr lang="pt-BR" sz="1200" dirty="0"/>
          </a:p>
          <a:p>
            <a:endParaRPr lang="pt-BR" sz="1200" dirty="0"/>
          </a:p>
          <a:p>
            <a:r>
              <a:rPr lang="pt-BR" sz="1200" dirty="0"/>
              <a:t>“</a:t>
            </a:r>
            <a:r>
              <a:rPr lang="en-US" sz="1200" dirty="0"/>
              <a:t>Artificial Intelligence May Be Key to Better Weather Forecasts</a:t>
            </a:r>
            <a:r>
              <a:rPr lang="pt-BR" sz="1200" dirty="0"/>
              <a:t>”, https://eos.org/opinions/artificial-intelligence-may-be-key-to-better-we</a:t>
            </a:r>
          </a:p>
          <a:p>
            <a:endParaRPr lang="pt-BR" sz="1200" dirty="0"/>
          </a:p>
          <a:p>
            <a:r>
              <a:rPr lang="pt-BR" sz="1200" dirty="0"/>
              <a:t>“</a:t>
            </a:r>
            <a:r>
              <a:rPr lang="en-US" sz="1200" dirty="0"/>
              <a:t>AI improves fraud detection, prediction and prevention</a:t>
            </a:r>
            <a:r>
              <a:rPr lang="pt-BR" sz="1200" dirty="0"/>
              <a:t>”,</a:t>
            </a:r>
            <a:r>
              <a:rPr lang="pt-BR" sz="1200" baseline="0" dirty="0"/>
              <a:t> </a:t>
            </a:r>
            <a:r>
              <a:rPr lang="pt-BR" sz="1200" dirty="0">
                <a:hlinkClick r:id="rId4"/>
              </a:rPr>
              <a:t>https://www.ibm.com/analytics/fraud-prediction</a:t>
            </a:r>
            <a:r>
              <a:rPr lang="pt-BR" sz="1200" dirty="0">
                <a:hlinkClick r:id="rId5"/>
              </a:rPr>
              <a:t>ather-forecasts</a:t>
            </a:r>
            <a:endParaRPr lang="pt-BR" sz="1200" dirty="0"/>
          </a:p>
          <a:p>
            <a:endParaRPr lang="pt-BR" sz="1200" dirty="0"/>
          </a:p>
          <a:p>
            <a:r>
              <a:rPr lang="pt-BR" sz="1200" dirty="0"/>
              <a:t>“Inteligência artificial ajuda em diagnóstico da covid-19 no Brasil”, </a:t>
            </a:r>
            <a:r>
              <a:rPr lang="pt-BR" sz="1200" dirty="0">
                <a:hlinkClick r:id="rId6"/>
              </a:rPr>
              <a:t>https://www.correiobraziliense.com.br/app/noticia/ciencia-e-saude/2020/08/04/interna_ciencia_saude,878353/inteligencia-artificial-ajuda-em-diagnostico-da-covid-19-no-brasil.shtml</a:t>
            </a:r>
            <a:endParaRPr lang="nl-BE" sz="1200" dirty="0"/>
          </a:p>
          <a:p>
            <a:endParaRPr lang="pt-BR"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65585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defTabSz="1686336">
              <a:buFont typeface="Arial" panose="020B0604020202020204" pitchFamily="34" charset="0"/>
              <a:buChar char="•"/>
              <a:defRPr/>
            </a:pPr>
            <a:r>
              <a:rPr lang="pt-BR" b="1" dirty="0"/>
              <a:t>Estimação de canal e detecção de sinais</a:t>
            </a:r>
          </a:p>
          <a:p>
            <a:pPr marL="628650" lvl="1" indent="-171450" defTabSz="1686336">
              <a:buFont typeface="Arial" panose="020B0604020202020204" pitchFamily="34" charset="0"/>
              <a:buChar char="•"/>
              <a:defRPr/>
            </a:pPr>
            <a:r>
              <a:rPr lang="pt-BR" b="0" dirty="0"/>
              <a:t>Algoritmos de IA são treinados para realizar a estimação de canal e detecção de símbolos conjuntamente. Em alguns exemplos, os algoritmos são treinados para estimar o canal sem o envio de pilotos, aumentando a eficiência espectral do sistema, que se transforma</a:t>
            </a:r>
            <a:r>
              <a:rPr lang="pt-BR" b="0" baseline="0" dirty="0"/>
              <a:t> em maior velocidade para o usuário</a:t>
            </a:r>
            <a:r>
              <a:rPr lang="pt-BR" b="0" dirty="0"/>
              <a:t>.</a:t>
            </a:r>
          </a:p>
          <a:p>
            <a:pPr marL="628650" lvl="1" indent="-171450" defTabSz="1686336">
              <a:buFont typeface="Arial" panose="020B0604020202020204" pitchFamily="34" charset="0"/>
              <a:buChar char="•"/>
              <a:defRPr/>
            </a:pPr>
            <a:r>
              <a:rPr lang="pt-BR" b="1" dirty="0"/>
              <a:t>Vantagens</a:t>
            </a:r>
            <a:r>
              <a:rPr lang="pt-BR" b="0" dirty="0"/>
              <a:t>: As tarefas de estimação de canal e detecção envolvem a estimação dos vários canais (um por antena) e a inversão de matrizes para equalização, e por exemplo, em sistemas MIMO com um número massivo de antenas isso pode levar a um alto custo e alta complexidade computacional. O uso de IA nesta tarefa tem o potencial reduzir custos e complexidade computacional. Além</a:t>
            </a:r>
            <a:r>
              <a:rPr lang="pt-BR" b="0" baseline="0" dirty="0"/>
              <a:t> disso, a estimação de canal envolve a transmissão de pilotos, que consomem recursos que poderiam ser utilizados para transmissão de dados. IA tem também o potencial de aumentar a eficiência do sistema através do envio de um menor número de ou nenhum pilotos.</a:t>
            </a:r>
            <a:endParaRPr lang="pt-BR" b="0" dirty="0"/>
          </a:p>
          <a:p>
            <a:pPr marL="171450" lvl="0" indent="-171450" defTabSz="1686336">
              <a:buFont typeface="Arial" panose="020B0604020202020204" pitchFamily="34" charset="0"/>
              <a:buChar char="•"/>
              <a:defRPr/>
            </a:pPr>
            <a:r>
              <a:rPr lang="pt-BR" b="1" dirty="0"/>
              <a:t>Aprendizado de Sistemas de Comunicação de Ponta-a-Ponta</a:t>
            </a:r>
          </a:p>
          <a:p>
            <a:pPr marL="628650" lvl="1" indent="-171450" defTabSz="1686336">
              <a:buFont typeface="Arial" panose="020B0604020202020204" pitchFamily="34" charset="0"/>
              <a:buChar char="•"/>
              <a:defRPr/>
            </a:pPr>
            <a:r>
              <a:rPr lang="pt-BR" b="0" u="none" dirty="0"/>
              <a:t>Os blocos de processamento em sistemas de comunicação (transmissor e receptor) são desenvolvidos separadamente e otimizados com objetivos diferentes, tornando a otimização global do sistema muito difícil. AI pode ser usado para modelar e otimizar conjuntamente os blocos de processamento do transmissor (codificação de canal, modulação, MIMO, etc) e do receptor (estimação, detecção, demodulação, decodificação de canal).</a:t>
            </a:r>
          </a:p>
          <a:p>
            <a:pPr marL="628650" lvl="1" indent="-171450" defTabSz="1686336">
              <a:buFont typeface="Arial" panose="020B0604020202020204" pitchFamily="34" charset="0"/>
              <a:buChar char="•"/>
              <a:defRPr/>
            </a:pPr>
            <a:r>
              <a:rPr lang="pt-BR" b="1" u="none" dirty="0"/>
              <a:t>Vantagens</a:t>
            </a:r>
            <a:r>
              <a:rPr lang="pt-BR" b="0" u="none" dirty="0"/>
              <a:t>: maior performance do sistema dado que ele é otimizado conjuntamente.</a:t>
            </a:r>
          </a:p>
          <a:p>
            <a:pPr marL="171450" indent="-171450" defTabSz="1686336">
              <a:buFont typeface="Arial" panose="020B0604020202020204" pitchFamily="34" charset="0"/>
              <a:buChar char="•"/>
              <a:defRPr/>
            </a:pPr>
            <a:r>
              <a:rPr lang="pt-BR" b="1" dirty="0"/>
              <a:t>Alocação de Recursos</a:t>
            </a:r>
          </a:p>
          <a:p>
            <a:pPr marL="628650" lvl="1" indent="-171450" defTabSz="1686336">
              <a:buFont typeface="Arial" panose="020B0604020202020204" pitchFamily="34" charset="0"/>
              <a:buChar char="•"/>
              <a:defRPr/>
            </a:pPr>
            <a:r>
              <a:rPr lang="pt-BR" b="0" dirty="0"/>
              <a:t>Dispositivos IoT de baixa potência (e.g., LoRa, Zigbee, 6LoWPAN) não utilizam protocolos de contenção, o que acarreta em colisões, consequentemente diminuindo a performance da rede e drenando as baterias dos dispositivos devido ao maior número de retransmissões. IA pode aprender como (onde-&gt; canal, quando-&gt;periodicidade e por quanto tempo) os outros dispositivos estão acessando o meio e consequentemente evitar colisões com uma certa probabilidade.</a:t>
            </a:r>
          </a:p>
          <a:p>
            <a:pPr marL="628650" lvl="1" indent="-171450" defTabSz="1686336">
              <a:buFont typeface="Arial" panose="020B0604020202020204" pitchFamily="34" charset="0"/>
              <a:buChar char="•"/>
              <a:defRPr/>
            </a:pPr>
            <a:r>
              <a:rPr lang="pt-BR" b="1" dirty="0"/>
              <a:t>Vantagens</a:t>
            </a:r>
            <a:r>
              <a:rPr lang="pt-BR" b="0" dirty="0"/>
              <a:t>: aumento da performance da rede e da vida útil das baterias devido ao menor número de retransmissões.</a:t>
            </a:r>
          </a:p>
          <a:p>
            <a:pPr marL="171450" indent="-171450" defTabSz="1686336">
              <a:buFont typeface="Arial" panose="020B0604020202020204" pitchFamily="34" charset="0"/>
              <a:buChar char="•"/>
              <a:defRPr/>
            </a:pPr>
            <a:r>
              <a:rPr lang="pt-BR" b="1" dirty="0"/>
              <a:t>Rádio-sobre-Fibra</a:t>
            </a:r>
          </a:p>
          <a:p>
            <a:pPr marL="628650" lvl="1" indent="-171450" defTabSz="1686336">
              <a:buFont typeface="Arial" panose="020B0604020202020204" pitchFamily="34" charset="0"/>
              <a:buChar char="•"/>
              <a:defRPr/>
            </a:pPr>
            <a:r>
              <a:rPr lang="pt-BR" sz="2200" dirty="0"/>
              <a:t>A</a:t>
            </a:r>
            <a:r>
              <a:rPr lang="pt-BR" sz="2200" baseline="0" dirty="0"/>
              <a:t> t</a:t>
            </a:r>
            <a:r>
              <a:rPr lang="pt-BR" sz="2200" dirty="0"/>
              <a:t>ransmissão analógica de sinais banda base para BS usando rádio-sobre-fibra pode reduzir os custos de conversores quando comparado com soluções digitais tais como o CPRI, entretanto, o canal composto Radio/Fibra introduz vários tipos de artefatos e distorções ao sinal transmitido que precisam ser mitigadas. AI pode ser utilizada para </a:t>
            </a:r>
            <a:r>
              <a:rPr lang="pt-BR" b="0" dirty="0"/>
              <a:t>equalizar e detectar</a:t>
            </a:r>
            <a:r>
              <a:rPr lang="pt-BR" b="0" baseline="0" dirty="0"/>
              <a:t> </a:t>
            </a:r>
            <a:r>
              <a:rPr lang="pt-BR" b="0" dirty="0"/>
              <a:t>sinais conjuntamente. </a:t>
            </a:r>
          </a:p>
          <a:p>
            <a:pPr marL="628650" lvl="1" indent="-171450" defTabSz="1686336">
              <a:buFont typeface="Arial" panose="020B0604020202020204" pitchFamily="34" charset="0"/>
              <a:buChar char="•"/>
              <a:defRPr/>
            </a:pPr>
            <a:r>
              <a:rPr lang="pt-BR" b="1" dirty="0"/>
              <a:t>Vantagens</a:t>
            </a:r>
            <a:r>
              <a:rPr lang="pt-BR" b="0" dirty="0"/>
              <a:t>: Menor custo e complexidade computacional. </a:t>
            </a:r>
          </a:p>
          <a:p>
            <a:pPr marL="171450" indent="-171450" defTabSz="1686336">
              <a:buFont typeface="Arial" panose="020B0604020202020204" pitchFamily="34" charset="0"/>
              <a:buChar char="•"/>
              <a:defRPr/>
            </a:pPr>
            <a:r>
              <a:rPr lang="pt-BR" b="1" dirty="0"/>
              <a:t>Comunicações em Ondas Milimétricas</a:t>
            </a:r>
          </a:p>
          <a:p>
            <a:pPr marL="628650" lvl="1" indent="-171450" defTabSz="1686336">
              <a:buFont typeface="Arial" panose="020B0604020202020204" pitchFamily="34" charset="0"/>
              <a:buChar char="•"/>
              <a:defRPr/>
            </a:pPr>
            <a:r>
              <a:rPr lang="pt-BR" b="0" dirty="0"/>
              <a:t>A comunicação na faixa de ondas milimétricas é predominantemente feita através de links com visada direta (LoS – Line of Sight) e portanto é facilmente susceptível a bloqueios. Um dispositivo móvel quando tem seu link com uma BS bloqueado inicia o que é</a:t>
            </a:r>
            <a:r>
              <a:rPr lang="pt-BR" b="0" baseline="0" dirty="0"/>
              <a:t> chamado de</a:t>
            </a:r>
            <a:r>
              <a:rPr lang="pt-BR" b="0" dirty="0"/>
              <a:t> processo de handover (procura por outra BS), isso leva a desconexão de sua sessão de comunicação, o que impacta na confiabilidade e aumenta a latência. IA pode</a:t>
            </a:r>
            <a:r>
              <a:rPr lang="pt-BR" b="0" baseline="0" dirty="0"/>
              <a:t> ser</a:t>
            </a:r>
            <a:r>
              <a:rPr lang="pt-BR" b="0" dirty="0"/>
              <a:t> usada para predizer que um link irá em breve ficar bloqueado, o que possibilita que a BS servindo o dispositivo faça um handover proativo (em background) deste dispositivo para outra BS.</a:t>
            </a:r>
          </a:p>
          <a:p>
            <a:pPr marL="628650" lvl="1" indent="-171450" defTabSz="1686336">
              <a:buFont typeface="Arial" panose="020B0604020202020204" pitchFamily="34" charset="0"/>
              <a:buChar char="•"/>
              <a:defRPr/>
            </a:pPr>
            <a:r>
              <a:rPr lang="pt-BR" b="1" dirty="0"/>
              <a:t>Vantagens</a:t>
            </a:r>
            <a:r>
              <a:rPr lang="pt-BR" b="0" dirty="0"/>
              <a:t>: A predição e handover proativo garantem alta confiabilidade e baixa latência nos sistemas móveis.</a:t>
            </a:r>
          </a:p>
          <a:p>
            <a:pPr marL="171450" indent="-171450" defTabSz="1686336">
              <a:buFont typeface="Arial" panose="020B0604020202020204" pitchFamily="34" charset="0"/>
              <a:buChar char="•"/>
              <a:defRPr/>
            </a:pPr>
            <a:r>
              <a:rPr lang="pt-BR" b="1" dirty="0"/>
              <a:t>Pré-distorção</a:t>
            </a:r>
          </a:p>
          <a:p>
            <a:pPr marL="628650" lvl="1" indent="-171450" defTabSz="1686336">
              <a:buFont typeface="Arial" panose="020B0604020202020204" pitchFamily="34" charset="0"/>
              <a:buChar char="•"/>
              <a:defRPr/>
            </a:pPr>
            <a:r>
              <a:rPr lang="pt-BR" b="0" dirty="0"/>
              <a:t>Amplificadores de potencia são inerentemente não-lineares quando operam em regimes de alta potência, o que introduz distorções dentro da banda desejada e produtos de intermodulação fora da banda desejada (ou seja, sinal é “</a:t>
            </a:r>
            <a:r>
              <a:rPr lang="pt-BR" b="0" i="1" dirty="0"/>
              <a:t>espirrado</a:t>
            </a:r>
            <a:r>
              <a:rPr lang="pt-BR" b="0" dirty="0"/>
              <a:t>” pra fora da banda). </a:t>
            </a:r>
          </a:p>
          <a:p>
            <a:pPr marL="628650" lvl="1" indent="-171450" defTabSz="1686336">
              <a:buFont typeface="Arial" panose="020B0604020202020204" pitchFamily="34" charset="0"/>
              <a:buChar char="•"/>
              <a:defRPr/>
            </a:pPr>
            <a:r>
              <a:rPr lang="pt-BR" b="0" dirty="0"/>
              <a:t>O dispositivo de pré-distorção introduz uma “</a:t>
            </a:r>
            <a:r>
              <a:rPr lang="pt-BR" b="0" i="1" dirty="0"/>
              <a:t>distorção</a:t>
            </a:r>
            <a:r>
              <a:rPr lang="pt-BR" b="0" dirty="0"/>
              <a:t> </a:t>
            </a:r>
            <a:r>
              <a:rPr lang="pt-BR" b="0" i="1" dirty="0"/>
              <a:t>inversa</a:t>
            </a:r>
            <a:r>
              <a:rPr lang="pt-BR" b="0" dirty="0"/>
              <a:t>” na entrada do amplificador, o que cancela, em teoria, qualquer não-linearidade que o amplificador possa apresentar.</a:t>
            </a:r>
          </a:p>
          <a:p>
            <a:pPr marL="628650" lvl="1" indent="-171450" defTabSz="1686336">
              <a:buFont typeface="Arial" panose="020B0604020202020204" pitchFamily="34" charset="0"/>
              <a:buChar char="•"/>
              <a:defRPr/>
            </a:pPr>
            <a:r>
              <a:rPr lang="pt-BR" b="0" dirty="0"/>
              <a:t>IA tem o potêncial para aprender uma curva de pré-distorção</a:t>
            </a:r>
            <a:r>
              <a:rPr lang="pt-BR" b="0" baseline="0" dirty="0"/>
              <a:t> capaz de mitigar os efeitos não-lineares dos amplificadores de RF.</a:t>
            </a:r>
            <a:endParaRPr lang="pt-BR" b="0" dirty="0"/>
          </a:p>
          <a:p>
            <a:pPr marL="628650" lvl="1" indent="-171450" defTabSz="1686336">
              <a:buFont typeface="Arial" panose="020B0604020202020204" pitchFamily="34" charset="0"/>
              <a:buChar char="•"/>
              <a:defRPr/>
            </a:pPr>
            <a:r>
              <a:rPr lang="pt-BR" b="1" dirty="0"/>
              <a:t>Vantagens</a:t>
            </a:r>
            <a:r>
              <a:rPr lang="pt-BR" b="0" dirty="0"/>
              <a:t>: O emprego de IA tem potencial para diminuir os custos e complexidade computacional dos</a:t>
            </a:r>
            <a:r>
              <a:rPr lang="pt-BR" b="0" baseline="0" dirty="0"/>
              <a:t> dispositivos de</a:t>
            </a:r>
            <a:r>
              <a:rPr lang="pt-BR" b="0" dirty="0"/>
              <a:t> pré-distorção.</a:t>
            </a:r>
            <a:endParaRPr lang="pt-BR" dirty="0"/>
          </a:p>
          <a:p>
            <a:endParaRPr lang="pt-BR" dirty="0"/>
          </a:p>
          <a:p>
            <a:r>
              <a:rPr lang="pt-BR" dirty="0"/>
              <a:t>Fonte: </a:t>
            </a:r>
            <a:r>
              <a:rPr lang="pt-BR" dirty="0">
                <a:hlinkClick r:id="rId3"/>
              </a:rPr>
              <a:t>https://mlc.committees.comsoc.org/research-library/</a:t>
            </a:r>
            <a:endParaRPr lang="pt-BR" dirty="0"/>
          </a:p>
          <a:p>
            <a:endParaRPr lang="pt-BR" dirty="0"/>
          </a:p>
          <a:p>
            <a:r>
              <a:rPr lang="pt-BR" b="1" dirty="0"/>
              <a:t>Goodput</a:t>
            </a:r>
            <a:r>
              <a:rPr lang="pt-BR" dirty="0"/>
              <a:t>: é o throughput no nível de aplicação de um</a:t>
            </a:r>
            <a:r>
              <a:rPr lang="pt-BR" baseline="0" dirty="0"/>
              <a:t> sistema de</a:t>
            </a:r>
            <a:r>
              <a:rPr lang="pt-BR" dirty="0"/>
              <a:t> comunicação; isto é, o número de bits de informação úteis entregues pelo</a:t>
            </a:r>
            <a:r>
              <a:rPr lang="pt-BR" baseline="0" dirty="0"/>
              <a:t> sistema </a:t>
            </a:r>
            <a:r>
              <a:rPr lang="pt-BR" dirty="0"/>
              <a:t>a um determinado destino por unidade de tempo.</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2904369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Hoje em dia, dados são preciosíssimos e a extração de novas informações (úteis) vale ouro.</a:t>
            </a:r>
            <a:endParaRPr lang="pt-BR" sz="1200" dirty="0"/>
          </a:p>
          <a:p>
            <a:r>
              <a:rPr lang="pt-BR" sz="1200" dirty="0"/>
              <a:t>Surgimento de recursos computacionais poderosos tais como </a:t>
            </a:r>
            <a:r>
              <a:rPr lang="pt-BR" sz="1200" dirty="0" err="1"/>
              <a:t>GPUs</a:t>
            </a:r>
            <a:r>
              <a:rPr lang="pt-BR" sz="1200" dirty="0"/>
              <a:t>, </a:t>
            </a:r>
            <a:r>
              <a:rPr lang="pt-BR" sz="1200" dirty="0" err="1"/>
              <a:t>FPGAs</a:t>
            </a:r>
            <a:r>
              <a:rPr lang="pt-BR" sz="1200" dirty="0"/>
              <a:t>, </a:t>
            </a:r>
            <a:r>
              <a:rPr lang="pt-BR" sz="1200" dirty="0" err="1"/>
              <a:t>CPUs</a:t>
            </a:r>
            <a:r>
              <a:rPr lang="pt-BR" sz="1200" dirty="0"/>
              <a:t> com múltiplos cores.</a:t>
            </a:r>
          </a:p>
          <a:p>
            <a:r>
              <a:rPr lang="pt-BR" sz="1200" dirty="0"/>
              <a:t>Surgimento de novas estratégias de treinamento (i.e., aprendizagem).</a:t>
            </a:r>
          </a:p>
          <a:p>
            <a:r>
              <a:rPr lang="pt-BR" sz="1200" dirty="0"/>
              <a:t>Existência de frameworks e bibliotecas que facilitam o desenvolvimento de soluções com ML.</a:t>
            </a:r>
          </a:p>
          <a:p>
            <a:endParaRPr lang="pt-BR" sz="1200" dirty="0"/>
          </a:p>
          <a:p>
            <a:r>
              <a:rPr lang="pt-BR" sz="1200" b="1" dirty="0"/>
              <a:t>TensorFlow</a:t>
            </a:r>
            <a:r>
              <a:rPr lang="pt-BR" sz="1200" dirty="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a:p>
          <a:p>
            <a:r>
              <a:rPr lang="pt-BR" sz="1200" b="1" dirty="0" err="1"/>
              <a:t>Theano</a:t>
            </a:r>
            <a:r>
              <a:rPr lang="pt-BR" sz="1200" dirty="0"/>
              <a:t> é uma biblioteca de computação científica. Foi desenvolvido pela </a:t>
            </a:r>
            <a:r>
              <a:rPr lang="pt-BR" sz="1200" dirty="0" err="1"/>
              <a:t>Université</a:t>
            </a:r>
            <a:r>
              <a:rPr lang="pt-BR" sz="1200" dirty="0"/>
              <a:t> de Montréal e está disponível desde 2007.</a:t>
            </a:r>
          </a:p>
          <a:p>
            <a:endParaRPr lang="pt-BR" sz="1200" dirty="0"/>
          </a:p>
          <a:p>
            <a:r>
              <a:rPr lang="pt-BR" sz="1200" b="1" dirty="0" err="1"/>
              <a:t>PyTorch</a:t>
            </a:r>
            <a:r>
              <a:rPr lang="pt-BR" sz="1200" dirty="0"/>
              <a:t> é uma biblioteca de aprendizado de máquina de código aberto baseada na biblioteca </a:t>
            </a:r>
            <a:r>
              <a:rPr lang="pt-BR" sz="1200" dirty="0" err="1"/>
              <a:t>Torch</a:t>
            </a:r>
            <a:r>
              <a:rPr lang="pt-BR" sz="1200" baseline="0" dirty="0"/>
              <a:t> </a:t>
            </a:r>
            <a:r>
              <a:rPr lang="pt-BR" sz="1200" dirty="0"/>
              <a:t>usada</a:t>
            </a:r>
            <a:r>
              <a:rPr lang="pt-BR" sz="1200" baseline="0" dirty="0"/>
              <a:t> em aplicações de </a:t>
            </a:r>
            <a:r>
              <a:rPr lang="pt-BR" sz="1200" dirty="0"/>
              <a:t>visão computacional e processamento de linguagem natural.</a:t>
            </a:r>
          </a:p>
          <a:p>
            <a:endParaRPr lang="pt-BR" sz="1200" dirty="0"/>
          </a:p>
          <a:p>
            <a:r>
              <a:rPr lang="pt-BR" sz="1200" b="1" dirty="0" err="1"/>
              <a:t>Scikit-learn</a:t>
            </a:r>
            <a:r>
              <a:rPr lang="pt-BR" sz="1200" dirty="0"/>
              <a:t> é uma biblioteca de aprendizado de máquina de software livre para a linguagem de programação Python.</a:t>
            </a:r>
          </a:p>
          <a:p>
            <a:endParaRPr lang="pt-BR" sz="1200" dirty="0"/>
          </a:p>
          <a:p>
            <a:r>
              <a:rPr lang="pt-BR" sz="1200" b="1" dirty="0"/>
              <a:t>Keras</a:t>
            </a:r>
            <a:r>
              <a:rPr lang="pt-BR" sz="1200" dirty="0"/>
              <a:t> é uma biblioteca de rede neural de código aberto escrita em Python. É capaz de rodar sobre TensorFlow, Microsoft </a:t>
            </a:r>
            <a:r>
              <a:rPr lang="pt-BR" sz="1200" dirty="0" err="1"/>
              <a:t>Cognitive</a:t>
            </a:r>
            <a:r>
              <a:rPr lang="pt-BR" sz="1200" dirty="0"/>
              <a:t> Toolkit, R, </a:t>
            </a:r>
            <a:r>
              <a:rPr lang="pt-BR" sz="1200" dirty="0" err="1"/>
              <a:t>Theano</a:t>
            </a:r>
            <a:r>
              <a:rPr lang="pt-BR" sz="1200" dirty="0"/>
              <a:t> ou </a:t>
            </a:r>
            <a:r>
              <a:rPr lang="pt-BR" sz="1200" dirty="0" err="1"/>
              <a:t>PlaidML</a:t>
            </a:r>
            <a:r>
              <a:rPr lang="pt-BR" sz="1200" dirty="0"/>
              <a:t>. Keras foi projetado para permitir experimentação rápida com redes neurais profundas, ele se concentra em ser fácil de usar, modular e extensível.</a:t>
            </a:r>
          </a:p>
          <a:p>
            <a:endParaRPr lang="pt-BR" sz="1200" dirty="0"/>
          </a:p>
          <a:p>
            <a:r>
              <a:rPr lang="pt-BR" sz="1200" b="1" dirty="0"/>
              <a:t>Pandas</a:t>
            </a:r>
            <a:r>
              <a:rPr lang="pt-BR" sz="1200" dirty="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6701132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26129547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17</a:t>
            </a:fld>
            <a:endParaRPr lang="pt-BR"/>
          </a:p>
        </p:txBody>
      </p:sp>
    </p:spTree>
    <p:extLst>
      <p:ext uri="{BB962C8B-B14F-4D97-AF65-F5344CB8AC3E}">
        <p14:creationId xmlns:p14="http://schemas.microsoft.com/office/powerpoint/2010/main" val="3337267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https://colab.research.google.com/github/zz4fap/tp555-ml/blob/main/exemplos/jupyter/Figura_2D.ipynb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15767953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a:t>
            </a:fld>
            <a:endParaRPr lang="pt-BR"/>
          </a:p>
        </p:txBody>
      </p:sp>
    </p:spTree>
    <p:extLst>
      <p:ext uri="{BB962C8B-B14F-4D97-AF65-F5344CB8AC3E}">
        <p14:creationId xmlns:p14="http://schemas.microsoft.com/office/powerpoint/2010/main" val="3895306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1918407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a:t>Referências</a:t>
            </a:r>
            <a:r>
              <a:rPr lang="pt-BR" sz="1200" dirty="0"/>
              <a:t>:</a:t>
            </a:r>
          </a:p>
          <a:p>
            <a:pPr defTabSz="1686336">
              <a:defRPr/>
            </a:pPr>
            <a:r>
              <a:rPr lang="pt-BR" sz="1200" dirty="0"/>
              <a:t>[1] Matti Latva-aho ad Kari Leppänen (editors)</a:t>
            </a:r>
            <a:r>
              <a:rPr lang="en-US" sz="1200" dirty="0"/>
              <a:t>, KEY DRIVERS AND RESEARCH CHALLENGES FOR 6G UBIQUITOUS WIRELESS INTELLIGENCE, 6G Flagship, University of Oulu, Oulu,</a:t>
            </a:r>
            <a:r>
              <a:rPr lang="en-US" sz="1200" baseline="0" dirty="0"/>
              <a:t> </a:t>
            </a:r>
            <a:r>
              <a:rPr lang="en-US" sz="1200" baseline="0" dirty="0" err="1"/>
              <a:t>disponível</a:t>
            </a:r>
            <a:r>
              <a:rPr lang="en-US" sz="1200" baseline="0" dirty="0"/>
              <a:t> online </a:t>
            </a:r>
            <a:r>
              <a:rPr lang="en-US" sz="1200" baseline="0" dirty="0" err="1"/>
              <a:t>em</a:t>
            </a:r>
            <a:r>
              <a:rPr lang="en-US" sz="1200" baseline="0" dirty="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a:t>[2] </a:t>
            </a:r>
            <a:r>
              <a:rPr lang="pt-BR" sz="1200" dirty="0"/>
              <a:t>Mostafa Zaman Chowdhury, Md. Shahjalal, Shakil Ahmed, Yeong Min Jang, “</a:t>
            </a:r>
            <a:r>
              <a:rPr lang="en-US" sz="1200" b="0" i="0" kern="1200" dirty="0">
                <a:solidFill>
                  <a:schemeClr val="tx1"/>
                </a:solidFill>
                <a:effectLst/>
                <a:latin typeface="+mn-lt"/>
                <a:ea typeface="+mn-ea"/>
                <a:cs typeface="+mn-cs"/>
              </a:rPr>
              <a:t>6G Wireless Communication Systems: Applications, Requirements, Technologies, Challenges, and Research Directions”, </a:t>
            </a:r>
            <a:r>
              <a:rPr lang="pt-BR" sz="1200" dirty="0">
                <a:hlinkClick r:id="rId3"/>
              </a:rPr>
              <a:t>https://arxiv.org/ftp/arxiv/papers/1909/1909.11315.pdf</a:t>
            </a:r>
            <a:endParaRPr lang="en-US"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337128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a:t>Objetivo</a:t>
            </a:r>
            <a:r>
              <a:rPr lang="pt-BR" sz="1200" dirty="0"/>
              <a:t>: Criar máquinas que </a:t>
            </a:r>
            <a:r>
              <a:rPr lang="pt-BR" sz="1200" i="1" dirty="0"/>
              <a:t>imitem</a:t>
            </a:r>
            <a:r>
              <a:rPr lang="pt-BR" sz="1200" dirty="0"/>
              <a:t> nossa capacidade mental para uma determinada tarefa. </a:t>
            </a:r>
            <a:endParaRPr lang="pt-BR" sz="1200" dirty="0">
              <a:cs typeface="Calibri"/>
            </a:endParaRPr>
          </a:p>
          <a:p>
            <a:pPr marL="171450" indent="-171450">
              <a:buFont typeface="Arial" panose="020B0604020202020204" pitchFamily="34" charset="0"/>
              <a:buChar char="•"/>
            </a:pPr>
            <a:r>
              <a:rPr lang="pt-BR" sz="1200" dirty="0"/>
              <a:t>Porém, esta </a:t>
            </a:r>
            <a:r>
              <a:rPr lang="pt-BR" sz="1200" i="1" dirty="0"/>
              <a:t>imitação</a:t>
            </a:r>
            <a:r>
              <a:rPr lang="pt-BR" sz="1200" dirty="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a:t>Essa </a:t>
            </a:r>
            <a:r>
              <a:rPr lang="pt-BR" sz="1200" i="1" dirty="0"/>
              <a:t>imitação</a:t>
            </a:r>
            <a:r>
              <a:rPr lang="pt-BR" sz="1200" dirty="0"/>
              <a:t> é, portanto, apenas uma aproximação. É por isso que em IA fala-se da criação de máquinas que são </a:t>
            </a:r>
            <a:r>
              <a:rPr lang="pt-BR" sz="1200" i="1" dirty="0"/>
              <a:t>modelos</a:t>
            </a:r>
            <a:r>
              <a:rPr lang="pt-BR" sz="1200" dirty="0"/>
              <a:t> de nossa capacidade de aprender, raciocinar, enxergar, falar, ouvir, etc.</a:t>
            </a:r>
            <a:endParaRPr lang="en-US" sz="1200" dirty="0"/>
          </a:p>
          <a:p>
            <a:pPr rtl="0"/>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A IA fraca concentra-se na realização de uma tarefa específica, como responder a perguntas com base na entrada do usuário ou jogar xadrez. Carros autônomos e assistentes virtuais, como Siri, são exemplos de IA fraca.</a:t>
            </a:r>
            <a:r>
              <a:rPr lang="pt-BR" sz="1200" baseline="0" dirty="0"/>
              <a:t> </a:t>
            </a:r>
            <a:r>
              <a:rPr lang="pt-BR" sz="1200" dirty="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977106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a:cs typeface="Calibri"/>
            </a:endParaRPr>
          </a:p>
          <a:p>
            <a:pPr marL="0" indent="0">
              <a:buFont typeface="Arial" panose="020B0604020202020204" pitchFamily="34" charset="0"/>
              <a:buNone/>
            </a:pPr>
            <a:endParaRPr lang="pt-BR" sz="1200" b="1" dirty="0">
              <a:cs typeface="Calibri"/>
            </a:endParaRPr>
          </a:p>
          <a:p>
            <a:pPr marL="0" indent="0">
              <a:buFont typeface="Arial" panose="020B0604020202020204" pitchFamily="34" charset="0"/>
              <a:buNone/>
            </a:pPr>
            <a:r>
              <a:rPr lang="pt-BR" sz="1200" b="1" dirty="0">
                <a:cs typeface="Calibri"/>
              </a:rPr>
              <a:t>Processamento de linguagem natural</a:t>
            </a:r>
            <a:r>
              <a:rPr lang="pt-BR" sz="1200" b="0" dirty="0">
                <a:cs typeface="Calibri"/>
              </a:rPr>
              <a:t>: criação automática de resumos,</a:t>
            </a:r>
            <a:r>
              <a:rPr lang="pt-BR" sz="1200" b="0" baseline="0" dirty="0">
                <a:cs typeface="Calibri"/>
              </a:rPr>
              <a:t> tradução de textos em uma língua para outra, reconhecimento de fala, etc.</a:t>
            </a:r>
          </a:p>
          <a:p>
            <a:pPr marL="0" indent="0">
              <a:buFont typeface="Arial" panose="020B0604020202020204" pitchFamily="34" charset="0"/>
              <a:buNone/>
            </a:pPr>
            <a:r>
              <a:rPr lang="pt-BR" sz="1200" b="1" baseline="0" dirty="0">
                <a:cs typeface="Calibri"/>
              </a:rPr>
              <a:t>Representação do conhecimento</a:t>
            </a:r>
            <a:r>
              <a:rPr lang="pt-BR" sz="1200" b="0" baseline="0" dirty="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a:cs typeface="Calibri"/>
              </a:rPr>
              <a:t>Raciocínio automatizado</a:t>
            </a:r>
            <a:r>
              <a:rPr lang="pt-BR" sz="1200" b="0" baseline="0" dirty="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a:cs typeface="Calibri"/>
              </a:rPr>
              <a:t>Planejamento</a:t>
            </a:r>
            <a:r>
              <a:rPr lang="pt-BR" sz="1200" b="0" baseline="0" dirty="0">
                <a:cs typeface="Calibri"/>
              </a:rPr>
              <a:t>: </a:t>
            </a:r>
            <a:r>
              <a:rPr lang="pt-BR" dirty="0"/>
              <a:t>tem como objetivo encontrar um plano que permita uma</a:t>
            </a:r>
            <a:r>
              <a:rPr lang="pt-BR" baseline="0" dirty="0"/>
              <a:t> máquina </a:t>
            </a:r>
            <a:r>
              <a:rPr lang="pt-BR" dirty="0"/>
              <a:t>executar uma tarefa, a partir de uma situação inicial.</a:t>
            </a:r>
            <a:endParaRPr lang="pt-BR" sz="1200" b="0" baseline="0" dirty="0">
              <a:cs typeface="Calibri"/>
            </a:endParaRPr>
          </a:p>
          <a:p>
            <a:pPr marL="0" indent="0">
              <a:buFont typeface="Arial" panose="020B0604020202020204" pitchFamily="34" charset="0"/>
              <a:buNone/>
            </a:pPr>
            <a:r>
              <a:rPr lang="pt-BR" sz="1200" b="1" baseline="0" dirty="0">
                <a:cs typeface="Calibri"/>
              </a:rPr>
              <a:t>Visão computacional</a:t>
            </a:r>
            <a:r>
              <a:rPr lang="pt-BR" sz="1200" b="0" baseline="0" dirty="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a:cs typeface="Calibri"/>
              </a:rPr>
              <a:t>Robótica</a:t>
            </a:r>
            <a:r>
              <a:rPr lang="pt-BR" sz="1200" b="0" baseline="0" dirty="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a:cs typeface="Calibri"/>
              </a:rPr>
              <a:t>Aprendizado de máquina</a:t>
            </a:r>
            <a:r>
              <a:rPr lang="pt-BR" sz="1200" b="0" baseline="0" dirty="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a:t>Inteligência artificial geral</a:t>
            </a:r>
            <a:r>
              <a:rPr lang="pt-PT" sz="1200" i="1" dirty="0"/>
              <a:t>: </a:t>
            </a:r>
            <a:r>
              <a:rPr lang="pt-BR" sz="1200" b="0" i="0" kern="1200" dirty="0">
                <a:solidFill>
                  <a:schemeClr val="tx1"/>
                </a:solidFill>
                <a:effectLst/>
                <a:latin typeface="+mn-lt"/>
                <a:ea typeface="+mn-ea"/>
                <a:cs typeface="+mn-cs"/>
              </a:rPr>
              <a:t>máquinas que possuem</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consciência e sentimentos, capazes de oferecer soluções para qualquer tipo de problema.</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a:p>
          <a:p>
            <a:endParaRPr lang="pt-BR" sz="1200" dirty="0"/>
          </a:p>
          <a:p>
            <a:r>
              <a:rPr lang="en-US" sz="1200" dirty="0"/>
              <a:t>KR&amp;R: Knowledge representation and reasoning</a:t>
            </a:r>
          </a:p>
          <a:p>
            <a:endParaRPr lang="en-US" sz="1200" dirty="0"/>
          </a:p>
          <a:p>
            <a:endParaRPr lang="en-US" sz="1200" dirty="0"/>
          </a:p>
          <a:p>
            <a:pPr rtl="0"/>
            <a:r>
              <a:rPr lang="en-US" sz="1200" dirty="0"/>
              <a:t>First of all, </a:t>
            </a:r>
            <a:r>
              <a:rPr lang="en-US" sz="1200" b="1" dirty="0"/>
              <a:t>leave the terms artificial and machine aside</a:t>
            </a:r>
            <a:r>
              <a:rPr lang="en-US" sz="1200" dirty="0"/>
              <a:t>. We will try to understand the words intelligence and learning one-by-one. Think of how one can solve a given (mathematical and not real life) problem. There are two possibilities - </a:t>
            </a:r>
            <a:r>
              <a:rPr lang="en-US" sz="1200" i="1" dirty="0"/>
              <a:t>either</a:t>
            </a:r>
          </a:p>
          <a:p>
            <a:pPr rtl="0"/>
            <a:endParaRPr lang="en-US" sz="1200" dirty="0"/>
          </a:p>
          <a:p>
            <a:r>
              <a:rPr lang="en-US" sz="1200" dirty="0"/>
              <a:t>Method 1: he/she/it has solved such a problem before and has </a:t>
            </a:r>
            <a:r>
              <a:rPr lang="en-US" sz="1200" b="1" i="1" dirty="0"/>
              <a:t>learned</a:t>
            </a:r>
            <a:r>
              <a:rPr lang="en-US" sz="1200" dirty="0"/>
              <a:t> how to solve such problems </a:t>
            </a:r>
            <a:r>
              <a:rPr lang="en-US" sz="1200" i="1" dirty="0"/>
              <a:t>or</a:t>
            </a:r>
          </a:p>
          <a:p>
            <a:endParaRPr lang="en-US" sz="1200" dirty="0"/>
          </a:p>
          <a:p>
            <a:r>
              <a:rPr lang="en-US" sz="1200" dirty="0"/>
              <a:t>Method 2: (it is first time he/she/it faced this type of problem and)</a:t>
            </a:r>
            <a:r>
              <a:rPr lang="en-US" sz="1200" i="1" dirty="0"/>
              <a:t> </a:t>
            </a:r>
            <a:r>
              <a:rPr lang="en-US" sz="1200" dirty="0"/>
              <a:t>he/she/it is </a:t>
            </a:r>
            <a:r>
              <a:rPr lang="en-US" sz="1200" b="1" i="1" dirty="0"/>
              <a:t>actually intelligent</a:t>
            </a:r>
            <a:r>
              <a:rPr lang="en-US" sz="1200" dirty="0"/>
              <a:t> to think of possibilities of how to solve the problem based on what he/she/it </a:t>
            </a:r>
            <a:r>
              <a:rPr lang="en-US" sz="1200" b="1" i="1" dirty="0"/>
              <a:t>knows</a:t>
            </a:r>
            <a:r>
              <a:rPr lang="en-US" sz="1200" dirty="0"/>
              <a:t>, right?</a:t>
            </a:r>
          </a:p>
          <a:p>
            <a:pPr rtl="0"/>
            <a:endParaRPr lang="en-US" sz="1200" dirty="0"/>
          </a:p>
          <a:p>
            <a:pPr rtl="0"/>
            <a:r>
              <a:rPr lang="en-US" sz="1200" dirty="0"/>
              <a:t>The former is called </a:t>
            </a:r>
            <a:r>
              <a:rPr lang="en-US" sz="1200" b="1" dirty="0"/>
              <a:t>learning </a:t>
            </a:r>
            <a:r>
              <a:rPr lang="en-US" sz="1200" dirty="0"/>
              <a:t>and the latter is called </a:t>
            </a:r>
            <a:r>
              <a:rPr lang="en-US" sz="1200" b="1" dirty="0"/>
              <a:t>knowledge</a:t>
            </a:r>
            <a:r>
              <a:rPr lang="en-US" sz="1200" dirty="0"/>
              <a:t> (along with intelligence). So, in short, to solve a problem, one needs either of these two. Hence, </a:t>
            </a:r>
            <a:r>
              <a:rPr lang="en-US" sz="1200" b="1" dirty="0"/>
              <a:t>learning is a part of intelligence</a:t>
            </a:r>
            <a:r>
              <a:rPr lang="en-US" sz="1200" dirty="0"/>
              <a:t>. </a:t>
            </a:r>
          </a:p>
          <a:p>
            <a:endParaRPr lang="pt-BR" sz="1200" dirty="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148245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a:t>Foco do curso: estudo dos principais algoritmos de </a:t>
            </a:r>
            <a:r>
              <a:rPr lang="pt-BR" sz="1200" b="1" i="1" dirty="0"/>
              <a:t>Aprendizado de Máquina</a:t>
            </a:r>
            <a:r>
              <a:rPr lang="pt-BR" sz="1200" dirty="0"/>
              <a:t>. Por quê?</a:t>
            </a:r>
          </a:p>
          <a:p>
            <a:pPr marL="628650" lvl="1" indent="-171450">
              <a:buFont typeface="Arial" panose="020B0604020202020204" pitchFamily="34" charset="0"/>
              <a:buChar char="•"/>
            </a:pPr>
            <a:r>
              <a:rPr lang="pt-BR" sz="1200" dirty="0"/>
              <a:t>ML oferece ferramentas importantes para a solução eficiente de vários problemas em várias</a:t>
            </a:r>
            <a:r>
              <a:rPr lang="pt-BR" sz="1200" baseline="0" dirty="0"/>
              <a:t> áreas do conhecimento.</a:t>
            </a:r>
          </a:p>
          <a:p>
            <a:pPr marL="457200" lvl="1" indent="0">
              <a:buFont typeface="Arial" panose="020B0604020202020204" pitchFamily="34" charset="0"/>
              <a:buNone/>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ML is a learning technique where machines </a:t>
            </a:r>
            <a:r>
              <a:rPr lang="en-US" sz="1200" i="1" dirty="0"/>
              <a:t>learn</a:t>
            </a:r>
            <a:r>
              <a:rPr lang="en-US" sz="1200" dirty="0"/>
              <a:t> from huge data sets.</a:t>
            </a:r>
          </a:p>
          <a:p>
            <a:endParaRPr lang="pt-BR" sz="1200" b="0" i="0" dirty="0"/>
          </a:p>
          <a:p>
            <a:r>
              <a:rPr lang="en-US" sz="1200" dirty="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852843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3353594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2099072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10/07/2023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10/07/2023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4.jpe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hyperlink" Target="https://mlc.committees.comsoc.org/research-library/"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5.jpeg"/></Relationships>
</file>

<file path=ppt/slides/_rels/slide1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jpeg"/><Relationship Id="rId7" Type="http://schemas.openxmlformats.org/officeDocument/2006/relationships/image" Target="../media/image50.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jpeg"/></Relationships>
</file>

<file path=ppt/slides/_rels/slide17.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7.jpeg"/></Relationships>
</file>

<file path=ppt/slides/_rels/slide18.xml.rels><?xml version="1.0" encoding="UTF-8" standalone="yes"?>
<Relationships xmlns="http://schemas.openxmlformats.org/package/2006/relationships"><Relationship Id="rId3" Type="http://schemas.openxmlformats.org/officeDocument/2006/relationships/image" Target="../media/image53.png"/><Relationship Id="rId7" Type="http://schemas.openxmlformats.org/officeDocument/2006/relationships/hyperlink" Target="https://colab.research.google.com/github/zz4fap/tp555-ml/blob/main/exemplos/jupyter/Figura_2D.ipynb"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8.jpeg"/><Relationship Id="rId4" Type="http://schemas.openxmlformats.org/officeDocument/2006/relationships/image" Target="../media/image54.png"/></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github.com/zz4fap/tp555-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eg"/><Relationship Id="rId17" Type="http://schemas.openxmlformats.org/officeDocument/2006/relationships/image" Target="../media/image23.png"/><Relationship Id="rId2" Type="http://schemas.openxmlformats.org/officeDocument/2006/relationships/notesSlide" Target="../notesSlides/notesSlide4.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g"/></Relationships>
</file>

<file path=ppt/slides/_rels/slide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7.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TP557 - Tópicos avançados em </a:t>
            </a:r>
            <a:r>
              <a:rPr lang="pt-BR" sz="5400" dirty="0" err="1"/>
              <a:t>IoT</a:t>
            </a:r>
            <a:r>
              <a:rPr lang="pt-BR" sz="5400" dirty="0"/>
              <a:t> e </a:t>
            </a:r>
            <a:r>
              <a:rPr lang="pt-BR" sz="5400" dirty="0" err="1"/>
              <a:t>Machine</a:t>
            </a:r>
            <a:r>
              <a:rPr lang="pt-BR" sz="5400" dirty="0"/>
              <a:t> Learning:</a:t>
            </a:r>
            <a:br>
              <a:rPr lang="pt-BR" dirty="0"/>
            </a:br>
            <a:r>
              <a:rPr lang="pt-BR" b="1" i="1" dirty="0"/>
              <a:t>Introdução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6785107" y="3429000"/>
            <a:ext cx="2261389" cy="223706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oT Group">
            <a:extLst>
              <a:ext uri="{FF2B5EF4-FFF2-40B4-BE49-F238E27FC236}">
                <a16:creationId xmlns:a16="http://schemas.microsoft.com/office/drawing/2014/main" id="{AC034F57-E830-B6E7-6790-12FDBBDB29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63551" b="22561"/>
          <a:stretch/>
        </p:blipFill>
        <p:spPr bwMode="auto">
          <a:xfrm>
            <a:off x="2899985" y="3509963"/>
            <a:ext cx="2509138" cy="2009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que é o Aprendizado de Máquina?</a:t>
            </a:r>
          </a:p>
        </p:txBody>
      </p:sp>
      <p:sp>
        <p:nvSpPr>
          <p:cNvPr id="3" name="Content Placeholder 2"/>
          <p:cNvSpPr>
            <a:spLocks noGrp="1"/>
          </p:cNvSpPr>
          <p:nvPr>
            <p:ph idx="1"/>
          </p:nvPr>
        </p:nvSpPr>
        <p:spPr/>
        <p:txBody>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222561" y="350240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2222561" y="3502404"/>
                <a:ext cx="1039586" cy="584775"/>
              </a:xfrm>
              <a:prstGeom prst="rect">
                <a:avLst/>
              </a:prstGeom>
              <a:blipFill rotWithShape="0">
                <a:blip r:embed="rId3"/>
                <a:stretch>
                  <a:fillRect l="-4118" t="-6316" r="-2941"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47461" y="272541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847461" y="2725419"/>
                <a:ext cx="1688987" cy="800219"/>
              </a:xfrm>
              <a:prstGeom prst="rect">
                <a:avLst/>
              </a:prstGeom>
              <a:blipFill rotWithShape="0">
                <a:blip r:embed="rId4"/>
                <a:stretch>
                  <a:fillRect t="-3817" b="-2290"/>
                </a:stretch>
              </a:blipFill>
            </p:spPr>
            <p:txBody>
              <a:bodyPr/>
              <a:lstStyle/>
              <a:p>
                <a:r>
                  <a:rPr lang="pt-BR">
                    <a:noFill/>
                  </a:rPr>
                  <a:t> </a:t>
                </a:r>
              </a:p>
            </p:txBody>
          </p:sp>
        </mc:Fallback>
      </mc:AlternateContent>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971268" y="3263292"/>
                <a:ext cx="1220451" cy="584775"/>
              </a:xfrm>
              <a:prstGeom prst="rect">
                <a:avLst/>
              </a:prstGeom>
              <a:noFill/>
            </p:spPr>
            <p:txBody>
              <a:bodyPr wrap="square" rtlCol="0">
                <a:spAutoFit/>
              </a:bodyPr>
              <a:lstStyle/>
              <a:p>
                <a:pPr algn="ctr"/>
                <a:r>
                  <a:rPr lang="pt-BR" dirty="0"/>
                  <a:t>Resultados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6971268" y="3263292"/>
                <a:ext cx="1220451" cy="584775"/>
              </a:xfrm>
              <a:prstGeom prst="rect">
                <a:avLst/>
              </a:prstGeom>
              <a:blipFill rotWithShape="0">
                <a:blip r:embed="rId5"/>
                <a:stretch>
                  <a:fillRect l="-4500" t="-5208" r="-3500" b="-10417"/>
                </a:stretch>
              </a:blipFill>
            </p:spPr>
            <p:txBody>
              <a:bodyPr/>
              <a:lstStyle/>
              <a:p>
                <a:r>
                  <a:rPr lang="pt-BR">
                    <a:noFill/>
                  </a:rPr>
                  <a:t> </a:t>
                </a:r>
              </a:p>
            </p:txBody>
          </p:sp>
        </mc:Fallback>
      </mc:AlternateContent>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2382573" y="5073582"/>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82573" y="5073582"/>
                <a:ext cx="1039586" cy="584775"/>
              </a:xfrm>
              <a:prstGeom prst="rect">
                <a:avLst/>
              </a:prstGeom>
              <a:blipFill rotWithShape="0">
                <a:blip r:embed="rId6"/>
                <a:stretch>
                  <a:fillRect l="-4118" t="-5208" r="-2941"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11868" y="5574492"/>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2111868" y="5574492"/>
                <a:ext cx="1512176" cy="861774"/>
              </a:xfrm>
              <a:prstGeom prst="rect">
                <a:avLst/>
              </a:prstGeom>
              <a:blipFill rotWithShape="0">
                <a:blip r:embed="rId7"/>
                <a:stretch>
                  <a:fillRect t="-3521" b="-6338"/>
                </a:stretch>
              </a:blipFill>
            </p:spPr>
            <p:txBody>
              <a:bodyPr/>
              <a:lstStyle/>
              <a:p>
                <a:r>
                  <a:rPr lang="pt-BR">
                    <a:noFill/>
                  </a:rPr>
                  <a:t> </a:t>
                </a:r>
              </a:p>
            </p:txBody>
          </p:sp>
        </mc:Fallback>
      </mc:AlternateContent>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6910551" y="5404741"/>
                <a:ext cx="4875720" cy="584775"/>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910551" y="5404741"/>
                <a:ext cx="4875720" cy="584775"/>
              </a:xfrm>
              <a:prstGeom prst="rect">
                <a:avLst/>
              </a:prstGeom>
              <a:blipFill rotWithShape="0">
                <a:blip r:embed="rId8"/>
                <a:stretch>
                  <a:fillRect l="-125" t="-6250" b="-9375"/>
                </a:stretch>
              </a:blipFill>
            </p:spPr>
            <p:txBody>
              <a:bodyPr/>
              <a:lstStyle/>
              <a:p>
                <a:r>
                  <a:rPr lang="pt-BR">
                    <a:noFill/>
                  </a:rPr>
                  <a:t> </a:t>
                </a:r>
              </a:p>
            </p:txBody>
          </p:sp>
        </mc:Fallback>
      </mc:AlternateContent>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cxnSp>
        <p:nvCxnSpPr>
          <p:cNvPr id="24" name="Conector de seta reta 23"/>
          <p:cNvCxnSpPr>
            <a:stCxn id="21" idx="4"/>
            <a:endCxn id="6" idx="1"/>
          </p:cNvCxnSpPr>
          <p:nvPr/>
        </p:nvCxnSpPr>
        <p:spPr>
          <a:xfrm>
            <a:off x="2878494" y="6470680"/>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81493" y="4770828"/>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pic>
        <p:nvPicPr>
          <p:cNvPr id="25" name="Imagem 24"/>
          <p:cNvPicPr>
            <a:picLocks noChangeAspect="1"/>
          </p:cNvPicPr>
          <p:nvPr/>
        </p:nvPicPr>
        <p:blipFill rotWithShape="1">
          <a:blip r:embed="rId9" cstate="print">
            <a:extLst>
              <a:ext uri="{28A0092B-C50C-407E-A947-70E740481C1C}">
                <a14:useLocalDpi xmlns:a14="http://schemas.microsoft.com/office/drawing/2010/main" val="0"/>
              </a:ext>
            </a:extLst>
          </a:blip>
          <a:srcRect l="3463" t="9957" r="8514"/>
          <a:stretch/>
        </p:blipFill>
        <p:spPr>
          <a:xfrm>
            <a:off x="40484" y="4981696"/>
            <a:ext cx="2193527" cy="1495913"/>
          </a:xfrm>
          <a:prstGeom prst="rect">
            <a:avLst/>
          </a:prstGeom>
        </p:spPr>
      </p:pic>
      <p:sp>
        <p:nvSpPr>
          <p:cNvPr id="21" name="Elipse 20"/>
          <p:cNvSpPr/>
          <p:nvPr/>
        </p:nvSpPr>
        <p:spPr>
          <a:xfrm>
            <a:off x="1847461" y="5035402"/>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2707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um </a:t>
            </a:r>
            <a:r>
              <a:rPr lang="pt-BR" b="1" i="1" dirty="0"/>
              <a:t>conjunto de dados </a:t>
            </a:r>
            <a:r>
              <a:rPr lang="pt-BR" dirty="0"/>
              <a:t>(entradas e saídas esperadas), 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e, o mais importante, </a:t>
            </a:r>
            <a:r>
              <a:rPr lang="pt-BR" b="1" i="1" dirty="0"/>
              <a:t>generaliza</a:t>
            </a:r>
            <a:r>
              <a:rPr lang="pt-BR" dirty="0"/>
              <a:t> para </a:t>
            </a:r>
            <a:r>
              <a:rPr lang="pt-BR" b="1" i="1" dirty="0"/>
              <a:t>entradas não vistas durante o treinamento</a:t>
            </a:r>
            <a:r>
              <a:rPr lang="pt-BR" dirty="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a:t>Entradas</a:t>
            </a:r>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a:t>Resultados esperados</a:t>
            </a:r>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a:t>Programa = </a:t>
            </a:r>
            <a:r>
              <a:rPr lang="pt-BR" b="1" dirty="0">
                <a:solidFill>
                  <a:srgbClr val="FF0000"/>
                </a:solidFill>
              </a:rPr>
              <a:t>Modelo de Aprendizado de Máquina</a:t>
            </a: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89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199" y="1825625"/>
            <a:ext cx="11125201"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e </a:t>
            </a:r>
            <a:r>
              <a:rPr lang="pt-BR" dirty="0" err="1"/>
              <a:t>netflix</a:t>
            </a:r>
            <a:r>
              <a:rPr lang="pt-BR" dirty="0"/>
              <a:t>), </a:t>
            </a:r>
            <a:r>
              <a:rPr lang="pt-BR" dirty="0" err="1"/>
              <a:t>chatbots</a:t>
            </a:r>
            <a:r>
              <a:rPr lang="pt-BR" dirty="0"/>
              <a:t>.</a:t>
            </a:r>
          </a:p>
          <a:p>
            <a:r>
              <a:rPr lang="pt-BR" b="1" dirty="0"/>
              <a:t>Educação</a:t>
            </a:r>
            <a:r>
              <a:rPr lang="pt-BR" dirty="0"/>
              <a:t>: pontuação automatizada de fala em testes de Inglês.</a:t>
            </a:r>
          </a:p>
          <a:p>
            <a:r>
              <a:rPr lang="pt-BR" b="1" dirty="0"/>
              <a:t>Medicina</a:t>
            </a:r>
            <a:r>
              <a:rPr lang="pt-BR" dirty="0"/>
              <a:t>: detecção e diagnóstico de doenças como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p>
        </p:txBody>
      </p:sp>
      <p:pic>
        <p:nvPicPr>
          <p:cNvPr id="4" name="Picture 2" descr="Image result for artificial intelligence">
            <a:extLst>
              <a:ext uri="{FF2B5EF4-FFF2-40B4-BE49-F238E27FC236}">
                <a16:creationId xmlns:a16="http://schemas.microsoft.com/office/drawing/2014/main"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ChatGPT: Amazon pede que funcionários não compartilhem códigos com a nova  plataforma - Olhar Digital"/>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026674" y="5640004"/>
            <a:ext cx="2165326" cy="1217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399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FAD73-FDA5-4D00-9B51-FD636890AD79}"/>
              </a:ext>
            </a:extLst>
          </p:cNvPr>
          <p:cNvSpPr>
            <a:spLocks noGrp="1"/>
          </p:cNvSpPr>
          <p:nvPr>
            <p:ph type="title"/>
          </p:nvPr>
        </p:nvSpPr>
        <p:spPr>
          <a:xfrm>
            <a:off x="838200" y="255941"/>
            <a:ext cx="10830636" cy="794935"/>
          </a:xfrm>
        </p:spPr>
        <p:txBody>
          <a:bodyPr>
            <a:normAutofit/>
          </a:bodyPr>
          <a:lstStyle/>
          <a:p>
            <a:r>
              <a:rPr lang="pt-BR" dirty="0"/>
              <a:t>Exemplos em Comunicações Digitais</a:t>
            </a:r>
          </a:p>
        </p:txBody>
      </p:sp>
      <p:sp>
        <p:nvSpPr>
          <p:cNvPr id="3" name="Espaço Reservado para Conteúdo 2">
            <a:extLst>
              <a:ext uri="{FF2B5EF4-FFF2-40B4-BE49-F238E27FC236}">
                <a16:creationId xmlns:a16="http://schemas.microsoft.com/office/drawing/2014/main" id="{2A0C7FAE-4DBB-4D2E-A115-01DF7CE8100E}"/>
              </a:ext>
            </a:extLst>
          </p:cNvPr>
          <p:cNvSpPr>
            <a:spLocks noGrp="1"/>
          </p:cNvSpPr>
          <p:nvPr>
            <p:ph idx="1"/>
          </p:nvPr>
        </p:nvSpPr>
        <p:spPr>
          <a:xfrm>
            <a:off x="838200" y="1392072"/>
            <a:ext cx="11060152" cy="5465928"/>
          </a:xfrm>
        </p:spPr>
        <p:txBody>
          <a:bodyPr>
            <a:normAutofit fontScale="77500" lnSpcReduction="20000"/>
          </a:bodyPr>
          <a:lstStyle/>
          <a:p>
            <a:r>
              <a:rPr lang="pt-BR" b="1" dirty="0"/>
              <a:t>Estimação, equalização e detecção conjunta</a:t>
            </a:r>
          </a:p>
          <a:p>
            <a:pPr lvl="1">
              <a:buFont typeface="Wingdings" panose="05000000000000000000" pitchFamily="2" charset="2"/>
              <a:buChar char="§"/>
            </a:pPr>
            <a:r>
              <a:rPr lang="pt-BR" dirty="0"/>
              <a:t>Ex.: ML estima e equaliza o canal e detecta os símbolos transmitidos conjuntamente, sem a necessidade de realizar estas tarefas individualmente.</a:t>
            </a:r>
          </a:p>
          <a:p>
            <a:r>
              <a:rPr lang="pt-BR" b="1" dirty="0"/>
              <a:t>Aprendizado de Ponta-a-Ponta de Sistemas de Comunicação</a:t>
            </a:r>
          </a:p>
          <a:p>
            <a:pPr lvl="1">
              <a:buFont typeface="Wingdings" panose="05000000000000000000" pitchFamily="2" charset="2"/>
              <a:buChar char="§"/>
            </a:pPr>
            <a:r>
              <a:rPr lang="pt-BR" dirty="0"/>
              <a:t>Ex.: ML otimiza conjuntamente os blocos de processamento do </a:t>
            </a:r>
            <a:r>
              <a:rPr lang="pt-BR" dirty="0" err="1"/>
              <a:t>Tx</a:t>
            </a:r>
            <a:r>
              <a:rPr lang="pt-BR" dirty="0"/>
              <a:t> e </a:t>
            </a:r>
            <a:r>
              <a:rPr lang="pt-BR" dirty="0" err="1"/>
              <a:t>Rx</a:t>
            </a:r>
            <a:r>
              <a:rPr lang="pt-BR" dirty="0"/>
              <a:t> (estimação de canal, equalização, codificação/decodificação de canal, modulação/</a:t>
            </a:r>
            <a:r>
              <a:rPr lang="pt-BR" dirty="0" err="1"/>
              <a:t>demodulação</a:t>
            </a:r>
            <a:r>
              <a:rPr lang="pt-BR" dirty="0"/>
              <a:t>,  etc.)</a:t>
            </a:r>
          </a:p>
          <a:p>
            <a:r>
              <a:rPr lang="pt-BR" b="1" dirty="0"/>
              <a:t>Comunicações em Ondas Milimétricas</a:t>
            </a:r>
          </a:p>
          <a:p>
            <a:pPr lvl="1">
              <a:buFont typeface="Wingdings" panose="05000000000000000000" pitchFamily="2" charset="2"/>
              <a:buChar char="§"/>
            </a:pPr>
            <a:r>
              <a:rPr lang="pt-BR" dirty="0"/>
              <a:t>Ex.: ML é utilizado para predizer bloqueios e realizar </a:t>
            </a:r>
            <a:r>
              <a:rPr lang="pt-BR" i="1" dirty="0" err="1"/>
              <a:t>handovers</a:t>
            </a:r>
            <a:r>
              <a:rPr lang="pt-BR" dirty="0"/>
              <a:t> proativos.</a:t>
            </a:r>
          </a:p>
          <a:p>
            <a:r>
              <a:rPr lang="pt-BR" b="1" dirty="0"/>
              <a:t>Alocação de Recursos</a:t>
            </a:r>
          </a:p>
          <a:p>
            <a:pPr lvl="1">
              <a:buFont typeface="Wingdings" panose="05000000000000000000" pitchFamily="2" charset="2"/>
              <a:buChar char="§"/>
            </a:pPr>
            <a:r>
              <a:rPr lang="pt-BR" dirty="0"/>
              <a:t>Ex.: ML é empregado em redes IoT de baixa potência e sem contenção para entender o comportamento de dispositivos vizinhos e, assim, realizar a alocação de recursos com o intuito de evitar colisões, aumentando a taxa de dados útil e a vida útil das baterias.</a:t>
            </a:r>
          </a:p>
          <a:p>
            <a:r>
              <a:rPr lang="pt-BR" b="1" dirty="0"/>
              <a:t>Rádio-sobre-Fibra</a:t>
            </a:r>
          </a:p>
          <a:p>
            <a:pPr lvl="1">
              <a:buFont typeface="Wingdings" panose="05000000000000000000" pitchFamily="2" charset="2"/>
              <a:buChar char="§"/>
            </a:pPr>
            <a:r>
              <a:rPr lang="pt-BR" dirty="0"/>
              <a:t> Ex.: ML é utilizado para estimar, equalizar e detectar conjuntamente sinais transmitidos através de canais sem fio e óticos, considerando os efeitos conjuntos de ambos os canais (e.g., distorção, desvanecimento, ruído, etc.). </a:t>
            </a:r>
          </a:p>
          <a:p>
            <a:r>
              <a:rPr lang="pt-BR" b="1" dirty="0" err="1"/>
              <a:t>Pré</a:t>
            </a:r>
            <a:r>
              <a:rPr lang="pt-BR" b="1" dirty="0"/>
              <a:t>-distorção</a:t>
            </a:r>
          </a:p>
          <a:p>
            <a:pPr lvl="1"/>
            <a:r>
              <a:rPr lang="pt-BR" dirty="0"/>
              <a:t>Ex.: ML aproxima uma equação que aumenta a região linear de um amplificador de potência.</a:t>
            </a:r>
          </a:p>
          <a:p>
            <a:r>
              <a:rPr lang="pt-BR" b="1" dirty="0"/>
              <a:t>E vários outros tópicos: </a:t>
            </a:r>
            <a:r>
              <a:rPr lang="pt-BR" dirty="0">
                <a:hlinkClick r:id="rId3"/>
              </a:rPr>
              <a:t>https://mlc.committees.comsoc.org/research-library/</a:t>
            </a:r>
            <a:endParaRPr lang="pt-BR" b="1" dirty="0"/>
          </a:p>
        </p:txBody>
      </p:sp>
      <p:grpSp>
        <p:nvGrpSpPr>
          <p:cNvPr id="5" name="Grupo 4"/>
          <p:cNvGrpSpPr/>
          <p:nvPr/>
        </p:nvGrpSpPr>
        <p:grpSpPr>
          <a:xfrm>
            <a:off x="9344722" y="446665"/>
            <a:ext cx="2553629" cy="1023466"/>
            <a:chOff x="8314940" y="255940"/>
            <a:chExt cx="3353896" cy="1115934"/>
          </a:xfrm>
        </p:grpSpPr>
        <p:pic>
          <p:nvPicPr>
            <p:cNvPr id="1026" name="Picture 2" descr="Image result for telecommunications systems machine learning">
              <a:extLst>
                <a:ext uri="{FF2B5EF4-FFF2-40B4-BE49-F238E27FC236}">
                  <a16:creationId xmlns:a16="http://schemas.microsoft.com/office/drawing/2014/main" id="{26F896E4-93C0-4161-A75E-501357FD8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91888" y="255941"/>
              <a:ext cx="1676948" cy="11159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Image result for telecommunications systems machine learning">
              <a:extLst>
                <a:ext uri="{FF2B5EF4-FFF2-40B4-BE49-F238E27FC236}">
                  <a16:creationId xmlns:a16="http://schemas.microsoft.com/office/drawing/2014/main" id="{26F896E4-93C0-4161-A75E-501357FD88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314940" y="255940"/>
              <a:ext cx="1676948" cy="111593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34460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de dados </a:t>
            </a:r>
            <a:r>
              <a:rPr lang="pt-BR" dirty="0"/>
              <a:t>(de </a:t>
            </a:r>
            <a:r>
              <a:rPr lang="pt-BR" dirty="0" err="1"/>
              <a:t>tera</a:t>
            </a:r>
            <a:r>
              <a:rPr lang="pt-BR" dirty="0"/>
              <a:t> a </a:t>
            </a:r>
            <a:r>
              <a:rPr lang="pt-BR" dirty="0" err="1"/>
              <a:t>petabytes</a:t>
            </a:r>
            <a:r>
              <a:rPr lang="pt-BR" dirty="0"/>
              <a:t>) disponíveis atualmente, o que seria impossível para nós. </a:t>
            </a:r>
          </a:p>
          <a:p>
            <a:r>
              <a:rPr lang="pt-BR" dirty="0"/>
              <a:t>A </a:t>
            </a:r>
            <a:r>
              <a:rPr lang="pt-BR" b="1" i="1" dirty="0"/>
              <a:t>extração de informações úteis </a:t>
            </a:r>
            <a:r>
              <a:rPr lang="pt-BR" dirty="0"/>
              <a:t>a partir de dados </a:t>
            </a:r>
            <a:r>
              <a:rPr lang="pt-BR" b="1" i="1" dirty="0"/>
              <a:t>vale ouro</a:t>
            </a:r>
            <a:r>
              <a:rPr lang="pt-BR" dirty="0"/>
              <a:t>, pois tem grande potencial para </a:t>
            </a:r>
            <a:r>
              <a:rPr lang="pt-BR" b="1" i="1" dirty="0"/>
              <a:t>aumentar o lucro </a:t>
            </a:r>
            <a:r>
              <a:rPr lang="pt-BR" dirty="0"/>
              <a:t>das empresas.</a:t>
            </a:r>
          </a:p>
          <a:p>
            <a:r>
              <a:rPr lang="pt-BR" dirty="0"/>
              <a:t>O 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etc.</a:t>
            </a:r>
          </a:p>
          <a:p>
            <a:r>
              <a:rPr lang="pt-BR" dirty="0"/>
              <a:t>Disponibilidade de </a:t>
            </a:r>
            <a:r>
              <a:rPr lang="pt-BR" i="1" dirty="0"/>
              <a:t>frameworks</a:t>
            </a:r>
            <a:r>
              <a:rPr lang="pt-BR" dirty="0"/>
              <a:t> e bibliotecas que facilitam o desenvolvimento de soluções com ML.</a:t>
            </a:r>
          </a:p>
          <a:p>
            <a:endParaRPr lang="en-US" dirty="0"/>
          </a:p>
        </p:txBody>
      </p:sp>
      <p:pic>
        <p:nvPicPr>
          <p:cNvPr id="4" name="Picture 2" descr="Image result for tensorflow logo">
            <a:extLst>
              <a:ext uri="{FF2B5EF4-FFF2-40B4-BE49-F238E27FC236}">
                <a16:creationId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51988" y="5630328"/>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a16="http://schemas.microsoft.com/office/drawing/2014/main"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a16="http://schemas.microsoft.com/office/drawing/2014/main"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6200" y="618222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a16="http://schemas.microsoft.com/office/drawing/2014/main"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739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079F9-71B9-4466-B35D-68523A745D24}"/>
              </a:ext>
            </a:extLst>
          </p:cNvPr>
          <p:cNvSpPr>
            <a:spLocks noGrp="1"/>
          </p:cNvSpPr>
          <p:nvPr>
            <p:ph type="title"/>
          </p:nvPr>
        </p:nvSpPr>
        <p:spPr>
          <a:xfrm>
            <a:off x="838200" y="269589"/>
            <a:ext cx="10515600" cy="1325563"/>
          </a:xfrm>
        </p:spPr>
        <p:txBody>
          <a:bodyPr/>
          <a:lstStyle/>
          <a:p>
            <a:r>
              <a:rPr lang="pt-BR" dirty="0"/>
              <a:t>Tipos de Aprendizado de Máquina</a:t>
            </a:r>
          </a:p>
        </p:txBody>
      </p:sp>
      <p:sp>
        <p:nvSpPr>
          <p:cNvPr id="3" name="Espaço Reservado para Conteúdo 2">
            <a:extLst>
              <a:ext uri="{FF2B5EF4-FFF2-40B4-BE49-F238E27FC236}">
                <a16:creationId xmlns:a16="http://schemas.microsoft.com/office/drawing/2014/main" id="{5BA8D271-087B-414B-ABC6-D7C5E7367E33}"/>
              </a:ext>
            </a:extLst>
          </p:cNvPr>
          <p:cNvSpPr>
            <a:spLocks noGrp="1"/>
          </p:cNvSpPr>
          <p:nvPr>
            <p:ph idx="1"/>
          </p:nvPr>
        </p:nvSpPr>
        <p:spPr>
          <a:xfrm>
            <a:off x="838200" y="1825624"/>
            <a:ext cx="6572693" cy="4819875"/>
          </a:xfrm>
        </p:spPr>
        <p:txBody>
          <a:bodyPr/>
          <a:lstStyle/>
          <a:p>
            <a:pPr fontAlgn="base"/>
            <a:r>
              <a:rPr lang="pt-BR" dirty="0"/>
              <a:t>Os algoritmos de aprendizado de máquina podem ser agrupados de acordo com o </a:t>
            </a:r>
            <a:r>
              <a:rPr lang="pt-BR" b="1" i="1" dirty="0"/>
              <a:t>tipo de </a:t>
            </a:r>
            <a:r>
              <a:rPr lang="pt-BR" dirty="0"/>
              <a:t>(</a:t>
            </a:r>
            <a:r>
              <a:rPr lang="pt-BR" b="1" i="1" dirty="0"/>
              <a:t>paradigma</a:t>
            </a:r>
            <a:r>
              <a:rPr lang="pt-BR" dirty="0"/>
              <a:t>) </a:t>
            </a:r>
            <a:r>
              <a:rPr lang="pt-BR" b="1" i="1" dirty="0"/>
              <a:t>aprendizado que realizam</a:t>
            </a:r>
            <a:r>
              <a:rPr lang="pt-BR" dirty="0"/>
              <a:t>: </a:t>
            </a:r>
          </a:p>
          <a:p>
            <a:pPr lvl="1" fontAlgn="base">
              <a:buFont typeface="Wingdings" panose="05000000000000000000" pitchFamily="2" charset="2"/>
              <a:buChar char="§"/>
            </a:pPr>
            <a:r>
              <a:rPr lang="pt-BR" sz="2800" dirty="0"/>
              <a:t>Supervisionado</a:t>
            </a:r>
          </a:p>
          <a:p>
            <a:pPr lvl="1">
              <a:buFont typeface="Wingdings" panose="05000000000000000000" pitchFamily="2" charset="2"/>
              <a:buChar char="§"/>
            </a:pPr>
            <a:r>
              <a:rPr lang="pt-BR" sz="2800" dirty="0"/>
              <a:t>Não-Supervisionado</a:t>
            </a:r>
          </a:p>
          <a:p>
            <a:pPr lvl="1">
              <a:buFont typeface="Wingdings" panose="05000000000000000000" pitchFamily="2" charset="2"/>
              <a:buChar char="§"/>
            </a:pPr>
            <a:r>
              <a:rPr lang="pt-BR" sz="2800" dirty="0"/>
              <a:t>Semi-Supervisionado</a:t>
            </a:r>
          </a:p>
          <a:p>
            <a:pPr lvl="1">
              <a:buFont typeface="Wingdings" panose="05000000000000000000" pitchFamily="2" charset="2"/>
              <a:buChar char="§"/>
            </a:pPr>
            <a:r>
              <a:rPr lang="pt-BR" sz="2800" dirty="0"/>
              <a:t>Por Reforço</a:t>
            </a:r>
          </a:p>
          <a:p>
            <a:pPr lvl="1">
              <a:buFont typeface="Wingdings" panose="05000000000000000000" pitchFamily="2" charset="2"/>
              <a:buChar char="§"/>
            </a:pPr>
            <a:r>
              <a:rPr lang="pt-BR" sz="2800" dirty="0"/>
              <a:t>Metaheurístico</a:t>
            </a:r>
          </a:p>
        </p:txBody>
      </p:sp>
      <p:pic>
        <p:nvPicPr>
          <p:cNvPr id="3074" name="Picture 2" descr="Image result for machine learning">
            <a:extLst>
              <a:ext uri="{FF2B5EF4-FFF2-40B4-BE49-F238E27FC236}">
                <a16:creationId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48636" y="1273492"/>
            <a:ext cx="4820531" cy="5498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008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a:t>
            </a:r>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curso, usaremos </a:t>
            </a:r>
            <a:r>
              <a:rPr lang="pt-BR" b="1" i="1" dirty="0"/>
              <a:t>Python</a:t>
            </a:r>
            <a:r>
              <a:rPr lang="pt-BR" dirty="0"/>
              <a:t> como linguagem de programação.</a:t>
            </a:r>
          </a:p>
          <a:p>
            <a:pPr lvl="1">
              <a:buFont typeface="Wingdings" panose="05000000000000000000" pitchFamily="2" charset="2"/>
              <a:buChar char="§"/>
            </a:pPr>
            <a:r>
              <a:rPr lang="pt-BR" dirty="0"/>
              <a:t>Fácil de aprender, possui várias bibliotecas, é a linguagem mais utilizada em ML e é </a:t>
            </a:r>
            <a:r>
              <a:rPr lang="pt-BR" i="1" dirty="0"/>
              <a:t>open-source</a:t>
            </a:r>
            <a:r>
              <a:rPr lang="pt-BR" dirty="0"/>
              <a:t> e gratuita.</a:t>
            </a:r>
          </a:p>
          <a:p>
            <a:r>
              <a:rPr lang="pt-BR" dirty="0"/>
              <a:t>Utilizaremos </a:t>
            </a:r>
            <a:r>
              <a:rPr lang="pt-BR" b="1" i="1" dirty="0"/>
              <a:t>notebooks Jupyter</a:t>
            </a:r>
            <a:r>
              <a:rPr lang="pt-BR" dirty="0"/>
              <a:t> para execução de exemplos e resolução dos exercícios.</a:t>
            </a:r>
          </a:p>
          <a:p>
            <a:pPr lvl="1">
              <a:buFont typeface="Wingdings" panose="05000000000000000000" pitchFamily="2" charset="2"/>
              <a:buChar char="§"/>
            </a:pPr>
            <a:r>
              <a:rPr lang="pt-BR" dirty="0"/>
              <a:t>Eles são </a:t>
            </a:r>
            <a:r>
              <a:rPr lang="pt-BR" b="1" i="1" dirty="0"/>
              <a:t>documentos virtuais </a:t>
            </a:r>
            <a:r>
              <a:rPr lang="pt-BR" dirty="0"/>
              <a:t>usados para </a:t>
            </a:r>
            <a:r>
              <a:rPr lang="pt-BR" b="1" i="1" dirty="0"/>
              <a:t>desenvolver e documentar código</a:t>
            </a:r>
            <a:r>
              <a:rPr lang="pt-BR" dirty="0"/>
              <a:t>. </a:t>
            </a:r>
          </a:p>
          <a:p>
            <a:pPr lvl="1">
              <a:buFont typeface="Wingdings" panose="05000000000000000000" pitchFamily="2" charset="2"/>
              <a:buChar char="§"/>
            </a:pPr>
            <a:r>
              <a:rPr lang="pt-BR" dirty="0"/>
              <a:t>Pode-se adicionar equações, gráficos e texto, além de código.</a:t>
            </a:r>
          </a:p>
          <a:p>
            <a:r>
              <a:rPr lang="pt-BR" dirty="0"/>
              <a:t>Para executá-los, utilizaremos o </a:t>
            </a:r>
            <a:r>
              <a:rPr lang="pt-BR" b="1" i="1" dirty="0"/>
              <a:t>Google Colaboratory </a:t>
            </a:r>
            <a:r>
              <a:rPr lang="pt-BR" dirty="0"/>
              <a:t>ou o </a:t>
            </a:r>
            <a:r>
              <a:rPr lang="pt-BR" b="1" i="1" dirty="0"/>
              <a:t>Binder</a:t>
            </a:r>
            <a:r>
              <a:rPr lang="pt-BR" dirty="0"/>
              <a:t>, que são ambientes computacionais interativos e gratuitos executados na nuvem.</a:t>
            </a:r>
          </a:p>
          <a:p>
            <a:r>
              <a:rPr lang="pt-BR" dirty="0"/>
              <a:t>Portanto, </a:t>
            </a:r>
            <a:r>
              <a:rPr lang="pt-BR" b="1" i="1" dirty="0"/>
              <a:t>vocês não precisam instalar nada</a:t>
            </a:r>
            <a:r>
              <a:rPr lang="pt-BR" dirty="0"/>
              <a:t>, apenas terem um navegador web e conexão com a internet.</a:t>
            </a:r>
          </a:p>
        </p:txBody>
      </p:sp>
      <p:grpSp>
        <p:nvGrpSpPr>
          <p:cNvPr id="8" name="Grupo 7"/>
          <p:cNvGrpSpPr/>
          <p:nvPr/>
        </p:nvGrpSpPr>
        <p:grpSpPr>
          <a:xfrm>
            <a:off x="8720252" y="2668036"/>
            <a:ext cx="3367669" cy="2093536"/>
            <a:chOff x="8279312" y="2668035"/>
            <a:chExt cx="3912688" cy="2267359"/>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15690"/>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494019"/>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1759606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Goolge</a:t>
            </a:r>
            <a:r>
              <a:rPr lang="en-US" dirty="0"/>
              <a:t> </a:t>
            </a:r>
            <a:r>
              <a:rPr lang="en-US" dirty="0" err="1"/>
              <a:t>Colaboratory</a:t>
            </a:r>
            <a:r>
              <a:rPr lang="en-US" dirty="0"/>
              <a:t> (</a:t>
            </a:r>
            <a:r>
              <a:rPr lang="en-US" dirty="0" err="1"/>
              <a:t>Colab</a:t>
            </a:r>
            <a:r>
              <a:rPr lang="en-US" dirty="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10000"/>
          </a:bodyPr>
          <a:lstStyle/>
          <a:p>
            <a:r>
              <a:rPr lang="pt-BR" b="1" dirty="0"/>
              <a:t>Colab</a:t>
            </a:r>
            <a:r>
              <a:rPr lang="pt-BR" dirty="0"/>
              <a:t>: aplicação web gratuita que permite a criação e edição de </a:t>
            </a:r>
            <a:r>
              <a:rPr lang="pt-BR" b="1" i="1" dirty="0"/>
              <a:t>notebooks </a:t>
            </a:r>
            <a:r>
              <a:rPr lang="pt-BR" b="1" i="1" dirty="0" err="1"/>
              <a:t>Jupyter</a:t>
            </a:r>
            <a:r>
              <a:rPr lang="pt-BR" b="1" i="1" dirty="0"/>
              <a:t> </a:t>
            </a:r>
            <a:r>
              <a:rPr lang="pt-BR" dirty="0"/>
              <a:t>em navegadores web.</a:t>
            </a:r>
          </a:p>
          <a:p>
            <a:r>
              <a:rPr lang="pt-BR" dirty="0"/>
              <a:t>É um produto da Google.</a:t>
            </a:r>
          </a:p>
          <a:p>
            <a:r>
              <a:rPr lang="pt-BR" dirty="0"/>
              <a:t>Vantagens: </a:t>
            </a:r>
          </a:p>
          <a:p>
            <a:pPr lvl="1">
              <a:buFont typeface="Wingdings" panose="05000000000000000000" pitchFamily="2" charset="2"/>
              <a:buChar char="§"/>
            </a:pPr>
            <a:r>
              <a:rPr lang="pt-BR" dirty="0"/>
              <a:t>Grande número de servidores.</a:t>
            </a:r>
          </a:p>
          <a:p>
            <a:pPr lvl="1">
              <a:buFont typeface="Wingdings" panose="05000000000000000000" pitchFamily="2" charset="2"/>
              <a:buChar char="§"/>
            </a:pPr>
            <a:r>
              <a:rPr lang="pt-BR" dirty="0"/>
              <a:t>Rápida inicialização e processamento do código.</a:t>
            </a:r>
          </a:p>
          <a:p>
            <a:pPr lvl="1">
              <a:buFont typeface="Wingdings" panose="05000000000000000000" pitchFamily="2" charset="2"/>
              <a:buChar char="§"/>
            </a:pPr>
            <a:r>
              <a:rPr lang="pt-BR" dirty="0"/>
              <a:t>Fornece acesso a GPUs e TPUs gratuitamente.</a:t>
            </a:r>
          </a:p>
          <a:p>
            <a:pPr lvl="1">
              <a:buFont typeface="Wingdings" panose="05000000000000000000" pitchFamily="2" charset="2"/>
              <a:buChar char="§"/>
            </a:pPr>
            <a:r>
              <a:rPr lang="pt-BR" dirty="0"/>
              <a:t>Notebooks podem ser salvos no seu Google Drive, evitando que você perca seu código.</a:t>
            </a:r>
          </a:p>
          <a:p>
            <a:r>
              <a:rPr lang="pt-BR" dirty="0"/>
              <a:t>Desvantagem</a:t>
            </a:r>
          </a:p>
          <a:p>
            <a:pPr lvl="1">
              <a:buFont typeface="Wingdings" panose="05000000000000000000" pitchFamily="2" charset="2"/>
              <a:buChar char="§"/>
            </a:pPr>
            <a:r>
              <a:rPr lang="pt-BR" dirty="0"/>
              <a:t>Por hora, suporta apenas a execução de códigos escritos em Python.</a:t>
            </a:r>
          </a:p>
          <a:p>
            <a:pPr lvl="1">
              <a:buFont typeface="Wingdings" panose="05000000000000000000" pitchFamily="2" charset="2"/>
              <a:buChar char="§"/>
            </a:pPr>
            <a:r>
              <a:rPr lang="pt-BR" dirty="0"/>
              <a:t>Não pode ser instalado localmente.</a:t>
            </a:r>
          </a:p>
          <a:p>
            <a:r>
              <a:rPr lang="pt-BR" dirty="0"/>
              <a:t>URL: </a:t>
            </a:r>
            <a:r>
              <a:rPr lang="pt-BR" dirty="0">
                <a:hlinkClick r:id="rId3"/>
              </a:rPr>
              <a:t>https://colab.research.google.com/</a:t>
            </a:r>
            <a:endParaRPr lang="pt-BR" dirty="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8817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a:t>
            </a:r>
            <a:r>
              <a:rPr lang="pt-BR" b="1" i="1" dirty="0"/>
              <a:t> </a:t>
            </a:r>
            <a:r>
              <a:rPr lang="pt-BR" dirty="0"/>
              <a:t>de uso dos</a:t>
            </a:r>
            <a:r>
              <a:rPr lang="pt-BR" b="1" i="1" dirty="0"/>
              <a:t> </a:t>
            </a:r>
            <a:r>
              <a:rPr lang="pt-BR" dirty="0"/>
              <a:t>notebooks </a:t>
            </a:r>
            <a:r>
              <a:rPr lang="pt-BR" dirty="0" err="1"/>
              <a:t>Jupyter</a:t>
            </a:r>
            <a:endParaRPr lang="en-US" dirty="0"/>
          </a:p>
        </p:txBody>
      </p:sp>
      <p:grpSp>
        <p:nvGrpSpPr>
          <p:cNvPr id="4" name="Grupo 3"/>
          <p:cNvGrpSpPr/>
          <p:nvPr/>
        </p:nvGrpSpPr>
        <p:grpSpPr>
          <a:xfrm>
            <a:off x="3329915" y="1940313"/>
            <a:ext cx="5532169" cy="3230781"/>
            <a:chOff x="4311162" y="3985403"/>
            <a:chExt cx="3912688" cy="2267359"/>
          </a:xfrm>
        </p:grpSpPr>
        <p:pic>
          <p:nvPicPr>
            <p:cNvPr id="5" name="Picture 2" descr="Python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1162" y="3985403"/>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jupyt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71" t="8603" r="3244" b="8448"/>
            <a:stretch/>
          </p:blipFill>
          <p:spPr bwMode="auto">
            <a:xfrm>
              <a:off x="5865217" y="3985403"/>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 Complete guide to Google Colab for Deep Learnin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0635" t="12614" r="10002" b="18232"/>
            <a:stretch/>
          </p:blipFill>
          <p:spPr bwMode="auto">
            <a:xfrm>
              <a:off x="6413964" y="5633058"/>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inde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8480" t="32120" r="7574" b="30846"/>
            <a:stretch/>
          </p:blipFill>
          <p:spPr bwMode="auto">
            <a:xfrm>
              <a:off x="4311163" y="5811387"/>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9" name="Plus 7"/>
            <p:cNvSpPr/>
            <p:nvPr/>
          </p:nvSpPr>
          <p:spPr>
            <a:xfrm>
              <a:off x="5505096" y="4304179"/>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Down Arrow 8"/>
            <p:cNvSpPr/>
            <p:nvPr/>
          </p:nvSpPr>
          <p:spPr>
            <a:xfrm>
              <a:off x="5752033" y="5348513"/>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11" name="Retângulo 10"/>
          <p:cNvSpPr/>
          <p:nvPr/>
        </p:nvSpPr>
        <p:spPr>
          <a:xfrm>
            <a:off x="4818983" y="5754079"/>
            <a:ext cx="2608343" cy="523220"/>
          </a:xfrm>
          <a:prstGeom prst="rect">
            <a:avLst/>
          </a:prstGeom>
        </p:spPr>
        <p:txBody>
          <a:bodyPr wrap="none">
            <a:spAutoFit/>
          </a:bodyPr>
          <a:lstStyle/>
          <a:p>
            <a:r>
              <a:rPr lang="en-US" sz="2800" b="1" dirty="0">
                <a:hlinkClick r:id="rId7"/>
              </a:rPr>
              <a:t>Figura_2D.ipynb</a:t>
            </a:r>
            <a:endParaRPr lang="en-US" sz="2800" b="1" dirty="0"/>
          </a:p>
        </p:txBody>
      </p:sp>
    </p:spTree>
    <p:extLst>
      <p:ext uri="{BB962C8B-B14F-4D97-AF65-F5344CB8AC3E}">
        <p14:creationId xmlns:p14="http://schemas.microsoft.com/office/powerpoint/2010/main" val="1253474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a:t>[1] Stuart Russell </a:t>
            </a:r>
            <a:r>
              <a:rPr lang="pt-BR" dirty="0" err="1"/>
              <a:t>and</a:t>
            </a:r>
            <a:r>
              <a:rPr lang="pt-BR" dirty="0"/>
              <a:t> Peter </a:t>
            </a:r>
            <a:r>
              <a:rPr lang="pt-BR" dirty="0" err="1"/>
              <a:t>Norvig</a:t>
            </a:r>
            <a:r>
              <a:rPr lang="pt-BR" dirty="0"/>
              <a:t>, “Artificial </a:t>
            </a:r>
            <a:r>
              <a:rPr lang="pt-BR" dirty="0" err="1"/>
              <a:t>Intelligence</a:t>
            </a:r>
            <a:r>
              <a:rPr lang="pt-BR" dirty="0"/>
              <a:t>: A </a:t>
            </a:r>
            <a:r>
              <a:rPr lang="pt-BR" dirty="0" err="1"/>
              <a:t>Modern</a:t>
            </a:r>
            <a:r>
              <a:rPr lang="pt-BR" dirty="0"/>
              <a:t> Approach,” Prentice Hall Series in Artificial </a:t>
            </a:r>
            <a:r>
              <a:rPr lang="pt-BR" dirty="0" err="1"/>
              <a:t>Intelligence</a:t>
            </a:r>
            <a:r>
              <a:rPr lang="pt-BR" dirty="0"/>
              <a:t>, 3rd ed., 2015.</a:t>
            </a:r>
          </a:p>
          <a:p>
            <a:pPr marL="0" indent="0">
              <a:buNone/>
            </a:pPr>
            <a:r>
              <a:rPr lang="pt-BR" dirty="0"/>
              <a:t>[3] </a:t>
            </a:r>
            <a:r>
              <a:rPr lang="pt-BR" dirty="0" err="1"/>
              <a:t>Aurélien</a:t>
            </a:r>
            <a:r>
              <a:rPr lang="pt-BR" dirty="0"/>
              <a:t> </a:t>
            </a:r>
            <a:r>
              <a:rPr lang="pt-BR" dirty="0" err="1"/>
              <a:t>Géron</a:t>
            </a:r>
            <a:r>
              <a:rPr lang="pt-BR" dirty="0"/>
              <a:t>, “Hands-On </a:t>
            </a:r>
            <a:r>
              <a:rPr lang="pt-BR" dirty="0" err="1"/>
              <a:t>Machine</a:t>
            </a:r>
            <a:r>
              <a:rPr lang="pt-BR" dirty="0"/>
              <a:t> Learning </a:t>
            </a:r>
            <a:r>
              <a:rPr lang="pt-BR" dirty="0" err="1"/>
              <a:t>with</a:t>
            </a:r>
            <a:r>
              <a:rPr lang="pt-BR" dirty="0"/>
              <a:t> </a:t>
            </a:r>
            <a:r>
              <a:rPr lang="pt-BR" dirty="0" err="1"/>
              <a:t>Scikit-Learn</a:t>
            </a:r>
            <a:r>
              <a:rPr lang="pt-BR" dirty="0"/>
              <a:t> </a:t>
            </a:r>
            <a:r>
              <a:rPr lang="pt-BR" dirty="0" err="1"/>
              <a:t>and</a:t>
            </a:r>
            <a:r>
              <a:rPr lang="pt-BR" dirty="0"/>
              <a:t> </a:t>
            </a:r>
            <a:r>
              <a:rPr lang="pt-BR" dirty="0" err="1"/>
              <a:t>TensorFlow</a:t>
            </a:r>
            <a:r>
              <a:rPr lang="pt-BR" dirty="0"/>
              <a:t>: </a:t>
            </a:r>
            <a:r>
              <a:rPr lang="pt-BR" dirty="0" err="1"/>
              <a:t>Concepts</a:t>
            </a:r>
            <a:r>
              <a:rPr lang="pt-BR" dirty="0"/>
              <a:t>, Tools, </a:t>
            </a:r>
            <a:r>
              <a:rPr lang="pt-BR" dirty="0" err="1"/>
              <a:t>and</a:t>
            </a:r>
            <a:r>
              <a:rPr lang="pt-BR" dirty="0"/>
              <a:t> </a:t>
            </a:r>
            <a:r>
              <a:rPr lang="pt-BR" dirty="0" err="1"/>
              <a:t>Techniques</a:t>
            </a:r>
            <a:r>
              <a:rPr lang="pt-BR" dirty="0"/>
              <a:t> </a:t>
            </a:r>
            <a:r>
              <a:rPr lang="pt-BR" dirty="0" err="1"/>
              <a:t>to</a:t>
            </a:r>
            <a:r>
              <a:rPr lang="pt-BR" dirty="0"/>
              <a:t> Build </a:t>
            </a:r>
            <a:r>
              <a:rPr lang="pt-BR" dirty="0" err="1"/>
              <a:t>Intelligent</a:t>
            </a:r>
            <a:r>
              <a:rPr lang="pt-BR" dirty="0"/>
              <a:t> Systems”, 1st ed., </a:t>
            </a:r>
            <a:r>
              <a:rPr lang="pt-BR" dirty="0" err="1"/>
              <a:t>O'Reilly</a:t>
            </a:r>
            <a:r>
              <a:rPr lang="pt-BR" dirty="0"/>
              <a:t> Media, 2017.</a:t>
            </a:r>
          </a:p>
          <a:p>
            <a:pPr marL="0" indent="0">
              <a:buNone/>
            </a:pPr>
            <a:r>
              <a:rPr lang="pt-BR" dirty="0"/>
              <a:t>[4] Joseph </a:t>
            </a:r>
            <a:r>
              <a:rPr lang="pt-BR" dirty="0" err="1"/>
              <a:t>Misiti</a:t>
            </a:r>
            <a:r>
              <a:rPr lang="pt-BR" dirty="0"/>
              <a:t>, “</a:t>
            </a:r>
            <a:r>
              <a:rPr lang="pt-BR" dirty="0" err="1"/>
              <a:t>Awesome</a:t>
            </a:r>
            <a:r>
              <a:rPr lang="pt-BR" dirty="0"/>
              <a:t> </a:t>
            </a:r>
            <a:r>
              <a:rPr lang="pt-BR" dirty="0" err="1"/>
              <a:t>Machine</a:t>
            </a:r>
            <a:r>
              <a:rPr lang="pt-BR" dirty="0"/>
              <a:t>-Learning,” on-line data base </a:t>
            </a:r>
            <a:r>
              <a:rPr lang="pt-BR" dirty="0" err="1"/>
              <a:t>with</a:t>
            </a:r>
            <a:r>
              <a:rPr lang="pt-BR" dirty="0"/>
              <a:t> </a:t>
            </a:r>
            <a:r>
              <a:rPr lang="pt-BR" dirty="0" err="1"/>
              <a:t>several</a:t>
            </a:r>
            <a:r>
              <a:rPr lang="pt-BR" dirty="0"/>
              <a:t> </a:t>
            </a:r>
            <a:r>
              <a:rPr lang="pt-BR" dirty="0" err="1"/>
              <a:t>free</a:t>
            </a:r>
            <a:r>
              <a:rPr lang="pt-BR" dirty="0"/>
              <a:t> </a:t>
            </a:r>
            <a:r>
              <a:rPr lang="pt-BR" dirty="0" err="1"/>
              <a:t>and</a:t>
            </a:r>
            <a:r>
              <a:rPr lang="pt-BR" dirty="0"/>
              <a:t>/</a:t>
            </a:r>
            <a:r>
              <a:rPr lang="pt-BR" dirty="0" err="1"/>
              <a:t>or</a:t>
            </a:r>
            <a:r>
              <a:rPr lang="pt-BR" dirty="0"/>
              <a:t> open-</a:t>
            </a:r>
            <a:r>
              <a:rPr lang="pt-BR" dirty="0" err="1"/>
              <a:t>source</a:t>
            </a:r>
            <a:r>
              <a:rPr lang="pt-BR" dirty="0"/>
              <a:t> books (https://github.com/josephmisiti/awesome-machine-learning).</a:t>
            </a:r>
          </a:p>
          <a:p>
            <a:pPr marL="0" indent="0">
              <a:buNone/>
            </a:pPr>
            <a:r>
              <a:rPr lang="pt-BR" dirty="0"/>
              <a:t>[5] Andriy </a:t>
            </a:r>
            <a:r>
              <a:rPr lang="pt-BR" dirty="0" err="1"/>
              <a:t>Burkov</a:t>
            </a:r>
            <a:r>
              <a:rPr lang="pt-BR" dirty="0"/>
              <a:t>, “The </a:t>
            </a:r>
            <a:r>
              <a:rPr lang="pt-BR" dirty="0" err="1"/>
              <a:t>Hundred</a:t>
            </a:r>
            <a:r>
              <a:rPr lang="pt-BR" dirty="0"/>
              <a:t>-Page </a:t>
            </a:r>
            <a:r>
              <a:rPr lang="pt-BR" dirty="0" err="1"/>
              <a:t>Machine</a:t>
            </a:r>
            <a:r>
              <a:rPr lang="pt-BR" dirty="0"/>
              <a:t>-Learning Book,” Andriy </a:t>
            </a:r>
            <a:r>
              <a:rPr lang="pt-BR" dirty="0" err="1"/>
              <a:t>Burkov</a:t>
            </a:r>
            <a:r>
              <a:rPr lang="pt-BR" dirty="0"/>
              <a:t> 2019.  </a:t>
            </a:r>
          </a:p>
          <a:p>
            <a:pPr marL="0" indent="0">
              <a:buNone/>
            </a:pPr>
            <a:r>
              <a:rPr lang="pt-BR" dirty="0"/>
              <a:t>[6] C. M. Bishop, “</a:t>
            </a:r>
            <a:r>
              <a:rPr lang="pt-BR" dirty="0" err="1"/>
              <a:t>Pattern</a:t>
            </a:r>
            <a:r>
              <a:rPr lang="pt-BR" dirty="0"/>
              <a:t> </a:t>
            </a:r>
            <a:r>
              <a:rPr lang="pt-BR" dirty="0" err="1"/>
              <a:t>Recognition</a:t>
            </a:r>
            <a:r>
              <a:rPr lang="pt-BR" dirty="0"/>
              <a:t> </a:t>
            </a:r>
            <a:r>
              <a:rPr lang="pt-BR" dirty="0" err="1"/>
              <a:t>and</a:t>
            </a:r>
            <a:r>
              <a:rPr lang="pt-BR" dirty="0"/>
              <a:t> </a:t>
            </a:r>
            <a:r>
              <a:rPr lang="pt-BR" dirty="0" err="1"/>
              <a:t>Machine</a:t>
            </a:r>
            <a:r>
              <a:rPr lang="pt-BR" dirty="0"/>
              <a:t> Learning,” Springer, 1st ed., 2006.</a:t>
            </a:r>
          </a:p>
          <a:p>
            <a:pPr marL="0" indent="0">
              <a:buNone/>
            </a:pPr>
            <a:r>
              <a:rPr lang="pt-BR" dirty="0"/>
              <a:t>[7] S. Haykin, “Neural Networks and Learning Machines,” Prentice Hall, 3ª ed., 2008.</a:t>
            </a:r>
          </a:p>
          <a:p>
            <a:pPr marL="0" indent="0">
              <a:buNone/>
            </a:pPr>
            <a:r>
              <a:rPr lang="pt-BR" dirty="0"/>
              <a:t>[8] Coleção de livros, </a:t>
            </a:r>
            <a:r>
              <a:rPr lang="pt-BR" dirty="0">
                <a:hlinkClick r:id="rId3"/>
              </a:rPr>
              <a:t>https://drive.google.com/drive/folders/1IyIIMu1w6POBhrVnw11yqXXy6BjC439j?usp=sharing</a:t>
            </a:r>
            <a:endParaRPr lang="pt-BR" dirty="0"/>
          </a:p>
        </p:txBody>
      </p:sp>
    </p:spTree>
    <p:extLst>
      <p:ext uri="{BB962C8B-B14F-4D97-AF65-F5344CB8AC3E}">
        <p14:creationId xmlns:p14="http://schemas.microsoft.com/office/powerpoint/2010/main" val="1694522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 disciplina</a:t>
            </a:r>
          </a:p>
        </p:txBody>
      </p:sp>
      <p:sp>
        <p:nvSpPr>
          <p:cNvPr id="3" name="Content Placeholder 2"/>
          <p:cNvSpPr>
            <a:spLocks noGrp="1"/>
          </p:cNvSpPr>
          <p:nvPr>
            <p:ph idx="1"/>
          </p:nvPr>
        </p:nvSpPr>
        <p:spPr>
          <a:xfrm>
            <a:off x="838200" y="1825624"/>
            <a:ext cx="10939818" cy="4851401"/>
          </a:xfrm>
        </p:spPr>
        <p:txBody>
          <a:bodyPr>
            <a:normAutofit/>
          </a:bodyPr>
          <a:lstStyle/>
          <a:p>
            <a:r>
              <a:rPr lang="pt-BR" dirty="0"/>
              <a:t>Introdução ao aprendizado de máquina.</a:t>
            </a:r>
          </a:p>
          <a:p>
            <a:r>
              <a:rPr lang="pt-BR" dirty="0"/>
              <a:t>Como o próprio nome diz, é um curso introdutório onde veremos os </a:t>
            </a:r>
            <a:r>
              <a:rPr lang="pt-BR" b="1" i="1" dirty="0"/>
              <a:t>conceitos básicos </a:t>
            </a:r>
            <a:r>
              <a:rPr lang="pt-BR" dirty="0"/>
              <a:t>de funcionamento de vários </a:t>
            </a:r>
            <a:r>
              <a:rPr lang="pt-BR" b="1" i="1" dirty="0"/>
              <a:t>algoritmos de aprendizado de máquina</a:t>
            </a:r>
            <a:r>
              <a:rPr lang="pt-BR" dirty="0"/>
              <a:t> ou do inglês, </a:t>
            </a:r>
            <a:r>
              <a:rPr lang="pt-BR" b="1" i="1" dirty="0"/>
              <a:t>machine learning</a:t>
            </a:r>
            <a:r>
              <a:rPr lang="pt-BR" dirty="0"/>
              <a:t> (ML).</a:t>
            </a:r>
          </a:p>
          <a:p>
            <a:r>
              <a:rPr lang="pt-BR" dirty="0"/>
              <a:t>Não nos aprofundaremos nos conceitos matemáticos envolvidos, mas focaremos no uso e aplicação prática dos algoritmos.</a:t>
            </a:r>
          </a:p>
          <a:p>
            <a:r>
              <a:rPr lang="pt-BR" dirty="0"/>
              <a:t>Porém, é necessário que vocês conheçam Python</a:t>
            </a:r>
            <a:r>
              <a:rPr lang="pt-BR"/>
              <a:t>, Telecomunicações e alguns </a:t>
            </a:r>
            <a:r>
              <a:rPr lang="pt-BR" dirty="0"/>
              <a:t>conceitos básicos de álgebra linear, cálculo e estatística.</a:t>
            </a:r>
          </a:p>
          <a:p>
            <a:endParaRPr lang="pt-BR" dirty="0"/>
          </a:p>
          <a:p>
            <a:endParaRPr lang="pt-BR" dirty="0"/>
          </a:p>
        </p:txBody>
      </p:sp>
    </p:spTree>
    <p:extLst>
      <p:ext uri="{BB962C8B-B14F-4D97-AF65-F5344CB8AC3E}">
        <p14:creationId xmlns:p14="http://schemas.microsoft.com/office/powerpoint/2010/main" val="548055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104419" cy="5032376"/>
          </a:xfrm>
        </p:spPr>
        <p:txBody>
          <a:bodyPr/>
          <a:lstStyle/>
          <a:p>
            <a:r>
              <a:rPr lang="pt-BR" dirty="0"/>
              <a:t>Vocês já podem começar a trabalhar nas listas #0 e #1.</a:t>
            </a:r>
          </a:p>
          <a:p>
            <a:r>
              <a:rPr lang="pt-BR" dirty="0"/>
              <a:t>A descrição do projeto prático já está disponível no MS </a:t>
            </a:r>
            <a:r>
              <a:rPr lang="pt-BR" dirty="0" err="1"/>
              <a:t>Teams</a:t>
            </a:r>
            <a:r>
              <a:rPr lang="pt-BR" dirty="0"/>
              <a:t>.</a:t>
            </a:r>
          </a:p>
          <a:p>
            <a:pPr lvl="1">
              <a:buFont typeface="Wingdings" panose="05000000000000000000" pitchFamily="2" charset="2"/>
              <a:buChar char="§"/>
            </a:pPr>
            <a:r>
              <a:rPr lang="pt-BR" dirty="0"/>
              <a:t>Se atentem ao prazo de entrega da </a:t>
            </a:r>
            <a:r>
              <a:rPr lang="pt-BR" b="1" dirty="0"/>
              <a:t>proposta</a:t>
            </a:r>
            <a:r>
              <a:rPr lang="pt-BR" dirty="0"/>
              <a:t> do projeto prático.</a:t>
            </a:r>
          </a:p>
          <a:p>
            <a:r>
              <a:rPr lang="pt-BR" dirty="0"/>
              <a:t>Todo material do curso está disponibilizado no GitHub:</a:t>
            </a:r>
          </a:p>
          <a:p>
            <a:pPr lvl="1">
              <a:buFont typeface="Wingdings" panose="05000000000000000000" pitchFamily="2" charset="2"/>
              <a:buChar char="§"/>
            </a:pPr>
            <a:r>
              <a:rPr lang="pt-BR" dirty="0">
                <a:hlinkClick r:id="rId2"/>
              </a:rPr>
              <a:t>https://github.com/zz4fap/tp555-ml</a:t>
            </a:r>
            <a:endParaRPr lang="pt-BR" dirty="0"/>
          </a:p>
          <a:p>
            <a:r>
              <a:rPr lang="pt-BR" dirty="0"/>
              <a:t>Horário de Atendimento</a:t>
            </a:r>
          </a:p>
          <a:p>
            <a:pPr lvl="1"/>
            <a:r>
              <a:rPr lang="pt-BR" dirty="0"/>
              <a:t>Todas as quintas-feiras das 17:30 às 19:30.</a:t>
            </a:r>
          </a:p>
          <a:p>
            <a:pPr lvl="1"/>
            <a:r>
              <a:rPr lang="pt-BR" dirty="0"/>
              <a:t>Presencialmente ou remotamente.</a:t>
            </a:r>
          </a:p>
        </p:txBody>
      </p:sp>
    </p:spTree>
    <p:extLst>
      <p:ext uri="{BB962C8B-B14F-4D97-AF65-F5344CB8AC3E}">
        <p14:creationId xmlns:p14="http://schemas.microsoft.com/office/powerpoint/2010/main" val="8490152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2443820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id="{0B96ABED-DB41-410B-A604-C06F86EA7584}"/>
              </a:ext>
            </a:extLst>
          </p:cNvPr>
          <p:cNvGrpSpPr/>
          <p:nvPr/>
        </p:nvGrpSpPr>
        <p:grpSpPr>
          <a:xfrm>
            <a:off x="760606" y="1296644"/>
            <a:ext cx="4686092" cy="4456335"/>
            <a:chOff x="7006340" y="1423936"/>
            <a:chExt cx="5099455" cy="5103211"/>
          </a:xfrm>
        </p:grpSpPr>
        <p:sp>
          <p:nvSpPr>
            <p:cNvPr id="5" name="Elipse 3">
              <a:extLst>
                <a:ext uri="{FF2B5EF4-FFF2-40B4-BE49-F238E27FC236}">
                  <a16:creationId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grpSp>
        <p:nvGrpSpPr>
          <p:cNvPr id="11" name="Group 10"/>
          <p:cNvGrpSpPr/>
          <p:nvPr/>
        </p:nvGrpSpPr>
        <p:grpSpPr>
          <a:xfrm>
            <a:off x="7820084" y="2343792"/>
            <a:ext cx="3157266" cy="2277374"/>
            <a:chOff x="9278726" y="984249"/>
            <a:chExt cx="2743649" cy="2249488"/>
          </a:xfrm>
        </p:grpSpPr>
        <p:grpSp>
          <p:nvGrpSpPr>
            <p:cNvPr id="12" name="Agrupar 4">
              <a:extLst>
                <a:ext uri="{FF2B5EF4-FFF2-40B4-BE49-F238E27FC236}">
                  <a16:creationId xmlns:a16="http://schemas.microsoft.com/office/drawing/2014/main" id="{7463A6D3-5626-4043-85E5-66DFB2E72B8A}"/>
                </a:ext>
              </a:extLst>
            </p:cNvPr>
            <p:cNvGrpSpPr/>
            <p:nvPr/>
          </p:nvGrpSpPr>
          <p:grpSpPr>
            <a:xfrm>
              <a:off x="9400740" y="984249"/>
              <a:ext cx="2621635" cy="2249488"/>
              <a:chOff x="9273707" y="365125"/>
              <a:chExt cx="2918293" cy="2351181"/>
            </a:xfrm>
          </p:grpSpPr>
          <p:pic>
            <p:nvPicPr>
              <p:cNvPr id="18" name="Picture 2" descr="Image result for umbrella">
                <a:extLst>
                  <a:ext uri="{FF2B5EF4-FFF2-40B4-BE49-F238E27FC236}">
                    <a16:creationId xmlns:a16="http://schemas.microsoft.com/office/drawing/2014/main" id="{46CE05B1-E4CB-4173-8A0C-9C000F3F0A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9" name="CaixaDeTexto 3">
                <a:extLst>
                  <a:ext uri="{FF2B5EF4-FFF2-40B4-BE49-F238E27FC236}">
                    <a16:creationId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13" name="TextBox 12"/>
            <p:cNvSpPr txBox="1"/>
            <p:nvPr/>
          </p:nvSpPr>
          <p:spPr>
            <a:xfrm>
              <a:off x="11230128" y="2055309"/>
              <a:ext cx="668574" cy="410235"/>
            </a:xfrm>
            <a:prstGeom prst="rect">
              <a:avLst/>
            </a:prstGeom>
            <a:noFill/>
          </p:spPr>
          <p:txBody>
            <a:bodyPr wrap="square" rtlCol="0">
              <a:spAutoFit/>
            </a:bodyPr>
            <a:lstStyle/>
            <a:p>
              <a:pPr algn="ctr"/>
              <a:r>
                <a:rPr lang="pt-BR" dirty="0"/>
                <a:t>ML</a:t>
              </a:r>
            </a:p>
          </p:txBody>
        </p:sp>
        <p:sp>
          <p:nvSpPr>
            <p:cNvPr id="14" name="TextBox 13"/>
            <p:cNvSpPr txBox="1"/>
            <p:nvPr/>
          </p:nvSpPr>
          <p:spPr>
            <a:xfrm>
              <a:off x="9436672" y="1995047"/>
              <a:ext cx="740012" cy="369332"/>
            </a:xfrm>
            <a:prstGeom prst="rect">
              <a:avLst/>
            </a:prstGeom>
            <a:noFill/>
          </p:spPr>
          <p:txBody>
            <a:bodyPr wrap="square" rtlCol="0">
              <a:spAutoFit/>
            </a:bodyPr>
            <a:lstStyle/>
            <a:p>
              <a:pPr algn="ctr"/>
              <a:r>
                <a:rPr lang="pt-BR" dirty="0"/>
                <a:t>NLP</a:t>
              </a:r>
            </a:p>
          </p:txBody>
        </p:sp>
        <p:sp>
          <p:nvSpPr>
            <p:cNvPr id="15" name="TextBox 14"/>
            <p:cNvSpPr txBox="1"/>
            <p:nvPr/>
          </p:nvSpPr>
          <p:spPr>
            <a:xfrm>
              <a:off x="9278726" y="2459661"/>
              <a:ext cx="1303556" cy="410235"/>
            </a:xfrm>
            <a:prstGeom prst="rect">
              <a:avLst/>
            </a:prstGeom>
            <a:noFill/>
          </p:spPr>
          <p:txBody>
            <a:bodyPr wrap="square" rtlCol="0">
              <a:spAutoFit/>
            </a:bodyPr>
            <a:lstStyle/>
            <a:p>
              <a:pPr algn="ctr"/>
              <a:r>
                <a:rPr lang="pt-BR" dirty="0"/>
                <a:t>robótica</a:t>
              </a:r>
            </a:p>
          </p:txBody>
        </p:sp>
        <p:sp>
          <p:nvSpPr>
            <p:cNvPr id="16" name="TextBox 15"/>
            <p:cNvSpPr txBox="1"/>
            <p:nvPr/>
          </p:nvSpPr>
          <p:spPr>
            <a:xfrm>
              <a:off x="10804706" y="2006625"/>
              <a:ext cx="514350" cy="369332"/>
            </a:xfrm>
            <a:prstGeom prst="rect">
              <a:avLst/>
            </a:prstGeom>
            <a:noFill/>
          </p:spPr>
          <p:txBody>
            <a:bodyPr wrap="square" rtlCol="0">
              <a:spAutoFit/>
            </a:bodyPr>
            <a:lstStyle/>
            <a:p>
              <a:pPr algn="ctr"/>
              <a:r>
                <a:rPr lang="pt-BR" dirty="0"/>
                <a:t>CV</a:t>
              </a:r>
            </a:p>
          </p:txBody>
        </p:sp>
        <p:sp>
          <p:nvSpPr>
            <p:cNvPr id="17" name="TextBox 16"/>
            <p:cNvSpPr txBox="1"/>
            <p:nvPr/>
          </p:nvSpPr>
          <p:spPr>
            <a:xfrm>
              <a:off x="10995779" y="2685230"/>
              <a:ext cx="826733" cy="369332"/>
            </a:xfrm>
            <a:prstGeom prst="rect">
              <a:avLst/>
            </a:prstGeom>
            <a:noFill/>
          </p:spPr>
          <p:txBody>
            <a:bodyPr wrap="square" rtlCol="0">
              <a:spAutoFit/>
            </a:bodyPr>
            <a:lstStyle/>
            <a:p>
              <a:pPr algn="ctr"/>
              <a:r>
                <a:rPr lang="pt-BR" dirty="0"/>
                <a:t>KR&amp;R</a:t>
              </a:r>
            </a:p>
          </p:txBody>
        </p:sp>
      </p:grpSp>
    </p:spTree>
    <p:extLst>
      <p:ext uri="{BB962C8B-B14F-4D97-AF65-F5344CB8AC3E}">
        <p14:creationId xmlns:p14="http://schemas.microsoft.com/office/powerpoint/2010/main" val="4026535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Inicialização</a:t>
              </a: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Seleção</a:t>
              </a: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a:t>critério de parada = false</a:t>
              </a:r>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a:t>critério de parada = </a:t>
              </a:r>
              <a:r>
                <a:rPr lang="pt-BR" sz="1100" dirty="0" err="1"/>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Indivíduos com diferentes características</a:t>
              </a: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Função de aptidão seleciona os melhores indivíduos para próxima geração</a:t>
              </a: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Cruzamento</a:t>
              </a: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Mutação</a:t>
              </a: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48192-B348-4C3E-8621-D3755D2230F8}"/>
              </a:ext>
            </a:extLst>
          </p:cNvPr>
          <p:cNvSpPr>
            <a:spLocks noGrp="1"/>
          </p:cNvSpPr>
          <p:nvPr>
            <p:ph type="title"/>
          </p:nvPr>
        </p:nvSpPr>
        <p:spPr/>
        <p:txBody>
          <a:bodyPr/>
          <a:lstStyle/>
          <a:p>
            <a:r>
              <a:rPr lang="pt-BR" dirty="0"/>
              <a:t>Objetivo do curso</a:t>
            </a:r>
          </a:p>
        </p:txBody>
      </p:sp>
      <p:sp>
        <p:nvSpPr>
          <p:cNvPr id="3" name="Espaço Reservado para Conteúdo 2">
            <a:extLst>
              <a:ext uri="{FF2B5EF4-FFF2-40B4-BE49-F238E27FC236}">
                <a16:creationId xmlns:a16="http://schemas.microsoft.com/office/drawing/2014/main" id="{E3DECB90-AFD9-4AC6-A356-C93A7442A6E6}"/>
              </a:ext>
            </a:extLst>
          </p:cNvPr>
          <p:cNvSpPr>
            <a:spLocks noGrp="1"/>
          </p:cNvSpPr>
          <p:nvPr>
            <p:ph idx="1"/>
          </p:nvPr>
        </p:nvSpPr>
        <p:spPr>
          <a:xfrm>
            <a:off x="838200" y="1825623"/>
            <a:ext cx="8783472" cy="5032377"/>
          </a:xfrm>
        </p:spPr>
        <p:txBody>
          <a:bodyPr>
            <a:normAutofit/>
          </a:bodyPr>
          <a:lstStyle/>
          <a:p>
            <a:r>
              <a:rPr lang="pt-BR" dirty="0"/>
              <a:t>O objetivo principal do curso é apresentar à vocês</a:t>
            </a:r>
          </a:p>
          <a:p>
            <a:pPr lvl="1">
              <a:buFont typeface="Wingdings" panose="05000000000000000000" pitchFamily="2" charset="2"/>
              <a:buChar char="§"/>
            </a:pPr>
            <a:r>
              <a:rPr lang="pt-BR" dirty="0"/>
              <a:t>os conceitos fundamentais da teoria por trás do ML.</a:t>
            </a:r>
          </a:p>
          <a:p>
            <a:pPr lvl="1">
              <a:buFont typeface="Wingdings" panose="05000000000000000000" pitchFamily="2" charset="2"/>
              <a:buChar char="§"/>
            </a:pPr>
            <a:r>
              <a:rPr lang="pt-BR" dirty="0"/>
              <a:t>um conjunto de ferramentas (ou seja, algoritmos) de ML.</a:t>
            </a:r>
          </a:p>
          <a:p>
            <a:r>
              <a:rPr lang="pt-BR" dirty="0"/>
              <a:t>Ao 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de ML para a resolução de problemas.</a:t>
            </a:r>
          </a:p>
          <a:p>
            <a:pPr lvl="1">
              <a:buFont typeface="Wingdings" panose="05000000000000000000" pitchFamily="2" charset="2"/>
              <a:buChar char="§"/>
            </a:pPr>
            <a:r>
              <a:rPr lang="pt-BR" dirty="0"/>
              <a:t>Analisar e entender novos algoritmos de ML.</a:t>
            </a:r>
          </a:p>
          <a:p>
            <a:pPr lvl="1">
              <a:buFont typeface="Wingdings" panose="05000000000000000000" pitchFamily="2" charset="2"/>
              <a:buChar char="§"/>
            </a:pPr>
            <a:r>
              <a:rPr lang="pt-BR" dirty="0"/>
              <a:t>Criar seus próprios projetos.</a:t>
            </a:r>
          </a:p>
          <a:p>
            <a:pPr lvl="1">
              <a:buFont typeface="Wingdings" panose="05000000000000000000" pitchFamily="2" charset="2"/>
              <a:buChar char="§"/>
            </a:pPr>
            <a:r>
              <a:rPr lang="pt-BR" dirty="0"/>
              <a:t>Compreender artigos científicos que utilizam ML.</a:t>
            </a:r>
          </a:p>
          <a:p>
            <a:pPr lvl="1">
              <a:buFont typeface="Wingdings" panose="05000000000000000000" pitchFamily="2" charset="2"/>
              <a:buChar char="§"/>
            </a:pPr>
            <a:r>
              <a:rPr lang="pt-BR" dirty="0"/>
              <a:t>Realizar pesquisa que envolva ML e discutir os resultados obtidos.</a:t>
            </a:r>
          </a:p>
        </p:txBody>
      </p:sp>
      <p:pic>
        <p:nvPicPr>
          <p:cNvPr id="3074" name="Picture 2" descr="Image result for machine learning">
            <a:extLst>
              <a:ext uri="{FF2B5EF4-FFF2-40B4-BE49-F238E27FC236}">
                <a16:creationId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77346" y="4583151"/>
            <a:ext cx="3014654" cy="211025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827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Avaliação do Curso</a:t>
            </a:r>
            <a:endParaRPr lang="nl-BE" dirty="0"/>
          </a:p>
        </p:txBody>
      </p:sp>
      <p:sp>
        <p:nvSpPr>
          <p:cNvPr id="3" name="Content Placeholder 2"/>
          <p:cNvSpPr>
            <a:spLocks noGrp="1"/>
          </p:cNvSpPr>
          <p:nvPr>
            <p:ph idx="1"/>
          </p:nvPr>
        </p:nvSpPr>
        <p:spPr>
          <a:xfrm>
            <a:off x="838199" y="2066456"/>
            <a:ext cx="8630275" cy="4791544"/>
          </a:xfrm>
        </p:spPr>
        <p:txBody>
          <a:bodyPr>
            <a:normAutofit fontScale="92500" lnSpcReduction="10000"/>
          </a:bodyPr>
          <a:lstStyle/>
          <a:p>
            <a:r>
              <a:rPr lang="pt-BR" dirty="0"/>
              <a:t>2 Provas</a:t>
            </a:r>
          </a:p>
          <a:p>
            <a:pPr lvl="1">
              <a:buFont typeface="Courier New" panose="02070309020205020404" pitchFamily="49" charset="0"/>
              <a:buChar char="o"/>
            </a:pPr>
            <a:r>
              <a:rPr lang="pt-BR" dirty="0"/>
              <a:t>Cada uma valendo 35% da nota (datas ainda serão definidas).</a:t>
            </a:r>
          </a:p>
          <a:p>
            <a:pPr lvl="1">
              <a:buFont typeface="Courier New" panose="02070309020205020404" pitchFamily="49" charset="0"/>
              <a:buChar char="o"/>
            </a:pPr>
            <a:r>
              <a:rPr lang="pt-BR" dirty="0"/>
              <a:t>Devem ser resolvidas individualmente durante a aula.</a:t>
            </a:r>
          </a:p>
          <a:p>
            <a:r>
              <a:rPr lang="pt-BR" dirty="0"/>
              <a:t>1 Projeto Prático</a:t>
            </a:r>
          </a:p>
          <a:p>
            <a:pPr lvl="1">
              <a:buFont typeface="Courier New" panose="02070309020205020404" pitchFamily="49" charset="0"/>
              <a:buChar char="o"/>
            </a:pPr>
            <a:r>
              <a:rPr lang="pt-BR" dirty="0"/>
              <a:t>30% da nota.</a:t>
            </a:r>
          </a:p>
          <a:p>
            <a:pPr lvl="1">
              <a:buFont typeface="Courier New" panose="02070309020205020404" pitchFamily="49" charset="0"/>
              <a:buChar char="o"/>
            </a:pPr>
            <a:r>
              <a:rPr lang="pt-BR" dirty="0"/>
              <a:t>Pode ser feito em grupo de no máximo 2 alunos.</a:t>
            </a:r>
          </a:p>
          <a:p>
            <a:pPr lvl="1">
              <a:buFont typeface="Courier New" panose="02070309020205020404" pitchFamily="49" charset="0"/>
              <a:buChar char="o"/>
            </a:pPr>
            <a:r>
              <a:rPr lang="pt-BR" dirty="0"/>
              <a:t>Tema deve ser escolhido por vocês.</a:t>
            </a:r>
          </a:p>
          <a:p>
            <a:pPr lvl="1">
              <a:buFont typeface="Courier New" panose="02070309020205020404" pitchFamily="49" charset="0"/>
              <a:buChar char="o"/>
            </a:pPr>
            <a:r>
              <a:rPr lang="pt-BR" dirty="0"/>
              <a:t>Vejam descrição detalhada na tarefa do </a:t>
            </a:r>
            <a:r>
              <a:rPr lang="pt-BR" dirty="0" err="1"/>
              <a:t>Teams</a:t>
            </a:r>
            <a:r>
              <a:rPr lang="pt-BR" dirty="0"/>
              <a:t>.</a:t>
            </a:r>
          </a:p>
          <a:p>
            <a:pPr lvl="1">
              <a:buFont typeface="Courier New" panose="02070309020205020404" pitchFamily="49" charset="0"/>
              <a:buChar char="o"/>
            </a:pPr>
            <a:r>
              <a:rPr lang="pt-BR" dirty="0"/>
              <a:t>Entrega da descrição até 31/03.</a:t>
            </a:r>
          </a:p>
          <a:p>
            <a:r>
              <a:rPr lang="pt-BR" dirty="0"/>
              <a:t>Avaliação parcial do projeto prático ocorrerá ao final do segundo mês de curso.</a:t>
            </a:r>
          </a:p>
          <a:p>
            <a:pPr lvl="1">
              <a:buFont typeface="Courier New" panose="02070309020205020404" pitchFamily="49" charset="0"/>
              <a:buChar char="o"/>
            </a:pPr>
            <a:r>
              <a:rPr lang="pt-BR" b="1" dirty="0"/>
              <a:t>Entregável</a:t>
            </a:r>
            <a:r>
              <a:rPr lang="pt-BR" dirty="0"/>
              <a:t>: relatório com a evolução do projeto, como, por exemplo, a reprodução dos resultados.</a:t>
            </a:r>
          </a:p>
        </p:txBody>
      </p:sp>
      <p:pic>
        <p:nvPicPr>
          <p:cNvPr id="4" name="Picture 3"/>
          <p:cNvPicPr>
            <a:picLocks noChangeAspect="1"/>
          </p:cNvPicPr>
          <p:nvPr/>
        </p:nvPicPr>
        <p:blipFill>
          <a:blip r:embed="rId3"/>
          <a:stretch>
            <a:fillRect/>
          </a:stretch>
        </p:blipFill>
        <p:spPr>
          <a:xfrm>
            <a:off x="7483578" y="-10643"/>
            <a:ext cx="2514600" cy="1819275"/>
          </a:xfrm>
          <a:prstGeom prst="rect">
            <a:avLst/>
          </a:prstGeom>
        </p:spPr>
      </p:pic>
      <p:pic>
        <p:nvPicPr>
          <p:cNvPr id="5" name="Picture 4"/>
          <p:cNvPicPr>
            <a:picLocks noChangeAspect="1"/>
          </p:cNvPicPr>
          <p:nvPr/>
        </p:nvPicPr>
        <p:blipFill>
          <a:blip r:embed="rId4"/>
          <a:stretch>
            <a:fillRect/>
          </a:stretch>
        </p:blipFill>
        <p:spPr>
          <a:xfrm>
            <a:off x="9468474" y="2439872"/>
            <a:ext cx="2533650" cy="1809750"/>
          </a:xfrm>
          <a:prstGeom prst="rect">
            <a:avLst/>
          </a:prstGeom>
        </p:spPr>
      </p:pic>
      <p:pic>
        <p:nvPicPr>
          <p:cNvPr id="6" name="Picture 5"/>
          <p:cNvPicPr>
            <a:picLocks noChangeAspect="1"/>
          </p:cNvPicPr>
          <p:nvPr/>
        </p:nvPicPr>
        <p:blipFill>
          <a:blip r:embed="rId5"/>
          <a:stretch>
            <a:fillRect/>
          </a:stretch>
        </p:blipFill>
        <p:spPr>
          <a:xfrm>
            <a:off x="8896974" y="4998806"/>
            <a:ext cx="2598695" cy="1455269"/>
          </a:xfrm>
          <a:prstGeom prst="rect">
            <a:avLst/>
          </a:prstGeom>
        </p:spPr>
      </p:pic>
    </p:spTree>
    <p:extLst>
      <p:ext uri="{BB962C8B-B14F-4D97-AF65-F5344CB8AC3E}">
        <p14:creationId xmlns:p14="http://schemas.microsoft.com/office/powerpoint/2010/main" val="288379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id="{C04549A7-FF67-48B8-B0EE-75CF43A83803}"/>
              </a:ext>
            </a:extLst>
          </p:cNvPr>
          <p:cNvSpPr>
            <a:spLocks noGrp="1"/>
          </p:cNvSpPr>
          <p:nvPr>
            <p:ph idx="1"/>
          </p:nvPr>
        </p:nvSpPr>
        <p:spPr>
          <a:xfrm>
            <a:off x="838199" y="1515291"/>
            <a:ext cx="11264901" cy="4913789"/>
          </a:xfrm>
        </p:spPr>
        <p:txBody>
          <a:bodyPr>
            <a:normAutofit/>
          </a:bodyPr>
          <a:lstStyle/>
          <a:p>
            <a:r>
              <a:rPr lang="pt-BR" b="1" dirty="0"/>
              <a:t>Emprego</a:t>
            </a:r>
            <a:r>
              <a:rPr lang="pt-BR" dirty="0"/>
              <a:t>: grandes companhias usam IA em seus produtos ou soluções internas para resolver os mais diversos tipos de problemas e, assim, aumentarem sua eficiência e, consequentemente, seus lucros.</a:t>
            </a:r>
          </a:p>
          <a:p>
            <a:endParaRPr lang="pt-BR" b="1" dirty="0"/>
          </a:p>
          <a:p>
            <a:pPr marL="0" indent="0">
              <a:buNone/>
            </a:pPr>
            <a:endParaRPr lang="pt-BR" b="1" dirty="0"/>
          </a:p>
          <a:p>
            <a:pPr marL="0" indent="0">
              <a:buNone/>
            </a:pPr>
            <a:endParaRPr lang="pt-BR" b="1" dirty="0"/>
          </a:p>
          <a:p>
            <a:r>
              <a:rPr lang="pt-BR" b="1" dirty="0"/>
              <a:t>Pesquisa</a:t>
            </a:r>
            <a:r>
              <a:rPr lang="pt-BR" dirty="0"/>
              <a:t>: já se prevê que IA terá um papel importante no desenvolvimento da próxima geração de redes móveis e sem fio (i.e., 6G).</a:t>
            </a:r>
            <a:endParaRPr lang="pt-BR" b="1" dirty="0"/>
          </a:p>
        </p:txBody>
      </p:sp>
      <p:pic>
        <p:nvPicPr>
          <p:cNvPr id="2052" name="Picture 4" descr="Image result for google">
            <a:extLst>
              <a:ext uri="{FF2B5EF4-FFF2-40B4-BE49-F238E27FC236}">
                <a16:creationId xmlns:a16="http://schemas.microsoft.com/office/drawing/2014/main"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a16="http://schemas.microsoft.com/office/drawing/2014/main" id="{D2E42DB6-DBED-40AD-BE13-35A32055159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a16="http://schemas.microsoft.com/office/drawing/2014/main" id="{16E08342-ACB0-45D6-9003-A412614BF63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a16="http://schemas.microsoft.com/office/drawing/2014/main" id="{4D4C2FC0-11E7-423E-ADFE-E40E3FBE955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553317" y="522109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a16="http://schemas.microsoft.com/office/drawing/2014/main" id="{629596EE-D27E-4FA4-917F-4B2F4A295C7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1030"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ZTE revela novo logo e sua nova filosofia sustentável e divertida -  TudoCelular.com"/>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960" t="7858" r="3315" b="5454"/>
          <a:stretch/>
        </p:blipFill>
        <p:spPr bwMode="auto">
          <a:xfrm>
            <a:off x="10697152" y="6090350"/>
            <a:ext cx="1063636" cy="51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3583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Inteligência Artificial</a:t>
            </a:r>
            <a:endParaRPr lang="en-US" dirty="0"/>
          </a:p>
        </p:txBody>
      </p:sp>
      <p:sp>
        <p:nvSpPr>
          <p:cNvPr id="3" name="Espaço Reservado para Conteúdo 2"/>
          <p:cNvSpPr>
            <a:spLocks noGrp="1"/>
          </p:cNvSpPr>
          <p:nvPr>
            <p:ph idx="1"/>
          </p:nvPr>
        </p:nvSpPr>
        <p:spPr>
          <a:xfrm>
            <a:off x="838200" y="1825624"/>
            <a:ext cx="11168986"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a:t>estímulos </a:t>
            </a:r>
            <a:r>
              <a:rPr lang="pt-BR" dirty="0"/>
              <a:t>vindos do ambiente, </a:t>
            </a:r>
            <a:r>
              <a:rPr lang="pt-BR" b="1" i="1" dirty="0"/>
              <a:t>aprender</a:t>
            </a:r>
            <a:r>
              <a:rPr lang="pt-BR" dirty="0"/>
              <a:t> com eles e usar o </a:t>
            </a:r>
            <a:r>
              <a:rPr lang="pt-BR" b="1" i="1" dirty="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a:t>.</a:t>
            </a:r>
          </a:p>
          <a:p>
            <a:pPr marL="171450" indent="-171450" algn="just"/>
            <a:r>
              <a:rPr lang="pt-BR" dirty="0"/>
              <a:t>Porém, ensinar as máquinas a pensar como nós não é uma tarefa tão 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1737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112796" cy="5032375"/>
          </a:xfrm>
        </p:spPr>
        <p:txBody>
          <a:bodyPr>
            <a:normAutofit fontScale="92500" lnSpcReduction="10000"/>
          </a:bodyPr>
          <a:lstStyle/>
          <a:p>
            <a:pPr algn="just"/>
            <a:r>
              <a:rPr lang="pt-BR" sz="2400" dirty="0"/>
              <a:t>Para criar máquinas que simulem a inteligência humana, divide-se o problema em problemas menores (subáreas):</a:t>
            </a:r>
          </a:p>
          <a:p>
            <a:pPr lvl="1" algn="just">
              <a:buFont typeface="Wingdings" panose="05000000000000000000" pitchFamily="2" charset="2"/>
              <a:buChar char="§"/>
            </a:pPr>
            <a:r>
              <a:rPr lang="pt-BR" sz="2000" dirty="0"/>
              <a:t>Processamento de linguagem natural.</a:t>
            </a:r>
          </a:p>
          <a:p>
            <a:pPr lvl="2" algn="just">
              <a:buFont typeface="Wingdings" panose="05000000000000000000" pitchFamily="2" charset="2"/>
              <a:buChar char="ü"/>
            </a:pPr>
            <a:r>
              <a:rPr lang="pt-BR" sz="1600" dirty="0"/>
              <a:t>Geração e compreensão automática de linguagens naturais.</a:t>
            </a:r>
            <a:endParaRPr lang="pt-BR" sz="1600" dirty="0">
              <a:cs typeface="Calibri"/>
            </a:endParaRPr>
          </a:p>
          <a:p>
            <a:pPr lvl="1" algn="just">
              <a:buFont typeface="Wingdings" panose="05000000000000000000" pitchFamily="2" charset="2"/>
              <a:buChar char="§"/>
            </a:pPr>
            <a:r>
              <a:rPr lang="pt-BR" sz="2000" dirty="0"/>
              <a:t>Representação do conhecimento.</a:t>
            </a:r>
          </a:p>
          <a:p>
            <a:pPr lvl="2" algn="just">
              <a:buFont typeface="Wingdings" panose="05000000000000000000" pitchFamily="2" charset="2"/>
              <a:buChar char="ü"/>
            </a:pPr>
            <a:r>
              <a:rPr lang="pt-BR" sz="1600" dirty="0">
                <a:cs typeface="Calibri"/>
              </a:rPr>
              <a:t>Criação e armazenamento de conhecimento do mundo real.</a:t>
            </a:r>
            <a:endParaRPr lang="pt-BR" sz="1600" dirty="0"/>
          </a:p>
          <a:p>
            <a:pPr lvl="1" algn="just">
              <a:buFont typeface="Wingdings" panose="05000000000000000000" pitchFamily="2" charset="2"/>
              <a:buChar char="§"/>
            </a:pPr>
            <a:r>
              <a:rPr lang="pt-BR" sz="2000" dirty="0"/>
              <a:t>Raciocínio automatizado.</a:t>
            </a:r>
          </a:p>
          <a:p>
            <a:pPr lvl="2" algn="just">
              <a:buFont typeface="Wingdings" panose="05000000000000000000" pitchFamily="2" charset="2"/>
              <a:buChar char="ü"/>
            </a:pPr>
            <a:r>
              <a:rPr lang="pt-BR" sz="1600" dirty="0">
                <a:cs typeface="Calibri"/>
              </a:rPr>
              <a:t>Resolução de problemas complexos a partir de conhecimento adquirido.</a:t>
            </a:r>
            <a:endParaRPr lang="pt-BR" sz="1600" dirty="0"/>
          </a:p>
          <a:p>
            <a:pPr lvl="1" algn="just">
              <a:buFont typeface="Wingdings" panose="05000000000000000000" pitchFamily="2" charset="2"/>
              <a:buChar char="§"/>
            </a:pPr>
            <a:r>
              <a:rPr lang="pt-BR" sz="2000" dirty="0"/>
              <a:t>Planejamento.</a:t>
            </a:r>
          </a:p>
          <a:p>
            <a:pPr lvl="2" algn="just">
              <a:buFont typeface="Wingdings" panose="05000000000000000000" pitchFamily="2" charset="2"/>
              <a:buChar char="ü"/>
            </a:pPr>
            <a:r>
              <a:rPr lang="pt-BR" sz="1600" dirty="0"/>
              <a:t>Criação de planos que permitam que uma máquina execute uma tarefa.</a:t>
            </a:r>
          </a:p>
          <a:p>
            <a:pPr lvl="1" algn="just">
              <a:buFont typeface="Wingdings" panose="05000000000000000000" pitchFamily="2" charset="2"/>
              <a:buChar char="§"/>
            </a:pPr>
            <a:r>
              <a:rPr lang="pt-BR" sz="2000" dirty="0"/>
              <a:t>Visão computacional.</a:t>
            </a:r>
          </a:p>
          <a:p>
            <a:pPr lvl="2" algn="just">
              <a:buFont typeface="Wingdings" panose="05000000000000000000" pitchFamily="2" charset="2"/>
              <a:buChar char="ü"/>
            </a:pPr>
            <a:r>
              <a:rPr lang="pt-BR" sz="1600" dirty="0"/>
              <a:t>Extração de informações de imagens e vídeos.</a:t>
            </a:r>
          </a:p>
          <a:p>
            <a:pPr lvl="1" algn="just">
              <a:buFont typeface="Wingdings" panose="05000000000000000000" pitchFamily="2" charset="2"/>
              <a:buChar char="§"/>
            </a:pPr>
            <a:r>
              <a:rPr lang="pt-BR" sz="2000" dirty="0"/>
              <a:t>Robótica.</a:t>
            </a:r>
          </a:p>
          <a:p>
            <a:pPr lvl="2" algn="just">
              <a:buFont typeface="Wingdings" panose="05000000000000000000" pitchFamily="2" charset="2"/>
              <a:buChar char="ü"/>
            </a:pPr>
            <a:r>
              <a:rPr lang="pt-BR" sz="1600" dirty="0">
                <a:cs typeface="Calibri"/>
              </a:rPr>
              <a:t>Projeto, construção e operação de robôs que repliquem ações humanas.</a:t>
            </a:r>
            <a:endParaRPr lang="pt-BR" sz="1600" dirty="0"/>
          </a:p>
          <a:p>
            <a:pPr lvl="1" algn="just">
              <a:buFont typeface="Wingdings" panose="05000000000000000000" pitchFamily="2" charset="2"/>
              <a:buChar char="§"/>
            </a:pPr>
            <a:r>
              <a:rPr lang="pt-BR" sz="2000" dirty="0"/>
              <a:t>Aprendizado de máquina.</a:t>
            </a:r>
          </a:p>
          <a:p>
            <a:pPr lvl="2" algn="just">
              <a:buFont typeface="Wingdings" panose="05000000000000000000" pitchFamily="2" charset="2"/>
              <a:buChar char="ü"/>
            </a:pPr>
            <a:r>
              <a:rPr lang="pt-BR" sz="1600" dirty="0">
                <a:cs typeface="Calibri"/>
              </a:rPr>
              <a:t>Criação de máquinas que aprendem através de exemplos (i.e., experiências prévias).</a:t>
            </a:r>
            <a:endParaRPr lang="pt-BR" sz="1600" dirty="0"/>
          </a:p>
          <a:p>
            <a:pPr lvl="1" algn="just">
              <a:buFont typeface="Wingdings" panose="05000000000000000000" pitchFamily="2" charset="2"/>
              <a:buChar char="§"/>
            </a:pPr>
            <a:r>
              <a:rPr lang="pt-PT" sz="2000" dirty="0"/>
              <a:t>Inteligência artificial geral.</a:t>
            </a:r>
          </a:p>
          <a:p>
            <a:pPr lvl="2" algn="just">
              <a:buFont typeface="Wingdings" panose="05000000000000000000" pitchFamily="2" charset="2"/>
              <a:buChar char="ü"/>
            </a:pPr>
            <a:r>
              <a:rPr lang="pt-BR" sz="1600" dirty="0"/>
              <a:t>Criação de máquinas que solucionem qualquer tipo de problema. É a meta final da área de IA.</a:t>
            </a:r>
          </a:p>
        </p:txBody>
      </p:sp>
      <p:sp>
        <p:nvSpPr>
          <p:cNvPr id="18" name="Retângulo 17"/>
          <p:cNvSpPr/>
          <p:nvPr/>
        </p:nvSpPr>
        <p:spPr>
          <a:xfrm>
            <a:off x="7964826" y="2829629"/>
            <a:ext cx="4227173" cy="646331"/>
          </a:xfrm>
          <a:prstGeom prst="rect">
            <a:avLst/>
          </a:prstGeom>
        </p:spPr>
        <p:txBody>
          <a:bodyPr wrap="square">
            <a:spAutoFit/>
          </a:bodyPr>
          <a:lstStyle/>
          <a:p>
            <a:pPr algn="ctr"/>
            <a:r>
              <a:rPr lang="pt-BR" b="1" i="1" dirty="0"/>
              <a:t>IA é uma área muito ampla que engloba várias aplicações (subáreas) diferentes.</a:t>
            </a:r>
            <a:endParaRPr lang="en-US" b="1" i="1" dirty="0"/>
          </a:p>
        </p:txBody>
      </p:sp>
      <p:grpSp>
        <p:nvGrpSpPr>
          <p:cNvPr id="17" name="Grupo 16"/>
          <p:cNvGrpSpPr/>
          <p:nvPr/>
        </p:nvGrpSpPr>
        <p:grpSpPr>
          <a:xfrm>
            <a:off x="7964827" y="3475960"/>
            <a:ext cx="4141448" cy="2277374"/>
            <a:chOff x="8050552" y="3475960"/>
            <a:chExt cx="4141448" cy="2277374"/>
          </a:xfrm>
        </p:grpSpPr>
        <p:grpSp>
          <p:nvGrpSpPr>
            <p:cNvPr id="19" name="Agrupar 4">
              <a:extLst>
                <a:ext uri="{FF2B5EF4-FFF2-40B4-BE49-F238E27FC236}">
                  <a16:creationId xmlns:a16="http://schemas.microsoft.com/office/drawing/2014/main" id="{7463A6D3-5626-4043-85E5-66DFB2E72B8A}"/>
                </a:ext>
              </a:extLst>
            </p:cNvPr>
            <p:cNvGrpSpPr/>
            <p:nvPr/>
          </p:nvGrpSpPr>
          <p:grpSpPr>
            <a:xfrm>
              <a:off x="8595731" y="3475960"/>
              <a:ext cx="3016858" cy="2277374"/>
              <a:chOff x="9273707" y="365125"/>
              <a:chExt cx="2918293" cy="2351181"/>
            </a:xfrm>
          </p:grpSpPr>
          <p:pic>
            <p:nvPicPr>
              <p:cNvPr id="28" name="Picture 2" descr="Image result for umbrella">
                <a:extLst>
                  <a:ext uri="{FF2B5EF4-FFF2-40B4-BE49-F238E27FC236}">
                    <a16:creationId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29" name="CaixaDeTexto 3">
                <a:extLst>
                  <a:ext uri="{FF2B5EF4-FFF2-40B4-BE49-F238E27FC236}">
                    <a16:creationId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20" name="TextBox 5"/>
            <p:cNvSpPr txBox="1"/>
            <p:nvPr/>
          </p:nvSpPr>
          <p:spPr>
            <a:xfrm>
              <a:off x="10700907" y="4560298"/>
              <a:ext cx="769364" cy="415321"/>
            </a:xfrm>
            <a:prstGeom prst="rect">
              <a:avLst/>
            </a:prstGeom>
            <a:noFill/>
          </p:spPr>
          <p:txBody>
            <a:bodyPr wrap="square" rtlCol="0">
              <a:spAutoFit/>
            </a:bodyPr>
            <a:lstStyle/>
            <a:p>
              <a:pPr algn="ctr"/>
              <a:r>
                <a:rPr lang="pt-BR" dirty="0"/>
                <a:t>ML</a:t>
              </a:r>
            </a:p>
          </p:txBody>
        </p:sp>
        <p:sp>
          <p:nvSpPr>
            <p:cNvPr id="21" name="TextBox 6"/>
            <p:cNvSpPr txBox="1"/>
            <p:nvPr/>
          </p:nvSpPr>
          <p:spPr>
            <a:xfrm>
              <a:off x="9240908" y="4539723"/>
              <a:ext cx="851572" cy="373910"/>
            </a:xfrm>
            <a:prstGeom prst="rect">
              <a:avLst/>
            </a:prstGeom>
            <a:noFill/>
          </p:spPr>
          <p:txBody>
            <a:bodyPr wrap="square" rtlCol="0">
              <a:spAutoFit/>
            </a:bodyPr>
            <a:lstStyle/>
            <a:p>
              <a:pPr algn="ctr"/>
              <a:r>
                <a:rPr lang="pt-BR" dirty="0"/>
                <a:t>PLN</a:t>
              </a:r>
            </a:p>
          </p:txBody>
        </p:sp>
        <p:sp>
          <p:nvSpPr>
            <p:cNvPr id="22" name="TextBox 7"/>
            <p:cNvSpPr txBox="1"/>
            <p:nvPr/>
          </p:nvSpPr>
          <p:spPr>
            <a:xfrm>
              <a:off x="8050552" y="4432754"/>
              <a:ext cx="1500073" cy="369332"/>
            </a:xfrm>
            <a:prstGeom prst="rect">
              <a:avLst/>
            </a:prstGeom>
            <a:noFill/>
          </p:spPr>
          <p:txBody>
            <a:bodyPr wrap="square" rtlCol="0">
              <a:spAutoFit/>
            </a:bodyPr>
            <a:lstStyle/>
            <a:p>
              <a:pPr algn="ctr"/>
              <a:r>
                <a:rPr lang="pt-BR" dirty="0"/>
                <a:t>Robótica</a:t>
              </a:r>
            </a:p>
          </p:txBody>
        </p:sp>
        <p:sp>
          <p:nvSpPr>
            <p:cNvPr id="23" name="TextBox 8"/>
            <p:cNvSpPr txBox="1"/>
            <p:nvPr/>
          </p:nvSpPr>
          <p:spPr>
            <a:xfrm>
              <a:off x="10211351" y="4511010"/>
              <a:ext cx="591890" cy="373910"/>
            </a:xfrm>
            <a:prstGeom prst="rect">
              <a:avLst/>
            </a:prstGeom>
            <a:noFill/>
          </p:spPr>
          <p:txBody>
            <a:bodyPr wrap="square" rtlCol="0">
              <a:spAutoFit/>
            </a:bodyPr>
            <a:lstStyle/>
            <a:p>
              <a:pPr algn="ctr"/>
              <a:r>
                <a:rPr lang="pt-BR" dirty="0"/>
                <a:t>VC</a:t>
              </a:r>
            </a:p>
          </p:txBody>
        </p:sp>
        <p:sp>
          <p:nvSpPr>
            <p:cNvPr id="24" name="TextBox 9"/>
            <p:cNvSpPr txBox="1"/>
            <p:nvPr/>
          </p:nvSpPr>
          <p:spPr>
            <a:xfrm>
              <a:off x="10374631" y="4919705"/>
              <a:ext cx="1817369" cy="369332"/>
            </a:xfrm>
            <a:prstGeom prst="rect">
              <a:avLst/>
            </a:prstGeom>
            <a:noFill/>
          </p:spPr>
          <p:txBody>
            <a:bodyPr wrap="square" rtlCol="0">
              <a:spAutoFit/>
            </a:bodyPr>
            <a:lstStyle/>
            <a:p>
              <a:pPr algn="ctr"/>
              <a:r>
                <a:rPr lang="pt-BR" dirty="0"/>
                <a:t>Representação</a:t>
              </a:r>
            </a:p>
          </p:txBody>
        </p:sp>
        <p:sp>
          <p:nvSpPr>
            <p:cNvPr id="25" name="TextBox 13"/>
            <p:cNvSpPr txBox="1"/>
            <p:nvPr/>
          </p:nvSpPr>
          <p:spPr>
            <a:xfrm>
              <a:off x="10252699" y="5323822"/>
              <a:ext cx="1500073" cy="369332"/>
            </a:xfrm>
            <a:prstGeom prst="rect">
              <a:avLst/>
            </a:prstGeom>
            <a:noFill/>
          </p:spPr>
          <p:txBody>
            <a:bodyPr wrap="square" rtlCol="0">
              <a:spAutoFit/>
            </a:bodyPr>
            <a:lstStyle/>
            <a:p>
              <a:pPr algn="ctr"/>
              <a:r>
                <a:rPr lang="pt-BR" dirty="0"/>
                <a:t>Planejamento</a:t>
              </a:r>
            </a:p>
          </p:txBody>
        </p:sp>
        <p:sp>
          <p:nvSpPr>
            <p:cNvPr id="26" name="TextBox 14"/>
            <p:cNvSpPr txBox="1"/>
            <p:nvPr/>
          </p:nvSpPr>
          <p:spPr>
            <a:xfrm>
              <a:off x="8998429" y="5374342"/>
              <a:ext cx="851572" cy="373910"/>
            </a:xfrm>
            <a:prstGeom prst="rect">
              <a:avLst/>
            </a:prstGeom>
            <a:noFill/>
          </p:spPr>
          <p:txBody>
            <a:bodyPr wrap="square" rtlCol="0">
              <a:spAutoFit/>
            </a:bodyPr>
            <a:lstStyle/>
            <a:p>
              <a:pPr algn="ctr"/>
              <a:r>
                <a:rPr lang="pt-BR" dirty="0"/>
                <a:t>IAG</a:t>
              </a:r>
            </a:p>
          </p:txBody>
        </p:sp>
        <p:sp>
          <p:nvSpPr>
            <p:cNvPr id="27" name="TextBox 7"/>
            <p:cNvSpPr txBox="1"/>
            <p:nvPr/>
          </p:nvSpPr>
          <p:spPr>
            <a:xfrm>
              <a:off x="8353960" y="4919705"/>
              <a:ext cx="1500073" cy="369332"/>
            </a:xfrm>
            <a:prstGeom prst="rect">
              <a:avLst/>
            </a:prstGeom>
            <a:noFill/>
          </p:spPr>
          <p:txBody>
            <a:bodyPr wrap="square" rtlCol="0">
              <a:spAutoFit/>
            </a:bodyPr>
            <a:lstStyle/>
            <a:p>
              <a:pPr algn="ctr"/>
              <a:r>
                <a:rPr lang="pt-BR" dirty="0"/>
                <a:t>Raciocínio</a:t>
              </a:r>
            </a:p>
          </p:txBody>
        </p:sp>
      </p:grpSp>
    </p:spTree>
    <p:extLst>
      <p:ext uri="{BB962C8B-B14F-4D97-AF65-F5344CB8AC3E}">
        <p14:creationId xmlns:p14="http://schemas.microsoft.com/office/powerpoint/2010/main" val="399260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1110546" cy="5032376"/>
          </a:xfrm>
        </p:spPr>
        <p:txBody>
          <a:bodyPr/>
          <a:lstStyle/>
          <a:p>
            <a:r>
              <a:rPr lang="pt-BR" dirty="0"/>
              <a:t>Como vimos, IA é uma área muito ampla, e, portanto, focaremos no estudo de algoritmos de </a:t>
            </a:r>
            <a:r>
              <a:rPr lang="pt-BR" b="1" i="1" dirty="0"/>
              <a:t>Aprendizado de Máquina </a:t>
            </a:r>
            <a:r>
              <a:rPr lang="pt-BR" dirty="0"/>
              <a:t>(</a:t>
            </a:r>
            <a:r>
              <a:rPr lang="pt-BR" i="1" dirty="0" err="1"/>
              <a:t>Machine</a:t>
            </a:r>
            <a:r>
              <a:rPr lang="pt-BR" i="1" dirty="0"/>
              <a:t> Learning - ML</a:t>
            </a:r>
            <a:r>
              <a:rPr lang="pt-BR" dirty="0"/>
              <a:t>). </a:t>
            </a:r>
          </a:p>
          <a:p>
            <a:r>
              <a:rPr lang="pt-BR" b="1" dirty="0"/>
              <a:t>Por quê?</a:t>
            </a:r>
          </a:p>
          <a:p>
            <a:pPr lvl="1">
              <a:buFont typeface="Wingdings" panose="05000000000000000000" pitchFamily="2" charset="2"/>
              <a:buChar char="§"/>
            </a:pPr>
            <a:r>
              <a:rPr lang="pt-BR" b="1" i="1" dirty="0"/>
              <a:t>Caixa de ferramentas</a:t>
            </a:r>
            <a:r>
              <a:rPr lang="pt-BR" dirty="0"/>
              <a:t>: ML oferece </a:t>
            </a:r>
            <a:r>
              <a:rPr lang="pt-BR" b="1" i="1" dirty="0"/>
              <a:t>ferramentas importantes para a análise e solução eficiente de vários problemas</a:t>
            </a:r>
            <a:r>
              <a:rPr lang="pt-BR" dirty="0"/>
              <a:t> em várias áreas, incluindo telecomunicações.</a:t>
            </a:r>
          </a:p>
          <a:p>
            <a:pPr lvl="1">
              <a:buFont typeface="Wingdings" panose="05000000000000000000" pitchFamily="2" charset="2"/>
              <a:buChar char="§"/>
            </a:pPr>
            <a:r>
              <a:rPr lang="pt-BR" b="1" i="1" dirty="0"/>
              <a:t>Redução da complexidade e custo</a:t>
            </a:r>
            <a:r>
              <a:rPr lang="pt-BR" dirty="0"/>
              <a:t>: vários procedimentos e processos de várias áreas que apresentam </a:t>
            </a:r>
            <a:r>
              <a:rPr lang="pt-BR" b="1" i="1" dirty="0"/>
              <a:t>desempenho ótimo na teoria não são utilizados na prática</a:t>
            </a:r>
            <a:r>
              <a:rPr lang="pt-BR" dirty="0"/>
              <a:t>, pois possuem </a:t>
            </a:r>
            <a:r>
              <a:rPr lang="pt-BR" b="1" i="1" dirty="0"/>
              <a:t>complexidade computacional e/ou custo proibitivos</a:t>
            </a:r>
            <a:r>
              <a:rPr lang="pt-BR" dirty="0"/>
              <a:t>.</a:t>
            </a:r>
          </a:p>
          <a:p>
            <a:pPr lvl="1">
              <a:buFont typeface="Wingdings" panose="05000000000000000000" pitchFamily="2" charset="2"/>
              <a:buChar char="§"/>
            </a:pPr>
            <a:r>
              <a:rPr lang="pt-BR" b="1" i="1" dirty="0"/>
              <a:t>Oportunidades</a:t>
            </a:r>
            <a:r>
              <a:rPr lang="pt-BR" dirty="0"/>
              <a:t>: existem muitos </a:t>
            </a:r>
            <a:r>
              <a:rPr lang="pt-BR" b="1" i="1" dirty="0"/>
              <a:t>empregos</a:t>
            </a:r>
            <a:r>
              <a:rPr lang="pt-BR" dirty="0"/>
              <a:t> na área de análise, ciência e engenharia de dados, além de </a:t>
            </a:r>
            <a:r>
              <a:rPr lang="pt-BR" b="1" i="1" dirty="0"/>
              <a:t>pesquisas inovadoras</a:t>
            </a:r>
            <a:r>
              <a:rPr lang="pt-BR" dirty="0"/>
              <a:t> que usem ML para a solução de problemas.</a:t>
            </a:r>
          </a:p>
        </p:txBody>
      </p:sp>
      <p:pic>
        <p:nvPicPr>
          <p:cNvPr id="4" name="Picture 4" descr="Image result for aprendizado de máquina">
            <a:extLst>
              <a:ext uri="{FF2B5EF4-FFF2-40B4-BE49-F238E27FC236}">
                <a16:creationId xmlns:a16="http://schemas.microsoft.com/office/drawing/2014/main"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490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t>aprender sem serem explicitamente programados.</a:t>
            </a:r>
            <a:r>
              <a:rPr lang="pt-BR" dirty="0"/>
              <a:t>”</a:t>
            </a:r>
          </a:p>
          <a:p>
            <a:r>
              <a:rPr lang="pt-BR" dirty="0"/>
              <a:t>Mas como eles aprendem? </a:t>
            </a:r>
          </a:p>
          <a:p>
            <a:pPr lvl="1">
              <a:buFont typeface="Courier New" panose="02070309020205020404" pitchFamily="49" charset="0"/>
              <a:buChar char="o"/>
            </a:pPr>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ou seja,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41173" y="202232"/>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421" r="19983"/>
          <a:stretch/>
        </p:blipFill>
        <p:spPr bwMode="auto">
          <a:xfrm>
            <a:off x="9856380" y="5858916"/>
            <a:ext cx="2335619" cy="99908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63446" y="716886"/>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639338"/>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3200</TotalTime>
  <Words>4295</Words>
  <Application>Microsoft Office PowerPoint</Application>
  <PresentationFormat>Widescreen</PresentationFormat>
  <Paragraphs>324</Paragraphs>
  <Slides>25</Slides>
  <Notes>16</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25</vt:i4>
      </vt:variant>
    </vt:vector>
  </HeadingPairs>
  <TitlesOfParts>
    <vt:vector size="32" baseType="lpstr">
      <vt:lpstr>Arial</vt:lpstr>
      <vt:lpstr>Calibri</vt:lpstr>
      <vt:lpstr>Calibri Light</vt:lpstr>
      <vt:lpstr>Cambria Math</vt:lpstr>
      <vt:lpstr>Courier New</vt:lpstr>
      <vt:lpstr>Wingdings</vt:lpstr>
      <vt:lpstr>Tema do Office</vt:lpstr>
      <vt:lpstr>TP557 - Tópicos avançados em IoT e Machine Learning: Introdução</vt:lpstr>
      <vt:lpstr>A disciplina</vt:lpstr>
      <vt:lpstr>Objetivo do curso</vt:lpstr>
      <vt:lpstr>Avaliação do Curso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Exemplos em Comunicações Digitais</vt:lpstr>
      <vt:lpstr>Principais motivos da difusão do ML</vt:lpstr>
      <vt:lpstr>Tipos de Aprendizado de Máquina</vt:lpstr>
      <vt:lpstr>Executando códigos</vt:lpstr>
      <vt:lpstr>Goolge Colaboratory (Colab)</vt:lpstr>
      <vt:lpstr>Exemplo de uso dos notebooks Jupyter</vt:lpstr>
      <vt:lpstr>Referências</vt:lpstr>
      <vt:lpstr>Avisos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1371</cp:revision>
  <dcterms:created xsi:type="dcterms:W3CDTF">2020-01-20T13:50:05Z</dcterms:created>
  <dcterms:modified xsi:type="dcterms:W3CDTF">2023-07-10T11:27:09Z</dcterms:modified>
</cp:coreProperties>
</file>