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33" r:id="rId9"/>
    <p:sldId id="411" r:id="rId10"/>
    <p:sldId id="432" r:id="rId11"/>
    <p:sldId id="415" r:id="rId12"/>
    <p:sldId id="412" r:id="rId13"/>
    <p:sldId id="413" r:id="rId14"/>
    <p:sldId id="434" r:id="rId15"/>
    <p:sldId id="414" r:id="rId16"/>
    <p:sldId id="416" r:id="rId17"/>
    <p:sldId id="417" r:id="rId18"/>
    <p:sldId id="419" r:id="rId19"/>
    <p:sldId id="425" r:id="rId20"/>
    <p:sldId id="420" r:id="rId21"/>
    <p:sldId id="418" r:id="rId22"/>
    <p:sldId id="435" r:id="rId23"/>
    <p:sldId id="421" r:id="rId24"/>
    <p:sldId id="422" r:id="rId25"/>
    <p:sldId id="423" r:id="rId26"/>
    <p:sldId id="424" r:id="rId27"/>
    <p:sldId id="429" r:id="rId28"/>
    <p:sldId id="430" r:id="rId29"/>
    <p:sldId id="431" r:id="rId30"/>
    <p:sldId id="427" r:id="rId31"/>
    <p:sldId id="405" r:id="rId32"/>
    <p:sldId id="293" r:id="rId33"/>
    <p:sldId id="306" r:id="rId34"/>
    <p:sldId id="446" r:id="rId35"/>
    <p:sldId id="438" r:id="rId36"/>
    <p:sldId id="440" r:id="rId37"/>
    <p:sldId id="441" r:id="rId38"/>
    <p:sldId id="437" r:id="rId39"/>
    <p:sldId id="442" r:id="rId40"/>
    <p:sldId id="443" r:id="rId41"/>
    <p:sldId id="444" r:id="rId42"/>
    <p:sldId id="445" r:id="rId43"/>
    <p:sldId id="447" r:id="rId4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590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6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Gradiente Descendente em Batelada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possui as seguintes características: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1. **Utilização de Todo o Conjunto de Dados:** No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a atualização dos pesos do modelo é calculada considerando o gradiente da função de perda em relação a todos os exemplos do conjunto de treinamento. Isso significa que o gradiente é calculado usando todas as amostras disponíveis.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2. **Precisão e Estabilidade:** O uso de todo o conjunto de dados para calcular o gradiente proporciona uma direção de atualização mais precisa e estável para os pesos do modelo. Isso tende a resultar em convergência mais direta em direção a um mínimo local ou global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3. **Convergência Mais Lenta em Grandes Conjuntos de Dados:** Embora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ofereça uma direção precisa para a otimização, ele pode ser computacionalmente caro e demorado para conjuntos de dados grandes, pois requer o cálculo de gradientes para todas as amostras em cada iteração.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4. **Menos Sensível a Ruídos:** O uso de todo o conjunto de dados ajuda a suavizar as flutuações e o ruído que podem ocorrer nas estimativas do gradiente em abordagens estocásticas. Isso pode resultar em uma trajetória de otimização mais suave.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5. **Requer Mais Memória:** O cálculo do gradiente usando todo o conjunto de dados exige o armazenamento temporário dos gradientes parciais de todas as amostras de treinamento. Isso pode consumir mais memória, especialmente em conjuntos de dados grandes.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6. **Atualizações Infrequentes:** Como o gradiente é calculado para o conjunto completo de dados, as atualizações dos pesos ocorrem em intervalos menos frequentes em comparação com abordagens estocásticas, onde as atualizações são feitas para cada amostra individualmente.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7. **Menos Suscetível a Minimização em Mínimos Locais:** Devido à precisão das atualizações de peso e ao uso de informações globais do conjunto de dados,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menos propenso a ficar preso em mínimos locais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apropriado quando o conjunto de dados é relativamente pequeno o suficiente para caber na memória e quando a precisão e estabilidade das atualizações dos pesos são prioritárias. No entanto, ele pode ser mais lento em comparação com abordagens estocásticas, especialmente em conjuntos de dados grandes.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8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52" y="1825624"/>
            <a:ext cx="6874358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</a:rPr>
              <a:t>O gradiente pode ser também interpretado como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inclinação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de uma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reta tangente à curva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no ponto onde ele é calculado.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Quanto </a:t>
            </a:r>
            <a:r>
              <a:rPr lang="pt-BR" b="1" i="1" dirty="0">
                <a:solidFill>
                  <a:schemeClr val="tx1"/>
                </a:solidFill>
                <a:effectLst/>
              </a:rPr>
              <a:t>maior o valor absoluto </a:t>
            </a:r>
            <a:r>
              <a:rPr lang="pt-BR" dirty="0">
                <a:solidFill>
                  <a:schemeClr val="tx1"/>
                </a:solidFill>
                <a:effectLst/>
              </a:rPr>
              <a:t>do gradiente</a:t>
            </a:r>
            <a:r>
              <a:rPr lang="pt-BR" b="1" i="1" dirty="0">
                <a:solidFill>
                  <a:schemeClr val="tx1"/>
                </a:solidFill>
                <a:effectLst/>
              </a:rPr>
              <a:t>, mais inclinada é a reta tangente </a:t>
            </a:r>
            <a:r>
              <a:rPr lang="pt-BR" b="0" i="0" dirty="0">
                <a:solidFill>
                  <a:schemeClr val="tx1"/>
                </a:solidFill>
                <a:effectLst/>
              </a:rPr>
              <a:t>naquele ponto.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b="1" i="1" dirty="0"/>
              <a:t>um valor igual a 0 indica inclinação nula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Onde isso ocorre? </a:t>
            </a:r>
            <a:r>
              <a:rPr lang="pt-BR" b="1" i="1" dirty="0">
                <a:solidFill>
                  <a:srgbClr val="00B050"/>
                </a:solidFill>
              </a:rPr>
              <a:t>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pontos de máximo e de mínimo</a:t>
            </a:r>
            <a:r>
              <a:rPr lang="pt-BR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Porém, queremos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encontrar o mínimo</a:t>
                </a:r>
                <a:r>
                  <a:rPr lang="pt-BR" dirty="0">
                    <a:solidFill>
                      <a:schemeClr val="tx1"/>
                    </a:solidFill>
                  </a:rPr>
                  <a:t> da função, o que devemos fazer?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Basta irmos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oposta</a:t>
                </a:r>
                <a:r>
                  <a:rPr lang="pt-BR" b="0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lang="pt-BR" dirty="0"/>
                  <a:t>indicada pelo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vetor gradiente (i.e., negativo do gradiente)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negativo do gradiente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aponta para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decréscimo da função</a:t>
                </a:r>
                <a:r>
                  <a:rPr lang="pt-BR" b="0" i="0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dado ponto.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  <a:blipFill>
                <a:blip r:embed="rId3"/>
                <a:stretch>
                  <a:fillRect l="-1703" t="-1937" r="-2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58A725-4BBC-26BD-048D-ECFF5AD66B5E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</a:t>
            </a:r>
            <a:r>
              <a:rPr lang="pt-BR" b="1" i="1" dirty="0">
                <a:solidFill>
                  <a:srgbClr val="7030A0"/>
                </a:solidFill>
              </a:rPr>
              <a:t>indo na direção contrária</a:t>
            </a:r>
            <a:r>
              <a:rPr lang="pt-BR" dirty="0"/>
              <a:t> a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distância até o mínimo?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/>
          </a:bodyPr>
          <a:lstStyle/>
          <a:p>
            <a:r>
              <a:rPr lang="pt-BR" dirty="0"/>
              <a:t>Entretanto, o gradiente </a:t>
            </a:r>
            <a:r>
              <a:rPr lang="pt-BR" b="1" i="1" dirty="0">
                <a:solidFill>
                  <a:srgbClr val="00B050"/>
                </a:solidFill>
              </a:rPr>
              <a:t>não dá informação sobre 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solta em uma ladeira.</a:t>
            </a:r>
          </a:p>
          <a:p>
            <a:r>
              <a:rPr lang="pt-BR" dirty="0"/>
              <a:t>A gravidade dá a direção até a parte mais baixa da ladeira, mas não dá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se quisermos </a:t>
            </a:r>
            <a:r>
              <a:rPr lang="pt-BR" b="1" i="1" dirty="0">
                <a:solidFill>
                  <a:srgbClr val="00B050"/>
                </a:solidFill>
              </a:rPr>
              <a:t>seguir até o ponto de mínimo</a:t>
            </a:r>
            <a:r>
              <a:rPr lang="pt-BR" dirty="0"/>
              <a:t> a partir de um ponto qualquer, podemos </a:t>
            </a:r>
            <a:r>
              <a:rPr lang="pt-BR" b="1" i="1" dirty="0">
                <a:solidFill>
                  <a:srgbClr val="00B050"/>
                </a:solidFill>
              </a:rPr>
              <a:t>dar um passo na direção apontada pelo gradiente</a:t>
            </a:r>
            <a:r>
              <a:rPr lang="pt-BR" dirty="0"/>
              <a:t>.</a:t>
            </a:r>
          </a:p>
          <a:p>
            <a:r>
              <a:rPr lang="pt-BR" dirty="0"/>
              <a:t>Nós sabemos a direção do mínimo e podemos escolher o </a:t>
            </a:r>
            <a:r>
              <a:rPr lang="pt-BR" b="1" i="1" dirty="0"/>
              <a:t>tamanho do passo</a:t>
            </a:r>
            <a:r>
              <a:rPr lang="pt-BR" dirty="0"/>
              <a:t> para darmos naquela direção.</a:t>
            </a:r>
          </a:p>
          <a:p>
            <a:r>
              <a:rPr lang="pt-BR" dirty="0"/>
              <a:t>O passo de aprendizagem determina a </a:t>
            </a:r>
            <a:r>
              <a:rPr lang="pt-BR" b="1" i="1" dirty="0">
                <a:solidFill>
                  <a:srgbClr val="00B050"/>
                </a:solidFill>
              </a:rPr>
              <a:t>porcentagem do gradiente que é adicionada aos pesos</a:t>
            </a:r>
            <a:r>
              <a:rPr lang="pt-BR" dirty="0"/>
              <a:t>.</a:t>
            </a:r>
          </a:p>
          <a:p>
            <a:r>
              <a:rPr lang="pt-BR" dirty="0"/>
              <a:t>A equação ao lado é chamada de </a:t>
            </a:r>
            <a:r>
              <a:rPr lang="pt-BR" b="1" i="1" dirty="0">
                <a:solidFill>
                  <a:srgbClr val="7030A0"/>
                </a:solidFill>
              </a:rPr>
              <a:t>equação de atualização dos pesos</a:t>
            </a:r>
            <a:r>
              <a:rPr lang="pt-BR" dirty="0"/>
              <a:t>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e é, normalmente, denotado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 peso atual está à esquerda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maior do que o anterior.</a:t>
                </a:r>
              </a:p>
              <a:p>
                <a:r>
                  <a:rPr lang="pt-BR" dirty="0"/>
                  <a:t>Se o peso atual está à direita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menor do que o anterior.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055748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A2BF92-A8D9-4E65-BDD9-68638C6DCB76}"/>
              </a:ext>
            </a:extLst>
          </p:cNvPr>
          <p:cNvSpPr txBox="1"/>
          <p:nvPr/>
        </p:nvSpPr>
        <p:spPr>
          <a:xfrm>
            <a:off x="2729921" y="5288988"/>
            <a:ext cx="1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Termo de atualização</a:t>
            </a:r>
          </a:p>
        </p:txBody>
      </p:sp>
      <p:sp>
        <p:nvSpPr>
          <p:cNvPr id="26" name="Chave Direita 25">
            <a:extLst>
              <a:ext uri="{FF2B5EF4-FFF2-40B4-BE49-F238E27FC236}">
                <a16:creationId xmlns:a16="http://schemas.microsoft.com/office/drawing/2014/main" id="{8F5A814E-78F2-FFB2-52B9-94E958523F58}"/>
              </a:ext>
            </a:extLst>
          </p:cNvPr>
          <p:cNvSpPr/>
          <p:nvPr/>
        </p:nvSpPr>
        <p:spPr>
          <a:xfrm rot="16200000">
            <a:off x="3501985" y="4768070"/>
            <a:ext cx="246580" cy="1790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4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29" y="1825624"/>
            <a:ext cx="62002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</a:t>
            </a:r>
            <a:r>
              <a:rPr lang="pt-BR" b="1" i="1" dirty="0">
                <a:solidFill>
                  <a:srgbClr val="00B050"/>
                </a:solidFill>
              </a:rPr>
              <a:t>direção do gradiente e um passo de aprendizagem</a:t>
            </a:r>
            <a:r>
              <a:rPr lang="pt-BR" dirty="0"/>
              <a:t>, agora podemos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calculamos o gradiente no ponto atual, atualizamos os pesos com uma porcentagem do gradiente e calculamos o gradiente no novo ponto.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Repetimos</a:t>
            </a:r>
            <a:r>
              <a:rPr lang="pt-BR" dirty="0"/>
              <a:t> esse processo </a:t>
            </a:r>
            <a:r>
              <a:rPr lang="pt-BR" b="1" i="1" dirty="0">
                <a:solidFill>
                  <a:srgbClr val="00B050"/>
                </a:solidFill>
              </a:rPr>
              <a:t>até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inclinação da reta tangente ao ponto atual se torne igual a 0</a:t>
            </a:r>
            <a:r>
              <a:rPr lang="pt-BR" dirty="0"/>
              <a:t>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objetivo é que a cada nova iteração, nos movamos para mais e mais perto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r>
                  <a:rPr lang="pt-BR" dirty="0"/>
                  <a:t>Porém, devemos tomar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cuidado</a:t>
                </a:r>
                <a:r>
                  <a:rPr lang="pt-BR" dirty="0"/>
                  <a:t>, com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de aprendizagem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O valor do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crucial para o GD.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Hiperparâmetros</a:t>
                </a:r>
                <a:r>
                  <a:rPr lang="pt-BR" dirty="0">
                    <a:effectLst/>
                  </a:rPr>
                  <a:t> são </a:t>
                </a:r>
                <a:r>
                  <a:rPr lang="pt-BR" b="0" i="0" dirty="0">
                    <a:effectLst/>
                  </a:rPr>
                  <a:t>parâmetros do modelo que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não são aprendidos durante o treinamento</a:t>
                </a:r>
                <a:r>
                  <a:rPr lang="pt-BR" b="0" i="0" dirty="0">
                    <a:effectLst/>
                  </a:rPr>
                  <a:t>, mas sim definidos pelo desenvolvedor antes do treinamento. </a:t>
                </a:r>
              </a:p>
              <a:p>
                <a:r>
                  <a:rPr lang="pt-BR" b="0" i="0" dirty="0">
                    <a:effectLst/>
                  </a:rPr>
                  <a:t>Ele influencia a velocidade e a convergência do treinamento.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3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o processo de otimização pode ficar </a:t>
            </a:r>
            <a:r>
              <a:rPr lang="pt-BR" b="1" i="1" dirty="0">
                <a:solidFill>
                  <a:srgbClr val="00B050"/>
                </a:solidFill>
              </a:rPr>
              <a:t>ziguezagueando</a:t>
            </a:r>
            <a:r>
              <a:rPr lang="pt-BR" dirty="0"/>
              <a:t> de um lado para o outro do fundo da função </a:t>
            </a:r>
            <a:r>
              <a:rPr lang="pt-BR" b="1" i="1" dirty="0">
                <a:solidFill>
                  <a:srgbClr val="00B050"/>
                </a:solidFill>
              </a:rPr>
              <a:t>sem nunca atingir o ponto de mínimo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 ao invés da convergência.</a:t>
            </a:r>
          </a:p>
          <a:p>
            <a:r>
              <a:rPr lang="pt-BR" dirty="0"/>
              <a:t>Ou seja, ao invés de se aproximar do ponto de mínimo, o algoritmo </a:t>
            </a:r>
            <a:r>
              <a:rPr lang="pt-BR" b="1" i="1" dirty="0">
                <a:solidFill>
                  <a:srgbClr val="00B050"/>
                </a:solidFill>
              </a:rPr>
              <a:t>se distancia</a:t>
            </a:r>
            <a:r>
              <a:rPr lang="pt-BR" dirty="0"/>
              <a:t> dele a cada iteração.</a:t>
            </a:r>
          </a:p>
          <a:p>
            <a:r>
              <a:rPr lang="pt-BR" dirty="0"/>
              <a:t>Se isso ocorrer, após algumas iterações, ocorre o estouro da precisão numérica das variáveis envolvidas na regra de atualização dos pesos.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</a:t>
            </a:r>
            <a:r>
              <a:rPr lang="pt-BR" b="1" i="1" dirty="0">
                <a:solidFill>
                  <a:srgbClr val="00B050"/>
                </a:solidFill>
              </a:rPr>
              <a:t>menos problemática</a:t>
            </a:r>
            <a:r>
              <a:rPr lang="pt-BR" dirty="0"/>
              <a:t> que passos grandes, é a situação oposta.</a:t>
            </a:r>
          </a:p>
          <a:p>
            <a:r>
              <a:rPr lang="pt-BR" dirty="0"/>
              <a:t>Passos </a:t>
            </a:r>
            <a:r>
              <a:rPr lang="pt-BR" b="1" i="1" dirty="0">
                <a:solidFill>
                  <a:srgbClr val="00B050"/>
                </a:solidFill>
              </a:rPr>
              <a:t>muito pequenos</a:t>
            </a:r>
            <a:r>
              <a:rPr lang="pt-BR" dirty="0"/>
              <a:t> fazem com que se </a:t>
            </a:r>
            <a:r>
              <a:rPr lang="pt-BR" b="1" i="1" dirty="0">
                <a:solidFill>
                  <a:srgbClr val="00B050"/>
                </a:solidFill>
              </a:rPr>
              <a:t>leve muito tempo</a:t>
            </a:r>
            <a:r>
              <a:rPr lang="pt-BR" dirty="0"/>
              <a:t>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</a:t>
            </a:r>
            <a:r>
              <a:rPr lang="pt-BR" b="1" i="1" dirty="0">
                <a:solidFill>
                  <a:srgbClr val="00B050"/>
                </a:solidFill>
              </a:rPr>
              <a:t>se esperarmos </a:t>
            </a:r>
            <a:r>
              <a:rPr lang="pt-BR" dirty="0"/>
              <a:t>tempo suficiente, a </a:t>
            </a:r>
            <a:r>
              <a:rPr lang="pt-BR" b="1" i="1" dirty="0">
                <a:solidFill>
                  <a:srgbClr val="00B050"/>
                </a:solidFill>
              </a:rPr>
              <a:t>convergência é garantida</a:t>
            </a:r>
            <a:r>
              <a:rPr lang="pt-BR" dirty="0"/>
              <a:t>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tamanho de passo de aprendizagem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</a:t>
            </a:r>
            <a:r>
              <a:rPr lang="pt-BR" b="1" i="1" dirty="0">
                <a:solidFill>
                  <a:srgbClr val="00B050"/>
                </a:solidFill>
              </a:rPr>
              <a:t>acelere a convergência sem causar oscilações em torno do ponto de mínimo</a:t>
            </a:r>
            <a:r>
              <a:rPr lang="pt-BR" dirty="0"/>
              <a:t>.</a:t>
            </a:r>
          </a:p>
          <a:p>
            <a:r>
              <a:rPr lang="pt-BR" dirty="0"/>
              <a:t>Em geral, um bom valor para o passo é encontrado por </a:t>
            </a:r>
            <a:r>
              <a:rPr lang="pt-BR" b="1" i="1" dirty="0">
                <a:solidFill>
                  <a:srgbClr val="00B050"/>
                </a:solidFill>
              </a:rPr>
              <a:t>tentativa e erro</a:t>
            </a:r>
            <a:r>
              <a:rPr lang="pt-BR" dirty="0"/>
              <a:t>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</a:t>
            </a:r>
            <a:r>
              <a:rPr lang="pt-BR" b="1" i="1" dirty="0">
                <a:solidFill>
                  <a:srgbClr val="00B050"/>
                </a:solidFill>
              </a:rPr>
              <a:t>valores grandes no início</a:t>
            </a:r>
            <a:r>
              <a:rPr lang="pt-BR" dirty="0"/>
              <a:t>, em pontos distantes do mínimo, e o </a:t>
            </a:r>
            <a:r>
              <a:rPr lang="pt-BR" b="1" i="1" dirty="0">
                <a:solidFill>
                  <a:srgbClr val="00B050"/>
                </a:solidFill>
              </a:rPr>
              <a:t>reduzimos gradualmente </a:t>
            </a:r>
            <a:r>
              <a:rPr lang="pt-BR" dirty="0"/>
              <a:t>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D026F-8855-ABAE-BAA7-3C440EE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se ajustar 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81130-A3D0-02AB-4895-7A25FD25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674" y="1825624"/>
            <a:ext cx="6565188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Existem várias técnicas de ajuste do valor do passo de aprendizagem durante o treinamento para melhorar o modelo,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</a:t>
            </a:r>
            <a:r>
              <a:rPr lang="pt-BR" b="0" i="0" dirty="0">
                <a:effectLst/>
              </a:rPr>
              <a:t>axa constante,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</a:t>
            </a:r>
            <a:r>
              <a:rPr lang="pt-BR" b="0" i="0" dirty="0">
                <a:effectLst/>
              </a:rPr>
              <a:t>ecaimento linear e exponencial,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b="0" i="0" dirty="0">
                <a:effectLst/>
              </a:rPr>
              <a:t>daptação automática com os algoritmos </a:t>
            </a:r>
            <a:r>
              <a:rPr lang="pt-BR" b="0" i="0" dirty="0" err="1">
                <a:effectLst/>
              </a:rPr>
              <a:t>Adagrad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RMSProp</a:t>
            </a:r>
            <a:r>
              <a:rPr lang="pt-BR" b="0" i="0" dirty="0">
                <a:effectLst/>
              </a:rPr>
              <a:t> e Adam.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As duas primeiras usam </a:t>
            </a:r>
            <a:r>
              <a:rPr lang="pt-BR" b="1" i="1" dirty="0">
                <a:solidFill>
                  <a:srgbClr val="00B050"/>
                </a:solidFill>
              </a:rPr>
              <a:t>um passo para todos os pesos</a:t>
            </a:r>
            <a:r>
              <a:rPr lang="pt-BR" dirty="0"/>
              <a:t>, já a última, usa </a:t>
            </a:r>
            <a:r>
              <a:rPr lang="pt-BR" b="1" i="1" dirty="0">
                <a:solidFill>
                  <a:srgbClr val="00B050"/>
                </a:solidFill>
              </a:rPr>
              <a:t>um passo independente por peso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Cada técnica visa otimizar a convergência e o desempenho do modelo.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/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/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/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E2F2899-FF44-EB88-8285-1EE67ECD29DB}"/>
              </a:ext>
            </a:extLst>
          </p:cNvPr>
          <p:cNvSpPr txBox="1"/>
          <p:nvPr/>
        </p:nvSpPr>
        <p:spPr>
          <a:xfrm>
            <a:off x="854152" y="2208430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T</a:t>
            </a:r>
            <a:r>
              <a:rPr lang="pt-BR" b="1" i="0" dirty="0">
                <a:effectLst/>
              </a:rPr>
              <a:t>axa constante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4A8F32-0764-6960-5419-91CC5586BB60}"/>
              </a:ext>
            </a:extLst>
          </p:cNvPr>
          <p:cNvSpPr txBox="1"/>
          <p:nvPr/>
        </p:nvSpPr>
        <p:spPr>
          <a:xfrm>
            <a:off x="854152" y="3772448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</a:t>
            </a:r>
            <a:r>
              <a:rPr lang="pt-BR" b="1" i="0" dirty="0">
                <a:effectLst/>
              </a:rPr>
              <a:t>ecaimento linear e exponencial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8ED506-6B67-FE15-B7CB-D0F78A6846B0}"/>
              </a:ext>
            </a:extLst>
          </p:cNvPr>
          <p:cNvSpPr txBox="1"/>
          <p:nvPr/>
        </p:nvSpPr>
        <p:spPr>
          <a:xfrm>
            <a:off x="854152" y="5327330"/>
            <a:ext cx="440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</a:t>
            </a:r>
            <a:r>
              <a:rPr lang="pt-BR" b="1" i="0" dirty="0">
                <a:effectLst/>
              </a:rPr>
              <a:t>daptação automática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667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463" y="1825624"/>
            <a:ext cx="6128288" cy="5032375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</a:rPr>
              <a:t>Esse </a:t>
            </a:r>
            <a:r>
              <a:rPr lang="pt-BR" b="1" i="1" dirty="0">
                <a:effectLst/>
              </a:rPr>
              <a:t>processo iterativo de otimização</a:t>
            </a:r>
            <a:r>
              <a:rPr lang="pt-BR" b="0" i="0" dirty="0">
                <a:effectLst/>
              </a:rPr>
              <a:t> que discutimos até agora é chamado de </a:t>
            </a:r>
            <a:r>
              <a:rPr lang="pt-BR" b="1" i="1" dirty="0">
                <a:effectLst/>
              </a:rPr>
              <a:t>gradiente descendente (GD)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Ele está por trás do aprendizado de vários algoritmos de ML: regressão linear, regressão logística, redes neurais em geral, máquinas de vetores de suporte, aprendizado por reforço, etc.</a:t>
            </a:r>
          </a:p>
          <a:p>
            <a:r>
              <a:rPr lang="pt-BR" dirty="0"/>
              <a:t>Como veremos, o GD pode ser implementado de </a:t>
            </a:r>
            <a:r>
              <a:rPr lang="pt-BR" b="1" i="1" dirty="0">
                <a:solidFill>
                  <a:srgbClr val="00B050"/>
                </a:solidFill>
              </a:rPr>
              <a:t>3 formas diferentes dependendo de como calculamos o gradiente</a:t>
            </a:r>
            <a:r>
              <a:rPr lang="pt-BR" dirty="0"/>
              <a:t>.</a:t>
            </a:r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186893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34E82524-99A2-A32D-2448-EDA425B739FB}"/>
              </a:ext>
            </a:extLst>
          </p:cNvPr>
          <p:cNvSpPr/>
          <p:nvPr/>
        </p:nvSpPr>
        <p:spPr>
          <a:xfrm rot="5400000">
            <a:off x="4900283" y="1962855"/>
            <a:ext cx="227011" cy="4417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33FD09-4E8B-F098-2ECB-99AF062103A9}"/>
              </a:ext>
            </a:extLst>
          </p:cNvPr>
          <p:cNvSpPr txBox="1"/>
          <p:nvPr/>
        </p:nvSpPr>
        <p:spPr>
          <a:xfrm>
            <a:off x="2804843" y="4223171"/>
            <a:ext cx="441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Equação do hiperplano</a:t>
            </a:r>
          </a:p>
        </p:txBody>
      </p:sp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em relação aos pesos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é o </a:t>
                </a:r>
                <a:r>
                  <a:rPr lang="nl-BE" b="1" i="1" dirty="0"/>
                  <a:t>número de exemplos coletados</a:t>
                </a:r>
                <a:r>
                  <a:rPr lang="nl-BE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  <a:blipFill>
                <a:blip r:embed="rId2"/>
                <a:stretch>
                  <a:fillRect l="-1086" t="-2761" b="-2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3 versões diferentes, dependendo da quantidade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considerados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computacionalmente complexo</a:t>
                </a:r>
                <a:r>
                  <a:rPr lang="pt-BR" dirty="0"/>
                  <a:t>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/>
                  <a:t> para o mínimo global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garantida</a:t>
                </a:r>
                <a:r>
                  <a:rPr lang="pt-BR" dirty="0"/>
                  <a:t> quando a função de erro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a versão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obtém os melhores resultados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 r="-604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/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Versão estocástica pois a cada iteração toma-se uma amostra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aleatória</a:t>
                </a:r>
                <a:r>
                  <a:rPr lang="pt-BR" dirty="0"/>
                  <a:t> do conjunto para calcular a estimativa do gradiente.</a:t>
                </a:r>
              </a:p>
              <a:p>
                <a:r>
                  <a:rPr lang="pt-BR" dirty="0"/>
                  <a:t>Quando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ados de treinamento são ruidosos</a:t>
                </a:r>
                <a:r>
                  <a:rPr lang="pt-BR" b="0" i="0" dirty="0">
                    <a:effectLst/>
                  </a:rPr>
                  <a:t>, a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</a:t>
                </a:r>
                <a:r>
                  <a:rPr lang="pt-BR" dirty="0"/>
                  <a:t> do gradiente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ruidosa</a:t>
                </a:r>
                <a:r>
                  <a:rPr lang="pt-BR" dirty="0"/>
                  <a:t>, fazendo com que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não ocorra</a:t>
                </a:r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seja garantida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apresenta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menor complexidade computacional</a:t>
                </a:r>
                <a:r>
                  <a:rPr lang="pt-BR" dirty="0"/>
                  <a:t>, pois é mais rápido e requer menos memória do que o GDB.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1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,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Por, em geral, usar um </a:t>
                </a:r>
                <a:r>
                  <a:rPr lang="nl-BE" b="1" i="1" dirty="0">
                    <a:solidFill>
                      <a:srgbClr val="00B050"/>
                    </a:solidFill>
                  </a:rPr>
                  <a:t>subconjunto</a:t>
                </a:r>
                <a:r>
                  <a:rPr lang="nl-BE" dirty="0"/>
                  <a:t> de exemplos,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Porém,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ser variável, essa versão é vista como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generalização</a:t>
                </a:r>
                <a:r>
                  <a:rPr lang="pt-BR" dirty="0"/>
                  <a:t> das duas versões anteriores, pois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pode ser feito igual a 1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por ser flexível,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versão mais usada no treinamento de 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CD40C-581D-767F-12ED-42D2CB78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8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/>
              <a:t>Anexo:</a:t>
            </a:r>
          </a:p>
          <a:p>
            <a:pPr marL="0" indent="0" algn="ctr">
              <a:buNone/>
            </a:pPr>
            <a:r>
              <a:rPr lang="pt-BR" sz="7200" dirty="0"/>
              <a:t>Cálculo do vetor gradiente</a:t>
            </a:r>
          </a:p>
        </p:txBody>
      </p:sp>
    </p:spTree>
    <p:extLst>
      <p:ext uri="{BB962C8B-B14F-4D97-AF65-F5344CB8AC3E}">
        <p14:creationId xmlns:p14="http://schemas.microsoft.com/office/powerpoint/2010/main" val="421094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Considerando o hiperplano como a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vetor gradiente é calculado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Assim, o vetor gradiente da função de erro em relação aos pesos é dado por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r="-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65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8F244-8587-36D5-74B4-58E14CF7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Como a operação de derivada é distributiva, podemos reescrever a equação acima como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Substituindo a função hipótese na equação acima,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  <a:blipFill>
                <a:blip r:embed="rId2"/>
                <a:stretch>
                  <a:fillRect l="-121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3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ABBBB-477C-EF02-B776-2500DDB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Aplicando a regra da cadeia, reescrevemos a equação anterior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Sabendo que a derivada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b="1" i="1" dirty="0">
                    <a:latin typeface="Cambria Math" panose="02040503050406030204" pitchFamily="18" charset="0"/>
                  </a:rPr>
                  <a:t> </a:t>
                </a:r>
                <a:r>
                  <a:rPr lang="pt-BR" sz="2900" dirty="0"/>
                  <a:t>é igual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 reescrevemos a equação anterior como</a:t>
                </a:r>
                <a:endParaRPr lang="pt-BR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0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E0937-F834-88AD-E3E6-94886F7D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Fazendo</a:t>
                </a: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Notem que a equação acima é um </a:t>
                </a:r>
                <a:r>
                  <a:rPr lang="pt-BR" b="1" i="1" dirty="0"/>
                  <a:t>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  <a:blipFill>
                <a:blip r:embed="rId2"/>
                <a:stretch>
                  <a:fillRect l="-109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64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9A54-37B4-8767-0F70-8AFDB27C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Podemos reescrever a equação (i.e., vetor) anterior como uma multiplicação matricial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Percebam que temos a multiplicação de uma matriz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por um vetor coluna de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A matriz contém em cada linha todos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único</a:t>
                </a:r>
                <a:r>
                  <a:rPr lang="pt-BR" dirty="0"/>
                  <a:t> atributo.</a:t>
                </a:r>
              </a:p>
              <a:p>
                <a:pPr marL="0" indent="0">
                  <a:buNone/>
                </a:pPr>
                <a:r>
                  <a:rPr lang="pt-BR" dirty="0"/>
                  <a:t>O vetor contém em cada linha a diferença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até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  <a:blipFill>
                <a:blip r:embed="rId2"/>
                <a:stretch>
                  <a:fillRect l="-1106" t="-1937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B7C6E-B23A-A079-E0B3-7110FA21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Se definirmos uma matriz que contém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exemplos de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atributos e que tem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 dois vetores coluna com dimensões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(i.e., rótulos) e todos os valores preditos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        e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2"/>
                <a:stretch>
                  <a:fillRect l="-109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719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E48CD-5975-9166-CE39-4E765E64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Usando a matriz e os vetores definidos no slide anterior, podemos reescrever o vetor gradiente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resultado da multiplicação matricial acima continua resultando em um</a:t>
                </a:r>
                <a:r>
                  <a:rPr lang="pt-BR" b="1" i="1" dirty="0"/>
                  <a:t> 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  <a:blipFill>
                <a:blip r:embed="rId2"/>
                <a:stretch>
                  <a:fillRect l="-1084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364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Utilizando o resultado anterior, 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soma acima deve resultar em um vetor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pois esta é a dimensão dos dois vetores sendo somados. </a:t>
                </a:r>
              </a:p>
              <a:p>
                <a:pPr marL="0" indent="0">
                  <a:buNone/>
                </a:pPr>
                <a:r>
                  <a:rPr lang="pt-BR" dirty="0"/>
                  <a:t>Lembrem-se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é a dimensão do vetor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 qual contém todos os pesos do modelo 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/>
                  <a:t> tem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também.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  <a:blipFill>
                <a:blip r:embed="rId2"/>
                <a:stretch>
                  <a:fillRect l="-1095" t="-1937" r="-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59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/>
                  <a:t>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  <a:blipFill>
                <a:blip r:embed="rId2"/>
                <a:stretch>
                  <a:fillRect l="-913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0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</a:t>
            </a:r>
            <a:r>
              <a:rPr lang="pt-BR" b="1" i="1" dirty="0">
                <a:solidFill>
                  <a:srgbClr val="00B050"/>
                </a:solidFill>
              </a:rPr>
              <a:t>funções quadráticas </a:t>
            </a:r>
            <a:r>
              <a:rPr lang="pt-BR" dirty="0"/>
              <a:t>têm a</a:t>
            </a:r>
            <a:r>
              <a:rPr lang="pt-BR" b="1" i="1" dirty="0">
                <a:solidFill>
                  <a:srgbClr val="00B050"/>
                </a:solidFill>
              </a:rPr>
              <a:t> forma de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parábolas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</a:t>
            </a:r>
            <a:r>
              <a:rPr lang="pt-BR" b="1" i="1" dirty="0">
                <a:solidFill>
                  <a:srgbClr val="7030A0"/>
                </a:solidFill>
              </a:rPr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de uma função convexa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>
                <a:solidFill>
                  <a:srgbClr val="00B050"/>
                </a:solidFill>
              </a:rPr>
              <a:t>mínimo</a:t>
            </a:r>
            <a:r>
              <a:rPr lang="pt-BR" dirty="0"/>
              <a:t> da função, basta buscarmos a </a:t>
            </a:r>
            <a:r>
              <a:rPr lang="pt-BR" b="1" i="1" dirty="0">
                <a:solidFill>
                  <a:srgbClr val="7030A0"/>
                </a:solidFill>
              </a:rPr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</a:t>
            </a:r>
            <a:r>
              <a:rPr lang="pt-BR" b="1" i="1" dirty="0">
                <a:solidFill>
                  <a:srgbClr val="00B050"/>
                </a:solidFill>
              </a:rPr>
              <a:t>certeza</a:t>
            </a:r>
            <a:r>
              <a:rPr lang="pt-BR" b="1" i="1" dirty="0"/>
              <a:t> de que o </a:t>
            </a:r>
            <a:r>
              <a:rPr lang="pt-BR" b="1" i="1" dirty="0">
                <a:solidFill>
                  <a:srgbClr val="00B050"/>
                </a:solidFill>
              </a:rPr>
              <a:t>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80" y="1825624"/>
            <a:ext cx="6207936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</a:t>
            </a:r>
            <a:r>
              <a:rPr lang="pt-BR" b="1" i="1" dirty="0">
                <a:solidFill>
                  <a:srgbClr val="00B050"/>
                </a:solidFill>
              </a:rPr>
              <a:t>ponto inicial</a:t>
            </a:r>
            <a:r>
              <a:rPr lang="pt-BR" dirty="0"/>
              <a:t>) sobre os valores dos </a:t>
            </a:r>
            <a:r>
              <a:rPr lang="pt-BR" b="1" i="1" dirty="0">
                <a:solidFill>
                  <a:srgbClr val="00B050"/>
                </a:solidFill>
              </a:rPr>
              <a:t>pesos da função hipótese</a:t>
            </a:r>
            <a:r>
              <a:rPr lang="pt-BR" dirty="0"/>
              <a:t>, como mostrado ao lado, e calcularmos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, ele será </a:t>
            </a:r>
            <a:r>
              <a:rPr lang="pt-BR" b="1" i="1" dirty="0">
                <a:solidFill>
                  <a:srgbClr val="00B050"/>
                </a:solidFill>
              </a:rPr>
              <a:t>alto</a:t>
            </a:r>
            <a:r>
              <a:rPr lang="pt-BR" dirty="0"/>
              <a:t> e, consequentemente, saberemos que </a:t>
            </a:r>
            <a:r>
              <a:rPr lang="pt-BR" b="1" i="1" dirty="0">
                <a:solidFill>
                  <a:srgbClr val="00B050"/>
                </a:solidFill>
              </a:rPr>
              <a:t>estamos longe do ponto de mínimo</a:t>
            </a:r>
            <a:r>
              <a:rPr lang="pt-BR" dirty="0"/>
              <a:t>.</a:t>
            </a:r>
          </a:p>
          <a:p>
            <a:r>
              <a:rPr lang="pt-BR" dirty="0"/>
              <a:t>Portanto, quanto menor o erro, mais próximo estaremos do ponto ótimo.</a:t>
            </a:r>
          </a:p>
          <a:p>
            <a:r>
              <a:rPr lang="pt-BR" b="1" dirty="0"/>
              <a:t>OBS</a:t>
            </a:r>
            <a:r>
              <a:rPr lang="pt-BR" dirty="0"/>
              <a:t>.: Em geral, o erro nunca será igual a 0 devido aos dados estarem corrompidos por ruído.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72272-6A7D-4F6A-0F0F-8EECA4B0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4027"/>
            <a:ext cx="10515600" cy="1278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Como encontramos o ponto de mínimo através do erro?</a:t>
            </a:r>
          </a:p>
        </p:txBody>
      </p:sp>
    </p:spTree>
    <p:extLst>
      <p:ext uri="{BB962C8B-B14F-4D97-AF65-F5344CB8AC3E}">
        <p14:creationId xmlns:p14="http://schemas.microsoft.com/office/powerpoint/2010/main" val="1211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sempre aponta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crescimento da função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5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9459</TotalTime>
  <Words>5457</Words>
  <Application>Microsoft Office PowerPoint</Application>
  <PresentationFormat>Widescreen</PresentationFormat>
  <Paragraphs>425</Paragraphs>
  <Slides>43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 de uma função convexa</vt:lpstr>
      <vt:lpstr>O erro indica o caminho a ser seguido</vt:lpstr>
      <vt:lpstr>Apresentação do PowerPoint</vt:lpstr>
      <vt:lpstr>Vetor gradiente</vt:lpstr>
      <vt:lpstr>Vetor gradiente</vt:lpstr>
      <vt:lpstr>Vetor gradiente</vt:lpstr>
      <vt:lpstr>Qual a distância até o mínimo?</vt:lpstr>
      <vt:lpstr>Passo de aprendizagem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Qual o tamanho de passo de aprendizagem usar?</vt:lpstr>
      <vt:lpstr>Formas de se ajustar 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  <vt:lpstr>Apresentação do PowerPoint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Equação de atualização dos pesos</vt:lpstr>
      <vt:lpstr>Equação de atualização dos pesos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1889</cp:revision>
  <dcterms:created xsi:type="dcterms:W3CDTF">2020-01-20T13:50:05Z</dcterms:created>
  <dcterms:modified xsi:type="dcterms:W3CDTF">2023-08-31T16:49:00Z</dcterms:modified>
</cp:coreProperties>
</file>