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06" r:id="rId3"/>
    <p:sldId id="407" r:id="rId4"/>
    <p:sldId id="408" r:id="rId5"/>
    <p:sldId id="410" r:id="rId6"/>
    <p:sldId id="411" r:id="rId7"/>
    <p:sldId id="409" r:id="rId8"/>
    <p:sldId id="412" r:id="rId9"/>
    <p:sldId id="413" r:id="rId10"/>
    <p:sldId id="405" r:id="rId11"/>
    <p:sldId id="293" r:id="rId12"/>
    <p:sldId id="306" r:id="rId13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79661" autoAdjust="0"/>
  </p:normalViewPr>
  <p:slideViewPr>
    <p:cSldViewPr snapToGrid="0">
      <p:cViewPr varScale="1">
        <p:scale>
          <a:sx n="88" d="100"/>
          <a:sy n="88" d="100"/>
        </p:scale>
        <p:origin x="1794" y="6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Exercício_gradiente_descendente.ipynb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/>
            </a:br>
            <a:r>
              <a:rPr lang="pt-BR" b="1" i="1"/>
              <a:t>Nossa </a:t>
            </a:r>
            <a:r>
              <a:rPr lang="pt-BR" b="1" i="1" dirty="0"/>
              <a:t>primeira </a:t>
            </a:r>
            <a:r>
              <a:rPr lang="pt-BR" b="1" i="1"/>
              <a:t>rede neural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Nossa primeira rede neural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 err="1"/>
              <a:t>xxxxx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como minimizar iterativamente a função de erro usando 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sobre os valores dos pesos (valores aleatórios);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com esse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Usa-se a informação obtida através do erro (vetor gradiente) para melhorar o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Repete-se o processo até que um critério de parada seja atingido.</a:t>
            </a:r>
          </a:p>
          <a:p>
            <a:r>
              <a:rPr lang="pt-BR" dirty="0"/>
              <a:t>Em termos gerais, é assim que as redes neurais são treinadas.</a:t>
            </a:r>
          </a:p>
          <a:p>
            <a:r>
              <a:rPr lang="pt-BR" dirty="0"/>
              <a:t>Portanto, neste tópico, nós veremos como codificar uma rede neural que atinge o mesmo objetivo anterior, encontrar uma função que aproxime um conjunto de dados.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C8F1-9434-104F-8710-FE431298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de treinamento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Ao lado temos o conjunto de dados que usamos anteriormente.</a:t>
                </a:r>
              </a:p>
              <a:p>
                <a:r>
                  <a:rPr lang="pt-BR" dirty="0"/>
                  <a:t>Nosso objetivo é encontrar um modelo que mapeie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de forma ótima (minimização do erro).</a:t>
                </a:r>
              </a:p>
              <a:p>
                <a:r>
                  <a:rPr lang="pt-BR" dirty="0"/>
                  <a:t>Antes, nós usamos o gradiente descendente para otimizar os pesos de uma função hipótese com formato de reta.</a:t>
                </a:r>
              </a:p>
              <a:p>
                <a:r>
                  <a:rPr lang="pt-BR" dirty="0"/>
                  <a:t>Agora, treinaremos uma rede neural para resolver o problema do mapeamento.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  <a:blipFill>
                <a:blip r:embed="rId2"/>
                <a:stretch>
                  <a:fillRect l="-1673" t="-1937" r="-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43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código da rede neural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791AC7-C2B0-7101-5671-F00395B916D9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19528D3-91FB-B680-C835-3E7362AD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Usaremos as APIs da biblioteca </a:t>
            </a:r>
            <a:r>
              <a:rPr lang="pt-BR" dirty="0" err="1"/>
              <a:t>TensorFlow</a:t>
            </a:r>
            <a:r>
              <a:rPr lang="pt-BR" dirty="0"/>
              <a:t> para criar, treinar e avaliar nossas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41630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código da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As primeiras duas linhas definem o conjunto de treinamento.</a:t>
            </a:r>
          </a:p>
          <a:p>
            <a:r>
              <a:rPr lang="pt-BR" dirty="0"/>
              <a:t>Ou seja, os valores de x e y que usaremos para otimizar o modelo durante as iterações e épocas de treinamento.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978BF3C-13F3-2A8F-20C2-C8B2ED8D1C42}"/>
              </a:ext>
            </a:extLst>
          </p:cNvPr>
          <p:cNvSpPr/>
          <p:nvPr/>
        </p:nvSpPr>
        <p:spPr>
          <a:xfrm>
            <a:off x="2370363" y="1690688"/>
            <a:ext cx="3976007" cy="660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81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código da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Na sequência, temos a definição da rede neural.</a:t>
            </a:r>
          </a:p>
          <a:p>
            <a:r>
              <a:rPr lang="pt-BR" dirty="0"/>
              <a:t>É uma rede neural muito simples, uma das mais simples que veremos.</a:t>
            </a:r>
          </a:p>
          <a:p>
            <a:r>
              <a:rPr lang="pt-BR" dirty="0"/>
              <a:t>Vamos relembrar algumas terminologias para que possamos entender o código.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51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o que é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Cada um dos círculos ao lado é um neurônio ou nó.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8A379B1-E489-BBAB-ABBA-4E2CADA1B609}"/>
              </a:ext>
            </a:extLst>
          </p:cNvPr>
          <p:cNvGrpSpPr/>
          <p:nvPr/>
        </p:nvGrpSpPr>
        <p:grpSpPr>
          <a:xfrm>
            <a:off x="1262741" y="2275505"/>
            <a:ext cx="3086099" cy="3058495"/>
            <a:chOff x="598713" y="2308162"/>
            <a:chExt cx="3086099" cy="3058495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3F711C16-999C-441C-29DF-DF5D5C235C30}"/>
                </a:ext>
              </a:extLst>
            </p:cNvPr>
            <p:cNvSpPr/>
            <p:nvPr/>
          </p:nvSpPr>
          <p:spPr>
            <a:xfrm>
              <a:off x="1828800" y="2645229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DAD915BA-2D78-7CBE-5751-0196BDC99FF0}"/>
                </a:ext>
              </a:extLst>
            </p:cNvPr>
            <p:cNvSpPr/>
            <p:nvPr/>
          </p:nvSpPr>
          <p:spPr>
            <a:xfrm>
              <a:off x="1828799" y="3363686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051DA8EE-4CB1-4D59-F041-CC7FF7A0518E}"/>
                </a:ext>
              </a:extLst>
            </p:cNvPr>
            <p:cNvSpPr/>
            <p:nvPr/>
          </p:nvSpPr>
          <p:spPr>
            <a:xfrm>
              <a:off x="1828799" y="4082143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19A74916-C423-EB59-EEBB-40E2C027DE0D}"/>
                </a:ext>
              </a:extLst>
            </p:cNvPr>
            <p:cNvSpPr/>
            <p:nvPr/>
          </p:nvSpPr>
          <p:spPr>
            <a:xfrm>
              <a:off x="1828799" y="4800600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E3A39CB9-6045-6283-87A1-A27DB4DD6B0A}"/>
                </a:ext>
              </a:extLst>
            </p:cNvPr>
            <p:cNvSpPr/>
            <p:nvPr/>
          </p:nvSpPr>
          <p:spPr>
            <a:xfrm>
              <a:off x="2786742" y="336368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A63130C6-D637-BB5C-C4BF-D644C40FA95A}"/>
                </a:ext>
              </a:extLst>
            </p:cNvPr>
            <p:cNvSpPr/>
            <p:nvPr/>
          </p:nvSpPr>
          <p:spPr>
            <a:xfrm>
              <a:off x="2786741" y="4082142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EB215F3-6528-4707-50FC-34BF384575D9}"/>
                </a:ext>
              </a:extLst>
            </p:cNvPr>
            <p:cNvSpPr/>
            <p:nvPr/>
          </p:nvSpPr>
          <p:spPr>
            <a:xfrm>
              <a:off x="870856" y="29626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D872480E-CA74-453B-B356-1CB8A7F6C1F7}"/>
                </a:ext>
              </a:extLst>
            </p:cNvPr>
            <p:cNvSpPr/>
            <p:nvPr/>
          </p:nvSpPr>
          <p:spPr>
            <a:xfrm>
              <a:off x="870856" y="371826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C023918A-1BF1-E544-F30A-ADDEA61A6A9C}"/>
                </a:ext>
              </a:extLst>
            </p:cNvPr>
            <p:cNvSpPr/>
            <p:nvPr/>
          </p:nvSpPr>
          <p:spPr>
            <a:xfrm>
              <a:off x="870856" y="44739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4B0761D3-1D33-4C45-117F-C6828FCEAE1C}"/>
                </a:ext>
              </a:extLst>
            </p:cNvPr>
            <p:cNvCxnSpPr>
              <a:stCxn id="84" idx="6"/>
              <a:endCxn id="78" idx="2"/>
            </p:cNvCxnSpPr>
            <p:nvPr/>
          </p:nvCxnSpPr>
          <p:spPr>
            <a:xfrm flipV="1">
              <a:off x="1436913" y="2928258"/>
              <a:ext cx="391887" cy="317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10E618C7-0E69-7F34-602A-77456DA73C9B}"/>
                </a:ext>
              </a:extLst>
            </p:cNvPr>
            <p:cNvCxnSpPr>
              <a:stCxn id="84" idx="6"/>
              <a:endCxn id="79" idx="2"/>
            </p:cNvCxnSpPr>
            <p:nvPr/>
          </p:nvCxnSpPr>
          <p:spPr>
            <a:xfrm>
              <a:off x="1436913" y="3245644"/>
              <a:ext cx="391886" cy="401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2EF3BEA5-154E-8C01-8F7F-EBFB40A86510}"/>
                </a:ext>
              </a:extLst>
            </p:cNvPr>
            <p:cNvCxnSpPr>
              <a:stCxn id="84" idx="6"/>
              <a:endCxn id="80" idx="2"/>
            </p:cNvCxnSpPr>
            <p:nvPr/>
          </p:nvCxnSpPr>
          <p:spPr>
            <a:xfrm>
              <a:off x="1436913" y="3245644"/>
              <a:ext cx="391886" cy="1119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3912DB0B-BA7B-88FA-614E-2A3BFF94445E}"/>
                </a:ext>
              </a:extLst>
            </p:cNvPr>
            <p:cNvCxnSpPr>
              <a:stCxn id="84" idx="6"/>
              <a:endCxn id="81" idx="2"/>
            </p:cNvCxnSpPr>
            <p:nvPr/>
          </p:nvCxnSpPr>
          <p:spPr>
            <a:xfrm>
              <a:off x="1436913" y="3245644"/>
              <a:ext cx="391886" cy="1837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C6CD3620-0444-E712-1D4A-A5A4B2CF8F63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 flipV="1">
              <a:off x="1436913" y="2928258"/>
              <a:ext cx="391887" cy="1073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5E2A5F46-9BC2-47B0-C5E0-BAA439CC01FC}"/>
                </a:ext>
              </a:extLst>
            </p:cNvPr>
            <p:cNvCxnSpPr>
              <a:stCxn id="86" idx="6"/>
              <a:endCxn id="79" idx="2"/>
            </p:cNvCxnSpPr>
            <p:nvPr/>
          </p:nvCxnSpPr>
          <p:spPr>
            <a:xfrm flipV="1">
              <a:off x="1436913" y="3646715"/>
              <a:ext cx="391886" cy="1110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>
              <a:extLst>
                <a:ext uri="{FF2B5EF4-FFF2-40B4-BE49-F238E27FC236}">
                  <a16:creationId xmlns:a16="http://schemas.microsoft.com/office/drawing/2014/main" id="{F9D3224F-AF72-0426-8205-4FBD527BD7AD}"/>
                </a:ext>
              </a:extLst>
            </p:cNvPr>
            <p:cNvCxnSpPr>
              <a:stCxn id="85" idx="6"/>
              <a:endCxn id="79" idx="2"/>
            </p:cNvCxnSpPr>
            <p:nvPr/>
          </p:nvCxnSpPr>
          <p:spPr>
            <a:xfrm flipV="1">
              <a:off x="1436913" y="3646715"/>
              <a:ext cx="391886" cy="35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A66DAE43-0A1F-9F45-1176-49DCA5478EB6}"/>
                </a:ext>
              </a:extLst>
            </p:cNvPr>
            <p:cNvCxnSpPr>
              <a:stCxn id="85" idx="6"/>
              <a:endCxn id="80" idx="2"/>
            </p:cNvCxnSpPr>
            <p:nvPr/>
          </p:nvCxnSpPr>
          <p:spPr>
            <a:xfrm>
              <a:off x="1436913" y="4001294"/>
              <a:ext cx="391886" cy="363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60EAF2FA-38FF-EE48-A5C7-2BD378ED0805}"/>
                </a:ext>
              </a:extLst>
            </p:cNvPr>
            <p:cNvCxnSpPr>
              <a:stCxn id="85" idx="6"/>
              <a:endCxn id="81" idx="2"/>
            </p:cNvCxnSpPr>
            <p:nvPr/>
          </p:nvCxnSpPr>
          <p:spPr>
            <a:xfrm>
              <a:off x="1436913" y="4001294"/>
              <a:ext cx="391886" cy="1082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C79D24B-5F96-09BC-0793-E01EC40CB9BD}"/>
                </a:ext>
              </a:extLst>
            </p:cNvPr>
            <p:cNvCxnSpPr>
              <a:stCxn id="86" idx="6"/>
              <a:endCxn id="78" idx="2"/>
            </p:cNvCxnSpPr>
            <p:nvPr/>
          </p:nvCxnSpPr>
          <p:spPr>
            <a:xfrm flipV="1">
              <a:off x="1436913" y="2928258"/>
              <a:ext cx="391887" cy="1828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AA49314F-364F-E84C-1DA5-F879603AAA8A}"/>
                </a:ext>
              </a:extLst>
            </p:cNvPr>
            <p:cNvCxnSpPr>
              <a:stCxn id="86" idx="6"/>
              <a:endCxn id="80" idx="2"/>
            </p:cNvCxnSpPr>
            <p:nvPr/>
          </p:nvCxnSpPr>
          <p:spPr>
            <a:xfrm flipV="1">
              <a:off x="1436913" y="4365172"/>
              <a:ext cx="391886" cy="39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>
              <a:extLst>
                <a:ext uri="{FF2B5EF4-FFF2-40B4-BE49-F238E27FC236}">
                  <a16:creationId xmlns:a16="http://schemas.microsoft.com/office/drawing/2014/main" id="{0B05AD63-B476-DEEF-DAAB-5E56A6B079ED}"/>
                </a:ext>
              </a:extLst>
            </p:cNvPr>
            <p:cNvCxnSpPr>
              <a:stCxn id="86" idx="6"/>
              <a:endCxn id="81" idx="2"/>
            </p:cNvCxnSpPr>
            <p:nvPr/>
          </p:nvCxnSpPr>
          <p:spPr>
            <a:xfrm>
              <a:off x="1436913" y="4756944"/>
              <a:ext cx="391886" cy="32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de Seta Reta 98">
              <a:extLst>
                <a:ext uri="{FF2B5EF4-FFF2-40B4-BE49-F238E27FC236}">
                  <a16:creationId xmlns:a16="http://schemas.microsoft.com/office/drawing/2014/main" id="{6B937CD4-117C-7E48-9B45-BC50669F0CC2}"/>
                </a:ext>
              </a:extLst>
            </p:cNvPr>
            <p:cNvCxnSpPr>
              <a:stCxn id="78" idx="6"/>
              <a:endCxn id="82" idx="2"/>
            </p:cNvCxnSpPr>
            <p:nvPr/>
          </p:nvCxnSpPr>
          <p:spPr>
            <a:xfrm>
              <a:off x="2394857" y="2928258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480DCA50-06DD-1BF8-F4F5-263702B10061}"/>
                </a:ext>
              </a:extLst>
            </p:cNvPr>
            <p:cNvCxnSpPr>
              <a:stCxn id="79" idx="6"/>
              <a:endCxn id="83" idx="2"/>
            </p:cNvCxnSpPr>
            <p:nvPr/>
          </p:nvCxnSpPr>
          <p:spPr>
            <a:xfrm>
              <a:off x="2394856" y="3646715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8D93FBBA-532E-3921-0024-9D156EA6CC1B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 flipV="1">
              <a:off x="2394856" y="4365171"/>
              <a:ext cx="3918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345F2276-9F16-2A1C-8F90-C8391CB65DC7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 flipV="1">
              <a:off x="2394856" y="4365171"/>
              <a:ext cx="391885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B5C25FCE-8F3C-6BDA-58BB-933316DC8CB1}"/>
                </a:ext>
              </a:extLst>
            </p:cNvPr>
            <p:cNvCxnSpPr>
              <a:cxnSpLocks/>
              <a:stCxn id="78" idx="6"/>
              <a:endCxn id="83" idx="2"/>
            </p:cNvCxnSpPr>
            <p:nvPr/>
          </p:nvCxnSpPr>
          <p:spPr>
            <a:xfrm>
              <a:off x="2394857" y="2928258"/>
              <a:ext cx="391884" cy="1436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8FCB7AE0-204C-C167-9A5C-B97A8F5A5E02}"/>
                </a:ext>
              </a:extLst>
            </p:cNvPr>
            <p:cNvCxnSpPr>
              <a:stCxn id="79" idx="6"/>
              <a:endCxn id="82" idx="2"/>
            </p:cNvCxnSpPr>
            <p:nvPr/>
          </p:nvCxnSpPr>
          <p:spPr>
            <a:xfrm flipV="1">
              <a:off x="2394856" y="3646714"/>
              <a:ext cx="3918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9E2A57D1-BF18-440A-1624-40AA9C0C9AED}"/>
                </a:ext>
              </a:extLst>
            </p:cNvPr>
            <p:cNvCxnSpPr>
              <a:stCxn id="80" idx="6"/>
              <a:endCxn id="82" idx="2"/>
            </p:cNvCxnSpPr>
            <p:nvPr/>
          </p:nvCxnSpPr>
          <p:spPr>
            <a:xfrm flipV="1">
              <a:off x="2394856" y="3646714"/>
              <a:ext cx="391886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>
              <a:extLst>
                <a:ext uri="{FF2B5EF4-FFF2-40B4-BE49-F238E27FC236}">
                  <a16:creationId xmlns:a16="http://schemas.microsoft.com/office/drawing/2014/main" id="{78EF831F-87D7-DBF8-17BD-62684A5E63BF}"/>
                </a:ext>
              </a:extLst>
            </p:cNvPr>
            <p:cNvCxnSpPr>
              <a:stCxn id="81" idx="6"/>
              <a:endCxn id="82" idx="2"/>
            </p:cNvCxnSpPr>
            <p:nvPr/>
          </p:nvCxnSpPr>
          <p:spPr>
            <a:xfrm flipV="1">
              <a:off x="2394856" y="3646714"/>
              <a:ext cx="391886" cy="1436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86ECE9D6-68DB-75D1-E666-3B2F4229CC83}"/>
                </a:ext>
              </a:extLst>
            </p:cNvPr>
            <p:cNvSpPr txBox="1"/>
            <p:nvPr/>
          </p:nvSpPr>
          <p:spPr>
            <a:xfrm>
              <a:off x="2454726" y="2308162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Neurônio</a:t>
              </a:r>
            </a:p>
          </p:txBody>
        </p: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75F6CAE9-4F5B-92EC-1FA9-38BDB9DC55A4}"/>
                </a:ext>
              </a:extLst>
            </p:cNvPr>
            <p:cNvSpPr/>
            <p:nvPr/>
          </p:nvSpPr>
          <p:spPr>
            <a:xfrm>
              <a:off x="2068281" y="2424094"/>
              <a:ext cx="413657" cy="166042"/>
            </a:xfrm>
            <a:custGeom>
              <a:avLst/>
              <a:gdLst>
                <a:gd name="connsiteX0" fmla="*/ 0 w 413657"/>
                <a:gd name="connsiteY0" fmla="*/ 166042 h 166042"/>
                <a:gd name="connsiteX1" fmla="*/ 76200 w 413657"/>
                <a:gd name="connsiteY1" fmla="*/ 2756 h 166042"/>
                <a:gd name="connsiteX2" fmla="*/ 413657 w 413657"/>
                <a:gd name="connsiteY2" fmla="*/ 78956 h 16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657" h="166042">
                  <a:moveTo>
                    <a:pt x="0" y="166042"/>
                  </a:moveTo>
                  <a:cubicBezTo>
                    <a:pt x="3628" y="91656"/>
                    <a:pt x="7257" y="17270"/>
                    <a:pt x="76200" y="2756"/>
                  </a:cubicBezTo>
                  <a:cubicBezTo>
                    <a:pt x="145143" y="-11758"/>
                    <a:pt x="279400" y="33599"/>
                    <a:pt x="413657" y="789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DD200772-7E7B-FE6C-44AC-7E941863A6BF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598714" y="3245643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9D8F67E1-B2AC-FD49-9C70-5716FA06969F}"/>
                </a:ext>
              </a:extLst>
            </p:cNvPr>
            <p:cNvCxnSpPr>
              <a:endCxn id="85" idx="2"/>
            </p:cNvCxnSpPr>
            <p:nvPr/>
          </p:nvCxnSpPr>
          <p:spPr>
            <a:xfrm>
              <a:off x="598714" y="3245643"/>
              <a:ext cx="272142" cy="755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5CB1FBC1-928E-E251-5995-908DBAA08898}"/>
                </a:ext>
              </a:extLst>
            </p:cNvPr>
            <p:cNvCxnSpPr>
              <a:endCxn id="86" idx="2"/>
            </p:cNvCxnSpPr>
            <p:nvPr/>
          </p:nvCxnSpPr>
          <p:spPr>
            <a:xfrm>
              <a:off x="598714" y="3245643"/>
              <a:ext cx="272142" cy="1511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A35DF8F4-1616-8571-93FE-278EB3816FD4}"/>
                </a:ext>
              </a:extLst>
            </p:cNvPr>
            <p:cNvCxnSpPr/>
            <p:nvPr/>
          </p:nvCxnSpPr>
          <p:spPr>
            <a:xfrm>
              <a:off x="598714" y="4726100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B58FD32B-52AF-36BD-1B41-7407D017B459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V="1">
              <a:off x="598713" y="4001294"/>
              <a:ext cx="272143" cy="72310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3EA617B7-DB9F-3092-147B-1F5A71166A33}"/>
                </a:ext>
              </a:extLst>
            </p:cNvPr>
            <p:cNvCxnSpPr/>
            <p:nvPr/>
          </p:nvCxnSpPr>
          <p:spPr>
            <a:xfrm>
              <a:off x="3352797" y="3646712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366AFBA3-B356-BFC5-FC24-1A6E67F4DA23}"/>
                </a:ext>
              </a:extLst>
            </p:cNvPr>
            <p:cNvCxnSpPr/>
            <p:nvPr/>
          </p:nvCxnSpPr>
          <p:spPr>
            <a:xfrm>
              <a:off x="3352797" y="4362846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10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o que é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Cada um desses conjuntos de neurônios é uma camada.</a:t>
            </a:r>
          </a:p>
          <a:p>
            <a:r>
              <a:rPr lang="pt-BR" dirty="0"/>
              <a:t>A rede ao lado tem duas camadas ocultas e uma camada de saída.</a:t>
            </a:r>
          </a:p>
          <a:p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33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o que é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1857" y="1825624"/>
            <a:ext cx="6966858" cy="503237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As camadas estão conectadas em sequência.</a:t>
            </a:r>
          </a:p>
          <a:p>
            <a:r>
              <a:rPr lang="pt-BR" dirty="0"/>
              <a:t>As saídas de uma camada estão conectadas a todos os neurônios da próxima camada.</a:t>
            </a:r>
          </a:p>
          <a:p>
            <a:r>
              <a:rPr lang="pt-BR" dirty="0"/>
              <a:t>Esta é uma rede conhecida como densamente conectada de alimentação/propagação direta.</a:t>
            </a:r>
          </a:p>
          <a:p>
            <a:r>
              <a:rPr lang="pt-BR" dirty="0"/>
              <a:t>As i</a:t>
            </a:r>
            <a:r>
              <a:rPr lang="pt-BR" b="0" i="0" dirty="0">
                <a:effectLst/>
              </a:rPr>
              <a:t>nformações fluem em uma única direção, ou seja, da entrada para as camadas ocultas e, finalmente, para a camada de saída, sem recursões.</a:t>
            </a:r>
          </a:p>
          <a:p>
            <a:r>
              <a:rPr lang="pt-BR" dirty="0"/>
              <a:t>Na terminologia do </a:t>
            </a:r>
            <a:r>
              <a:rPr lang="pt-BR" dirty="0" err="1"/>
              <a:t>Tensorflow</a:t>
            </a:r>
            <a:r>
              <a:rPr lang="pt-BR" dirty="0"/>
              <a:t>, nós usamos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para definir esta rede.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D46F655-8AFC-EDF7-1E6F-51F5255FB298}"/>
              </a:ext>
            </a:extLst>
          </p:cNvPr>
          <p:cNvSpPr/>
          <p:nvPr/>
        </p:nvSpPr>
        <p:spPr>
          <a:xfrm>
            <a:off x="1055914" y="5519057"/>
            <a:ext cx="3233053" cy="47001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307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9156</TotalTime>
  <Words>813</Words>
  <Application>Microsoft Office PowerPoint</Application>
  <PresentationFormat>Widescreen</PresentationFormat>
  <Paragraphs>83</Paragraphs>
  <Slides>12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Tema do Office</vt:lpstr>
      <vt:lpstr>TP557 - Tópicos avançados em IoT e Machine Learning: Nossa primeira rede neural</vt:lpstr>
      <vt:lpstr>O que vamos ver?</vt:lpstr>
      <vt:lpstr>Conjunto de dados de treinamento</vt:lpstr>
      <vt:lpstr>O código da rede neural</vt:lpstr>
      <vt:lpstr>O código da rede neural</vt:lpstr>
      <vt:lpstr>O código da rede neural</vt:lpstr>
      <vt:lpstr>Relembrando o que é uma rede neural</vt:lpstr>
      <vt:lpstr>Relembrando o que é uma rede neural</vt:lpstr>
      <vt:lpstr>Relembrando o que é uma rede neural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1825</cp:revision>
  <dcterms:created xsi:type="dcterms:W3CDTF">2020-01-20T13:50:05Z</dcterms:created>
  <dcterms:modified xsi:type="dcterms:W3CDTF">2023-08-01T19:00:07Z</dcterms:modified>
</cp:coreProperties>
</file>