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411" r:id="rId3"/>
    <p:sldId id="406" r:id="rId4"/>
    <p:sldId id="409" r:id="rId5"/>
    <p:sldId id="412" r:id="rId6"/>
    <p:sldId id="410" r:id="rId7"/>
    <p:sldId id="413" r:id="rId8"/>
    <p:sldId id="415" r:id="rId9"/>
    <p:sldId id="417" r:id="rId10"/>
    <p:sldId id="418" r:id="rId11"/>
    <p:sldId id="414" r:id="rId12"/>
    <p:sldId id="407" r:id="rId13"/>
    <p:sldId id="408" r:id="rId14"/>
    <p:sldId id="405" r:id="rId15"/>
    <p:sldId id="293" r:id="rId16"/>
    <p:sldId id="306" r:id="rId17"/>
    <p:sldId id="416" r:id="rId18"/>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202B0CA-FC54-4496-8BCA-5EF66A818D29}" styleName="Estilo E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77603" autoAdjust="0"/>
  </p:normalViewPr>
  <p:slideViewPr>
    <p:cSldViewPr snapToGrid="0">
      <p:cViewPr varScale="1">
        <p:scale>
          <a:sx n="86" d="100"/>
          <a:sy n="86" d="100"/>
        </p:scale>
        <p:origin x="1020" y="96"/>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14/07/2023</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14/07/2023</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r>
              <a:rPr lang="pt-BR" dirty="0"/>
              <a:t>Sistema embarcado: </a:t>
            </a:r>
            <a:r>
              <a:rPr lang="pt-BR" b="0" i="0" dirty="0">
                <a:solidFill>
                  <a:srgbClr val="374151"/>
                </a:solidFill>
                <a:effectLst/>
                <a:latin typeface="Söhne"/>
              </a:rPr>
              <a:t>é um sistema eletrônico dedicado a realizar uma função específica ou um conjunto limitado de funções pré-determinadas.</a:t>
            </a:r>
            <a:endParaRPr lang="pt-BR" dirty="0"/>
          </a:p>
          <a:p>
            <a:r>
              <a:rPr lang="pt-BR" b="0" i="0" dirty="0">
                <a:solidFill>
                  <a:srgbClr val="1F1F1F"/>
                </a:solidFill>
                <a:effectLst/>
                <a:latin typeface="Google Sans"/>
              </a:rPr>
              <a:t>Sistemas embarcados são tipicamente projetados para serem pequenos, eficientes em termos de energia e de baixo custo.</a:t>
            </a:r>
          </a:p>
          <a:p>
            <a:r>
              <a:rPr lang="pt-BR" b="0" i="0" dirty="0">
                <a:solidFill>
                  <a:srgbClr val="374151"/>
                </a:solidFill>
                <a:effectLst/>
                <a:latin typeface="Söhne"/>
              </a:rPr>
              <a:t>Os sistemas embarcados são compostos por hardware, como processadores, memória, periféricos e interfaces de comunicação, bem como por software desenvolvido para executar tarefas específicas.</a:t>
            </a:r>
          </a:p>
          <a:p>
            <a:pPr algn="l"/>
            <a:r>
              <a:rPr lang="pt-BR" b="0" i="0" dirty="0">
                <a:solidFill>
                  <a:srgbClr val="374151"/>
                </a:solidFill>
                <a:effectLst/>
                <a:latin typeface="Söhne"/>
              </a:rPr>
              <a:t>Esses sistemas podem ser encontrados em uma ampla variedade de dispositivos e aplicativos, desde eletrodomésticos, eletrônicos de consumo, sistemas de controle industrial, dispositivos médicos, automóveis, até sistemas de comunicação, entre outros.</a:t>
            </a:r>
          </a:p>
          <a:p>
            <a:pPr algn="l"/>
            <a:r>
              <a:rPr lang="pt-BR" b="0" i="0" dirty="0">
                <a:solidFill>
                  <a:srgbClr val="374151"/>
                </a:solidFill>
                <a:effectLst/>
                <a:latin typeface="Söhne"/>
              </a:rPr>
              <a:t>Diferente de um computador pessoal convencional, um sistema embarcado geralmente possui recursos limitados de processamento, memória e energia, além de estar otimizado para um propósito específico. Essa otimização permite que o sistema seja eficiente, confiável e de baixo custo.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a:t>
            </a:fld>
            <a:endParaRPr lang="pt-BR"/>
          </a:p>
        </p:txBody>
      </p:sp>
    </p:spTree>
    <p:extLst>
      <p:ext uri="{BB962C8B-B14F-4D97-AF65-F5344CB8AC3E}">
        <p14:creationId xmlns:p14="http://schemas.microsoft.com/office/powerpoint/2010/main" val="1842768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i="0" dirty="0">
                <a:solidFill>
                  <a:srgbClr val="222222"/>
                </a:solidFill>
                <a:effectLst/>
                <a:latin typeface="Arial" panose="020B0604020202020204" pitchFamily="34" charset="0"/>
              </a:rPr>
              <a:t>Diferença entre microcontroladores ou microprocessadores?</a:t>
            </a:r>
            <a:br>
              <a:rPr lang="pt-BR" dirty="0"/>
            </a:br>
            <a:br>
              <a:rPr lang="pt-BR" dirty="0"/>
            </a:br>
            <a:r>
              <a:rPr lang="pt-BR" b="0" i="0" dirty="0">
                <a:solidFill>
                  <a:srgbClr val="222222"/>
                </a:solidFill>
                <a:effectLst/>
                <a:latin typeface="Arial" panose="020B0604020202020204" pitchFamily="34" charset="0"/>
              </a:rPr>
              <a:t>Microcontroladores e microprocessadores são componentes fundamentais em sistemas embarcados e têm diferenças significativas em termos de funcionalidade e aplicação. Aqui estão as principais diferenças entre os dois:</a:t>
            </a:r>
            <a:br>
              <a:rPr lang="pt-BR" dirty="0"/>
            </a:br>
            <a:br>
              <a:rPr lang="pt-BR" dirty="0"/>
            </a:br>
            <a:r>
              <a:rPr lang="pt-BR" b="0" i="0" dirty="0">
                <a:solidFill>
                  <a:srgbClr val="222222"/>
                </a:solidFill>
                <a:effectLst/>
                <a:latin typeface="Arial" panose="020B0604020202020204" pitchFamily="34" charset="0"/>
              </a:rPr>
              <a:t>Funcionalidade: Um microprocessador é o "cérebro" de um computador ou sistema, responsável por executar instruções e processar dados. Ele consiste em uma unidade de processamento central (CPU), que executa operações aritméticas e lógicas, e outros componentes, como memória e controladores de periféricos. Já um microcontrolador é um dispositivo completo em um único chip, que combina um microprocessador com memória, periféricos de entrada/saída e outros recursos, tornando-o adequado para aplicações embarcadas.</a:t>
            </a:r>
            <a:br>
              <a:rPr lang="pt-BR" dirty="0"/>
            </a:br>
            <a:br>
              <a:rPr lang="pt-BR" dirty="0"/>
            </a:br>
            <a:r>
              <a:rPr lang="pt-BR" b="0" i="0" dirty="0">
                <a:solidFill>
                  <a:srgbClr val="222222"/>
                </a:solidFill>
                <a:effectLst/>
                <a:latin typeface="Arial" panose="020B0604020202020204" pitchFamily="34" charset="0"/>
              </a:rPr>
              <a:t>Capacidade de processamento: Os microprocessadores são projetados para oferecer maior poder de processamento e flexibilidade. Eles são comumente usados em computadores pessoais, servidores, smartphones e outros dispositivos que requerem alto desempenho e capacidade de execução de tarefas complexas. Por outro lado, os microcontroladores são otimizados para aplicações específicas que exigem processamento mais simples e eficiente. Eles são amplamente utilizados em dispositivos eletrônicos embarcados, como eletrodomésticos, sistemas de controle industrial, automóveis, dispositivos médicos e produtos de consumo.</a:t>
            </a:r>
            <a:br>
              <a:rPr lang="pt-BR" dirty="0"/>
            </a:br>
            <a:br>
              <a:rPr lang="pt-BR" dirty="0"/>
            </a:br>
            <a:r>
              <a:rPr lang="pt-BR" b="0" i="0" dirty="0">
                <a:solidFill>
                  <a:srgbClr val="222222"/>
                </a:solidFill>
                <a:effectLst/>
                <a:latin typeface="Arial" panose="020B0604020202020204" pitchFamily="34" charset="0"/>
              </a:rPr>
              <a:t>Periféricos integrados: Os microcontroladores são projetados com periféricos integrados, como portas de entrada/saída (GPIO), conversores analógico-digitais (ADC), interfaces de comunicação (UART, SPI, I2C) e temporizadores, permitindo a interação direta com o ambiente externo. Isso simplifica o projeto e a implementação de sistemas embarcados, pois muitos recursos já estão incorporados no próprio chip. Por outro lado, os microprocessadores geralmente requerem componentes adicionais para fornecer funcionalidades periféricas, como </a:t>
            </a:r>
            <a:r>
              <a:rPr lang="pt-BR" b="0" i="0" dirty="0" err="1">
                <a:solidFill>
                  <a:srgbClr val="222222"/>
                </a:solidFill>
                <a:effectLst/>
                <a:latin typeface="Arial" panose="020B0604020202020204" pitchFamily="34" charset="0"/>
              </a:rPr>
              <a:t>placas-mãe</a:t>
            </a:r>
            <a:r>
              <a:rPr lang="pt-BR" b="0" i="0" dirty="0">
                <a:solidFill>
                  <a:srgbClr val="222222"/>
                </a:solidFill>
                <a:effectLst/>
                <a:latin typeface="Arial" panose="020B0604020202020204" pitchFamily="34" charset="0"/>
              </a:rPr>
              <a:t>, controladores de entrada/saída (I/O) e outros circuitos integrados.</a:t>
            </a:r>
            <a:br>
              <a:rPr lang="pt-BR" dirty="0"/>
            </a:br>
            <a:br>
              <a:rPr lang="pt-BR" dirty="0"/>
            </a:br>
            <a:r>
              <a:rPr lang="pt-BR" b="0" i="0" dirty="0">
                <a:solidFill>
                  <a:srgbClr val="222222"/>
                </a:solidFill>
                <a:effectLst/>
                <a:latin typeface="Arial" panose="020B0604020202020204" pitchFamily="34" charset="0"/>
              </a:rPr>
              <a:t>Custo e eficiência: Os microcontroladores são geralmente mais econômicos em termos de custo em comparação com os microprocessadores, pois incorporam todos os recursos essenciais em um único chip. Eles também são projetados para serem energeticamente eficientes, o que os torna adequados para aplicações de baixo consumo de energia e alimentados por baterias. Já os microprocessadores oferecem maior flexibilidade, mas geralmente são mais caros e requerem mais energia em comparação com os microcontroladores.</a:t>
            </a:r>
            <a:br>
              <a:rPr lang="pt-BR" dirty="0"/>
            </a:br>
            <a:br>
              <a:rPr lang="pt-BR" dirty="0"/>
            </a:br>
            <a:r>
              <a:rPr lang="pt-BR" b="0" i="0" dirty="0">
                <a:solidFill>
                  <a:srgbClr val="222222"/>
                </a:solidFill>
                <a:effectLst/>
                <a:latin typeface="Arial" panose="020B0604020202020204" pitchFamily="34" charset="0"/>
              </a:rPr>
              <a:t>Em resumo, a principal diferença entre microcontroladores e microprocessadores está na funcionalidade e aplicação. Os microprocessadores oferecem maior poder de processamento e flexibilidade, enquanto os microcontroladores são soluções completas, com periféricos integrados, otimizados para aplicações embarcadas específicas.</a:t>
            </a:r>
          </a:p>
          <a:p>
            <a:endParaRPr lang="pt-BR" b="0" i="0" dirty="0">
              <a:solidFill>
                <a:srgbClr val="222222"/>
              </a:solidFill>
              <a:effectLst/>
              <a:latin typeface="Arial" panose="020B0604020202020204" pitchFamily="34" charset="0"/>
            </a:endParaRPr>
          </a:p>
          <a:p>
            <a:r>
              <a:rPr lang="pt-BR" b="1" i="0" dirty="0">
                <a:solidFill>
                  <a:srgbClr val="222222"/>
                </a:solidFill>
                <a:effectLst/>
                <a:latin typeface="Arial" panose="020B0604020202020204" pitchFamily="34" charset="0"/>
              </a:rPr>
              <a:t>Temporizadores</a:t>
            </a:r>
          </a:p>
          <a:p>
            <a:r>
              <a:rPr lang="pt-BR" b="0" i="0" dirty="0">
                <a:solidFill>
                  <a:srgbClr val="374151"/>
                </a:solidFill>
                <a:effectLst/>
                <a:latin typeface="Söhne"/>
              </a:rPr>
              <a:t>Os temporizadores são periféricos integrados em microcontroladores que fornecem funcionalidades relacionadas à contagem de tempo. Eles são utilizados para gerar atrasos, medir intervalos de tempo, sincronizar eventos e executar tarefas agendadas. Os temporizadores permitem que o microcontrolador execute ações com base em intervalos de tempo pré-determinados, como acionar um evento após um determinado número de ciclos de </a:t>
            </a:r>
            <a:r>
              <a:rPr lang="pt-BR" b="0" i="0" dirty="0" err="1">
                <a:solidFill>
                  <a:srgbClr val="374151"/>
                </a:solidFill>
                <a:effectLst/>
                <a:latin typeface="Söhne"/>
              </a:rPr>
              <a:t>clock</a:t>
            </a:r>
            <a:r>
              <a:rPr lang="pt-BR" b="0" i="0" dirty="0">
                <a:solidFill>
                  <a:srgbClr val="374151"/>
                </a:solidFill>
                <a:effectLst/>
                <a:latin typeface="Söhne"/>
              </a:rPr>
              <a:t> ou aguardar um período específico antes de executar uma tarefa. </a:t>
            </a:r>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7</a:t>
            </a:fld>
            <a:endParaRPr lang="pt-BR"/>
          </a:p>
        </p:txBody>
      </p:sp>
    </p:spTree>
    <p:extLst>
      <p:ext uri="{BB962C8B-B14F-4D97-AF65-F5344CB8AC3E}">
        <p14:creationId xmlns:p14="http://schemas.microsoft.com/office/powerpoint/2010/main" val="4036845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Um sistema computacional oferece flexibilidade em seu design porque é projetado para ser usado em uma ampla variedade de aplicações e atender às necessidades variadas dos usuários. Os sistemas computacionais são geralmente dispositivos de propósito geral, capazes de executar uma variedade de tarefas e suportar uma ampla gama de software e periféricos.</a:t>
            </a:r>
          </a:p>
          <a:p>
            <a:pPr algn="l"/>
            <a:endParaRPr lang="pt-BR" b="0" i="0" dirty="0">
              <a:solidFill>
                <a:srgbClr val="374151"/>
              </a:solidFill>
              <a:effectLst/>
              <a:latin typeface="Söhne"/>
            </a:endParaRPr>
          </a:p>
          <a:p>
            <a:pPr algn="l"/>
            <a:r>
              <a:rPr lang="pt-BR" b="0" i="0" dirty="0">
                <a:solidFill>
                  <a:srgbClr val="374151"/>
                </a:solidFill>
                <a:effectLst/>
                <a:latin typeface="Söhne"/>
              </a:rPr>
              <a:t>Por outro lado, um sistema embarcado é projetado para atender a um propósito específico ou executar um conjunto limitado de funções pré-determinadas. Ele é otimizado para desempenhar uma tarefa específica com eficiência e confiabilidade. Como resultado, o design de um sistema embarcado é mais restrito e focado em suas funcionalidades essenciais, com menos flexibilidade para se adaptar a diferentes requisitos.</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3726164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Quando a frequência do </a:t>
            </a:r>
            <a:r>
              <a:rPr lang="pt-BR" b="0" i="0" dirty="0" err="1">
                <a:solidFill>
                  <a:srgbClr val="374151"/>
                </a:solidFill>
                <a:effectLst/>
                <a:latin typeface="Söhne"/>
              </a:rPr>
              <a:t>clock</a:t>
            </a:r>
            <a:r>
              <a:rPr lang="pt-BR" b="0" i="0" dirty="0">
                <a:solidFill>
                  <a:srgbClr val="374151"/>
                </a:solidFill>
                <a:effectLst/>
                <a:latin typeface="Söhne"/>
              </a:rPr>
              <a:t> aumenta, a CPU executa mais ciclos de instruções por segundo, o que resulta em um maior consumo de energia.</a:t>
            </a:r>
          </a:p>
          <a:p>
            <a:pPr algn="l"/>
            <a:endParaRPr lang="pt-BR" b="0" i="0" dirty="0">
              <a:solidFill>
                <a:srgbClr val="374151"/>
              </a:solidFill>
              <a:effectLst/>
              <a:latin typeface="Söhne"/>
            </a:endParaRPr>
          </a:p>
          <a:p>
            <a:pPr algn="l"/>
            <a:r>
              <a:rPr lang="pt-BR" b="0" i="0" dirty="0">
                <a:solidFill>
                  <a:srgbClr val="374151"/>
                </a:solidFill>
                <a:effectLst/>
                <a:latin typeface="Söhne"/>
              </a:rPr>
              <a:t>O aumento do </a:t>
            </a:r>
            <a:r>
              <a:rPr lang="pt-BR" b="0" i="0" dirty="0" err="1">
                <a:solidFill>
                  <a:srgbClr val="374151"/>
                </a:solidFill>
                <a:effectLst/>
                <a:latin typeface="Söhne"/>
              </a:rPr>
              <a:t>clock</a:t>
            </a:r>
            <a:r>
              <a:rPr lang="pt-BR" b="0" i="0" dirty="0">
                <a:solidFill>
                  <a:srgbClr val="374151"/>
                </a:solidFill>
                <a:effectLst/>
                <a:latin typeface="Söhne"/>
              </a:rPr>
              <a:t> requer que a CPU funcione em uma taxa mais rápida, o que consome mais energia para alimentar os circuitos e processos internos. Além disso, um </a:t>
            </a:r>
            <a:r>
              <a:rPr lang="pt-BR" b="0" i="0" dirty="0" err="1">
                <a:solidFill>
                  <a:srgbClr val="374151"/>
                </a:solidFill>
                <a:effectLst/>
                <a:latin typeface="Söhne"/>
              </a:rPr>
              <a:t>clock</a:t>
            </a:r>
            <a:r>
              <a:rPr lang="pt-BR" b="0" i="0" dirty="0">
                <a:solidFill>
                  <a:srgbClr val="374151"/>
                </a:solidFill>
                <a:effectLst/>
                <a:latin typeface="Söhne"/>
              </a:rPr>
              <a:t> mais alto geralmente está associado a uma maior tensão de alimentação, o que também contribui para o aumento do consumo de energia.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10</a:t>
            </a:fld>
            <a:endParaRPr lang="pt-BR"/>
          </a:p>
        </p:txBody>
      </p:sp>
    </p:spTree>
    <p:extLst>
      <p:ext uri="{BB962C8B-B14F-4D97-AF65-F5344CB8AC3E}">
        <p14:creationId xmlns:p14="http://schemas.microsoft.com/office/powerpoint/2010/main" val="4135110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12</a:t>
            </a:fld>
            <a:endParaRPr lang="pt-BR"/>
          </a:p>
        </p:txBody>
      </p:sp>
    </p:spTree>
    <p:extLst>
      <p:ext uri="{BB962C8B-B14F-4D97-AF65-F5344CB8AC3E}">
        <p14:creationId xmlns:p14="http://schemas.microsoft.com/office/powerpoint/2010/main" val="35966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E8EAED"/>
                </a:solidFill>
                <a:effectLst/>
                <a:latin typeface="Google Sans"/>
              </a:rPr>
              <a:t>Um bilhão é equivalente a mil milhões (10</a:t>
            </a:r>
            <a:r>
              <a:rPr lang="pt-BR" b="0" i="0" baseline="30000" dirty="0">
                <a:solidFill>
                  <a:srgbClr val="E8EAED"/>
                </a:solidFill>
                <a:effectLst/>
                <a:latin typeface="Google Sans"/>
              </a:rPr>
              <a:t>9</a:t>
            </a:r>
            <a:r>
              <a:rPr lang="pt-BR" b="0" i="0" dirty="0">
                <a:solidFill>
                  <a:srgbClr val="E8EAED"/>
                </a:solidFill>
                <a:effectLst/>
                <a:latin typeface="Google Sans"/>
              </a:rPr>
              <a:t>), um trilhão é equivalente a mil biliões (10</a:t>
            </a:r>
            <a:r>
              <a:rPr lang="pt-BR" b="0" i="0" baseline="30000" dirty="0">
                <a:solidFill>
                  <a:srgbClr val="E8EAED"/>
                </a:solidFill>
                <a:effectLst/>
                <a:latin typeface="Google Sans"/>
              </a:rPr>
              <a:t>12</a:t>
            </a:r>
            <a:r>
              <a:rPr lang="pt-BR" b="0" i="0" dirty="0">
                <a:solidFill>
                  <a:srgbClr val="E8EAED"/>
                </a:solidFill>
                <a:effectLst/>
                <a:latin typeface="Google Sans"/>
              </a:rPr>
              <a:t>)</a:t>
            </a:r>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1430310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374151"/>
                </a:solidFill>
                <a:effectLst/>
                <a:latin typeface="Söhne"/>
              </a:rPr>
              <a:t>O Z80 é um microprocessador de 8 bits desenvolvido pela </a:t>
            </a:r>
            <a:r>
              <a:rPr lang="pt-BR" b="0" i="0" dirty="0" err="1">
                <a:solidFill>
                  <a:srgbClr val="374151"/>
                </a:solidFill>
                <a:effectLst/>
                <a:latin typeface="Söhne"/>
              </a:rPr>
              <a:t>Zilog</a:t>
            </a:r>
            <a:r>
              <a:rPr lang="pt-BR" b="0" i="0" dirty="0">
                <a:solidFill>
                  <a:srgbClr val="374151"/>
                </a:solidFill>
                <a:effectLst/>
                <a:latin typeface="Söhne"/>
              </a:rPr>
              <a:t>, lançado pela primeira vez em 1976. Ele foi amplamente utilizado em computadores pessoais, videogames, controladores industriais e outros sistemas embarcados durante a década de 1980. O Z80 foi uma evolução do processador Intel 8080 e se tornou um dos microprocessadores mais populares da época.</a:t>
            </a:r>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2187419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14/07/2023</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14/07/2023</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14/07/2023</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14/07/2023</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14/07/2023</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14/07/2023</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14/07/2023</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14/07/2023</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14/07/2023</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14/07/2023</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14/07/2023</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14/07/2023</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TP557 - Tópicos avançados em IoT e Machine Learning:</a:t>
            </a:r>
            <a:br>
              <a:rPr lang="pt-BR" dirty="0"/>
            </a:br>
            <a:r>
              <a:rPr lang="pt-BR" b="1" i="1" dirty="0"/>
              <a:t>Desafios do </a:t>
            </a:r>
            <a:r>
              <a:rPr lang="pt-BR" b="1" i="1" dirty="0" err="1"/>
              <a:t>TinyML</a:t>
            </a:r>
            <a:endParaRPr lang="pt-BR" b="1" i="1" dirty="0"/>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6785107" y="3429000"/>
            <a:ext cx="2261389" cy="223706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oT Group">
            <a:extLst>
              <a:ext uri="{FF2B5EF4-FFF2-40B4-BE49-F238E27FC236}">
                <a16:creationId xmlns:a16="http://schemas.microsoft.com/office/drawing/2014/main" id="{AC034F57-E830-B6E7-6790-12FDBBDB297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 r="63551" b="22561"/>
          <a:stretch/>
        </p:blipFill>
        <p:spPr bwMode="auto">
          <a:xfrm>
            <a:off x="2899985" y="3509963"/>
            <a:ext cx="2509138" cy="2009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37B57C-5C5B-63F0-3BCA-41D707B14FCF}"/>
              </a:ext>
            </a:extLst>
          </p:cNvPr>
          <p:cNvSpPr>
            <a:spLocks noGrp="1"/>
          </p:cNvSpPr>
          <p:nvPr>
            <p:ph type="title"/>
          </p:nvPr>
        </p:nvSpPr>
        <p:spPr/>
        <p:txBody>
          <a:bodyPr/>
          <a:lstStyle/>
          <a:p>
            <a:r>
              <a:rPr lang="pt-BR" dirty="0"/>
              <a:t>Diferenças de magnitude</a:t>
            </a:r>
          </a:p>
        </p:txBody>
      </p:sp>
      <mc:AlternateContent xmlns:mc="http://schemas.openxmlformats.org/markup-compatibility/2006">
        <mc:Choice xmlns:a14="http://schemas.microsoft.com/office/drawing/2010/main" Requires="a14">
          <p:graphicFrame>
            <p:nvGraphicFramePr>
              <p:cNvPr id="7" name="Tabela 7">
                <a:extLst>
                  <a:ext uri="{FF2B5EF4-FFF2-40B4-BE49-F238E27FC236}">
                    <a16:creationId xmlns:a16="http://schemas.microsoft.com/office/drawing/2014/main" id="{CF075D20-780E-1792-6D5A-733B2F8F1F7E}"/>
                  </a:ext>
                </a:extLst>
              </p:cNvPr>
              <p:cNvGraphicFramePr>
                <a:graphicFrameLocks noGrp="1"/>
              </p:cNvGraphicFramePr>
              <p:nvPr>
                <p:extLst>
                  <p:ext uri="{D42A27DB-BD31-4B8C-83A1-F6EECF244321}">
                    <p14:modId xmlns:p14="http://schemas.microsoft.com/office/powerpoint/2010/main" val="2847757374"/>
                  </p:ext>
                </p:extLst>
              </p:nvPr>
            </p:nvGraphicFramePr>
            <p:xfrm>
              <a:off x="256479" y="2090854"/>
              <a:ext cx="8398108" cy="1879600"/>
            </p:xfrm>
            <a:graphic>
              <a:graphicData uri="http://schemas.openxmlformats.org/drawingml/2006/table">
                <a:tbl>
                  <a:tblPr bandRow="1">
                    <a:tableStyleId>{5202B0CA-FC54-4496-8BCA-5EF66A818D29}</a:tableStyleId>
                  </a:tblPr>
                  <a:tblGrid>
                    <a:gridCol w="2099527">
                      <a:extLst>
                        <a:ext uri="{9D8B030D-6E8A-4147-A177-3AD203B41FA5}">
                          <a16:colId xmlns:a16="http://schemas.microsoft.com/office/drawing/2014/main" val="3494750001"/>
                        </a:ext>
                      </a:extLst>
                    </a:gridCol>
                    <a:gridCol w="2099527">
                      <a:extLst>
                        <a:ext uri="{9D8B030D-6E8A-4147-A177-3AD203B41FA5}">
                          <a16:colId xmlns:a16="http://schemas.microsoft.com/office/drawing/2014/main" val="3898912472"/>
                        </a:ext>
                      </a:extLst>
                    </a:gridCol>
                    <a:gridCol w="2099527">
                      <a:extLst>
                        <a:ext uri="{9D8B030D-6E8A-4147-A177-3AD203B41FA5}">
                          <a16:colId xmlns:a16="http://schemas.microsoft.com/office/drawing/2014/main" val="4063873170"/>
                        </a:ext>
                      </a:extLst>
                    </a:gridCol>
                    <a:gridCol w="2099527">
                      <a:extLst>
                        <a:ext uri="{9D8B030D-6E8A-4147-A177-3AD203B41FA5}">
                          <a16:colId xmlns:a16="http://schemas.microsoft.com/office/drawing/2014/main" val="975674981"/>
                        </a:ext>
                      </a:extLst>
                    </a:gridCol>
                  </a:tblGrid>
                  <a:tr h="370840">
                    <a:tc>
                      <a:txBody>
                        <a:bodyPr/>
                        <a:lstStyle/>
                        <a:p>
                          <a:pPr algn="ctr"/>
                          <a:endParaRPr lang="pt-BR"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2000" b="1" dirty="0"/>
                            <a:t>Microprocessador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sz="2000" b="1" dirty="0"/>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sz="2000" b="1" dirty="0"/>
                            <a:t>Microcontrolador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2427868"/>
                      </a:ext>
                    </a:extLst>
                  </a:tr>
                  <a:tr h="370840">
                    <a:tc>
                      <a:txBody>
                        <a:bodyPr/>
                        <a:lstStyle/>
                        <a:p>
                          <a:pPr algn="ctr"/>
                          <a:r>
                            <a:rPr lang="pt-BR" dirty="0"/>
                            <a:t>Freq. de operação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dirty="0"/>
                            <a:t>1 GHz – 4 GHz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 xmlns:m="http://schemas.openxmlformats.org/officeDocument/2006/math">
                              <m:r>
                                <a:rPr lang="pt-BR" b="0" i="1" smtClean="0">
                                  <a:latin typeface="Cambria Math" panose="02040503050406030204" pitchFamily="18" charset="0"/>
                                </a:rPr>
                                <m:t>&gt;</m:t>
                              </m:r>
                            </m:oMath>
                          </a14:m>
                          <a:r>
                            <a:rPr lang="pt-BR" dirty="0"/>
                            <a:t> 2.5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dirty="0"/>
                            <a:t>1 MHz – 400 MHz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5239804"/>
                      </a:ext>
                    </a:extLst>
                  </a:tr>
                  <a:tr h="370840">
                    <a:tc>
                      <a:txBody>
                        <a:bodyPr/>
                        <a:lstStyle/>
                        <a:p>
                          <a:pPr algn="ctr"/>
                          <a:r>
                            <a:rPr lang="pt-BR" dirty="0"/>
                            <a:t>Memória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dirty="0"/>
                            <a:t>512 MB – 128 GB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 xmlns:m="http://schemas.openxmlformats.org/officeDocument/2006/math">
                              <m:r>
                                <a:rPr lang="pt-BR" b="0" i="1" smtClean="0">
                                  <a:latin typeface="Cambria Math" panose="02040503050406030204" pitchFamily="18" charset="0"/>
                                </a:rPr>
                                <m:t>&gt;</m:t>
                              </m:r>
                            </m:oMath>
                          </a14:m>
                          <a:r>
                            <a:rPr lang="pt-BR" dirty="0"/>
                            <a:t> </a:t>
                          </a:r>
                          <a:r>
                            <a:rPr lang="pt-BR" sz="1800" b="0" i="0" kern="1200" dirty="0">
                              <a:solidFill>
                                <a:schemeClr val="dk1"/>
                              </a:solidFill>
                              <a:effectLst/>
                              <a:latin typeface="+mn-lt"/>
                              <a:ea typeface="+mn-ea"/>
                              <a:cs typeface="+mn-cs"/>
                            </a:rPr>
                            <a:t>1000 </a:t>
                          </a:r>
                          <a:r>
                            <a:rPr lang="pt-BR"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dirty="0"/>
                            <a:t>2 KB – 512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0909376"/>
                      </a:ext>
                    </a:extLst>
                  </a:tr>
                  <a:tr h="370840">
                    <a:tc>
                      <a:txBody>
                        <a:bodyPr/>
                        <a:lstStyle/>
                        <a:p>
                          <a:pPr algn="ctr"/>
                          <a:r>
                            <a:rPr lang="pt-BR" dirty="0"/>
                            <a:t>Armazenamento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dirty="0"/>
                            <a:t>64 GB – 16 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 xmlns:m="http://schemas.openxmlformats.org/officeDocument/2006/math">
                              <m:r>
                                <a:rPr lang="pt-BR" b="0" i="1" smtClean="0">
                                  <a:latin typeface="Cambria Math" panose="02040503050406030204" pitchFamily="18" charset="0"/>
                                </a:rPr>
                                <m:t>&gt;</m:t>
                              </m:r>
                            </m:oMath>
                          </a14:m>
                          <a:r>
                            <a:rPr lang="pt-BR" dirty="0"/>
                            <a:t> </a:t>
                          </a:r>
                          <a:r>
                            <a:rPr lang="pt-BR" sz="1800" b="0" i="0" kern="1200" dirty="0">
                              <a:solidFill>
                                <a:schemeClr val="dk1"/>
                              </a:solidFill>
                              <a:effectLst/>
                              <a:latin typeface="+mn-lt"/>
                              <a:ea typeface="+mn-ea"/>
                              <a:cs typeface="+mn-cs"/>
                            </a:rPr>
                            <a:t>30000</a:t>
                          </a:r>
                          <a:r>
                            <a:rPr lang="pt-BR" dirty="0"/>
                            <a: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dirty="0"/>
                            <a:t>32 KB – 2 MB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3077546"/>
                      </a:ext>
                    </a:extLst>
                  </a:tr>
                  <a:tr h="370840">
                    <a:tc>
                      <a:txBody>
                        <a:bodyPr/>
                        <a:lstStyle/>
                        <a:p>
                          <a:pPr algn="ctr"/>
                          <a:r>
                            <a:rPr lang="pt-BR" dirty="0"/>
                            <a:t>Consumo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dirty="0"/>
                            <a:t>30 – 700 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 xmlns:m="http://schemas.openxmlformats.org/officeDocument/2006/math">
                              <m:r>
                                <a:rPr lang="pt-BR" b="0" i="1" smtClean="0">
                                  <a:latin typeface="Cambria Math" panose="02040503050406030204" pitchFamily="18" charset="0"/>
                                </a:rPr>
                                <m:t>&gt;</m:t>
                              </m:r>
                            </m:oMath>
                          </a14:m>
                          <a:r>
                            <a:rPr lang="pt-BR" dirty="0"/>
                            <a:t> 1000</a:t>
                          </a:r>
                          <a:r>
                            <a:rPr lang="pt-BR" baseline="0" dirty="0"/>
                            <a:t> </a:t>
                          </a:r>
                          <a:r>
                            <a:rPr lang="pt-BR"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dirty="0"/>
                            <a:t>150 </a:t>
                          </a:r>
                          <a14:m>
                            <m:oMath xmlns:m="http://schemas.openxmlformats.org/officeDocument/2006/math">
                              <m:r>
                                <a:rPr lang="pt-BR" i="1" smtClean="0">
                                  <a:latin typeface="Cambria Math" panose="02040503050406030204" pitchFamily="18" charset="0"/>
                                  <a:ea typeface="Cambria Math" panose="02040503050406030204" pitchFamily="18" charset="0"/>
                                </a:rPr>
                                <m:t>𝜇</m:t>
                              </m:r>
                            </m:oMath>
                          </a14:m>
                          <a:r>
                            <a:rPr lang="pt-BR" dirty="0"/>
                            <a:t>W – 24</a:t>
                          </a:r>
                          <a:r>
                            <a:rPr lang="pt-BR" baseline="0" dirty="0"/>
                            <a:t> mW</a:t>
                          </a:r>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8420758"/>
                      </a:ext>
                    </a:extLst>
                  </a:tr>
                </a:tbl>
              </a:graphicData>
            </a:graphic>
          </p:graphicFrame>
        </mc:Choice>
        <mc:Fallback>
          <p:graphicFrame>
            <p:nvGraphicFramePr>
              <p:cNvPr id="7" name="Tabela 7">
                <a:extLst>
                  <a:ext uri="{FF2B5EF4-FFF2-40B4-BE49-F238E27FC236}">
                    <a16:creationId xmlns:a16="http://schemas.microsoft.com/office/drawing/2014/main" id="{CF075D20-780E-1792-6D5A-733B2F8F1F7E}"/>
                  </a:ext>
                </a:extLst>
              </p:cNvPr>
              <p:cNvGraphicFramePr>
                <a:graphicFrameLocks noGrp="1"/>
              </p:cNvGraphicFramePr>
              <p:nvPr>
                <p:extLst>
                  <p:ext uri="{D42A27DB-BD31-4B8C-83A1-F6EECF244321}">
                    <p14:modId xmlns:p14="http://schemas.microsoft.com/office/powerpoint/2010/main" val="2847757374"/>
                  </p:ext>
                </p:extLst>
              </p:nvPr>
            </p:nvGraphicFramePr>
            <p:xfrm>
              <a:off x="256479" y="2090854"/>
              <a:ext cx="8398108" cy="1879600"/>
            </p:xfrm>
            <a:graphic>
              <a:graphicData uri="http://schemas.openxmlformats.org/drawingml/2006/table">
                <a:tbl>
                  <a:tblPr bandRow="1">
                    <a:tableStyleId>{5202B0CA-FC54-4496-8BCA-5EF66A818D29}</a:tableStyleId>
                  </a:tblPr>
                  <a:tblGrid>
                    <a:gridCol w="2099527">
                      <a:extLst>
                        <a:ext uri="{9D8B030D-6E8A-4147-A177-3AD203B41FA5}">
                          <a16:colId xmlns:a16="http://schemas.microsoft.com/office/drawing/2014/main" val="3494750001"/>
                        </a:ext>
                      </a:extLst>
                    </a:gridCol>
                    <a:gridCol w="2099527">
                      <a:extLst>
                        <a:ext uri="{9D8B030D-6E8A-4147-A177-3AD203B41FA5}">
                          <a16:colId xmlns:a16="http://schemas.microsoft.com/office/drawing/2014/main" val="3898912472"/>
                        </a:ext>
                      </a:extLst>
                    </a:gridCol>
                    <a:gridCol w="2099527">
                      <a:extLst>
                        <a:ext uri="{9D8B030D-6E8A-4147-A177-3AD203B41FA5}">
                          <a16:colId xmlns:a16="http://schemas.microsoft.com/office/drawing/2014/main" val="4063873170"/>
                        </a:ext>
                      </a:extLst>
                    </a:gridCol>
                    <a:gridCol w="2099527">
                      <a:extLst>
                        <a:ext uri="{9D8B030D-6E8A-4147-A177-3AD203B41FA5}">
                          <a16:colId xmlns:a16="http://schemas.microsoft.com/office/drawing/2014/main" val="975674981"/>
                        </a:ext>
                      </a:extLst>
                    </a:gridCol>
                  </a:tblGrid>
                  <a:tr h="396240">
                    <a:tc>
                      <a:txBody>
                        <a:bodyPr/>
                        <a:lstStyle/>
                        <a:p>
                          <a:pPr algn="ctr"/>
                          <a:endParaRPr lang="pt-BR"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2000" b="1" dirty="0"/>
                            <a:t>Microprocessador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sz="2000" b="1" dirty="0"/>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sz="2000" b="1" dirty="0"/>
                            <a:t>Microcontrolador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2427868"/>
                      </a:ext>
                    </a:extLst>
                  </a:tr>
                  <a:tr h="370840">
                    <a:tc>
                      <a:txBody>
                        <a:bodyPr/>
                        <a:lstStyle/>
                        <a:p>
                          <a:pPr algn="ctr"/>
                          <a:r>
                            <a:rPr lang="pt-BR" dirty="0"/>
                            <a:t>Freq. de operação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dirty="0"/>
                            <a:t>1 GHz – 4 GHz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pt-B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9710" t="-112903" r="-100290" b="-317742"/>
                          </a:stretch>
                        </a:blipFill>
                      </a:tcPr>
                    </a:tc>
                    <a:tc>
                      <a:txBody>
                        <a:bodyPr/>
                        <a:lstStyle/>
                        <a:p>
                          <a:pPr algn="ctr"/>
                          <a:r>
                            <a:rPr lang="pt-BR" dirty="0"/>
                            <a:t>1 MHz – 400 MHz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5239804"/>
                      </a:ext>
                    </a:extLst>
                  </a:tr>
                  <a:tr h="370840">
                    <a:tc>
                      <a:txBody>
                        <a:bodyPr/>
                        <a:lstStyle/>
                        <a:p>
                          <a:pPr algn="ctr"/>
                          <a:r>
                            <a:rPr lang="pt-BR" dirty="0"/>
                            <a:t>Memória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dirty="0"/>
                            <a:t>512 MB – 128 GB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pt-B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9710" t="-216393" r="-100290" b="-222951"/>
                          </a:stretch>
                        </a:blipFill>
                      </a:tcPr>
                    </a:tc>
                    <a:tc>
                      <a:txBody>
                        <a:bodyPr/>
                        <a:lstStyle/>
                        <a:p>
                          <a:pPr algn="ctr"/>
                          <a:r>
                            <a:rPr lang="pt-BR" dirty="0"/>
                            <a:t>2 KB – 512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0909376"/>
                      </a:ext>
                    </a:extLst>
                  </a:tr>
                  <a:tr h="370840">
                    <a:tc>
                      <a:txBody>
                        <a:bodyPr/>
                        <a:lstStyle/>
                        <a:p>
                          <a:pPr algn="ctr"/>
                          <a:r>
                            <a:rPr lang="pt-BR" dirty="0"/>
                            <a:t>Armazenamento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dirty="0"/>
                            <a:t>64 GB – 16 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pt-B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9710" t="-316393" r="-100290" b="-122951"/>
                          </a:stretch>
                        </a:blipFill>
                      </a:tcPr>
                    </a:tc>
                    <a:tc>
                      <a:txBody>
                        <a:bodyPr/>
                        <a:lstStyle/>
                        <a:p>
                          <a:pPr algn="ctr"/>
                          <a:r>
                            <a:rPr lang="pt-BR" dirty="0"/>
                            <a:t>32 KB – 2 MB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3077546"/>
                      </a:ext>
                    </a:extLst>
                  </a:tr>
                  <a:tr h="370840">
                    <a:tc>
                      <a:txBody>
                        <a:bodyPr/>
                        <a:lstStyle/>
                        <a:p>
                          <a:pPr algn="ctr"/>
                          <a:r>
                            <a:rPr lang="pt-BR" dirty="0"/>
                            <a:t>Consumo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dirty="0"/>
                            <a:t>30 – 700 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pt-B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9710" t="-416393" r="-100290" b="-22951"/>
                          </a:stretch>
                        </a:blipFill>
                      </a:tcPr>
                    </a:tc>
                    <a:tc>
                      <a:txBody>
                        <a:bodyPr/>
                        <a:lstStyle/>
                        <a:p>
                          <a:endParaRPr lang="pt-B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0581" t="-416393" r="-581" b="-22951"/>
                          </a:stretch>
                        </a:blipFill>
                      </a:tcPr>
                    </a:tc>
                    <a:extLst>
                      <a:ext uri="{0D108BD9-81ED-4DB2-BD59-A6C34878D82A}">
                        <a16:rowId xmlns:a16="http://schemas.microsoft.com/office/drawing/2014/main" val="1918420758"/>
                      </a:ext>
                    </a:extLst>
                  </a:tr>
                </a:tbl>
              </a:graphicData>
            </a:graphic>
          </p:graphicFrame>
        </mc:Fallback>
      </mc:AlternateContent>
      <p:graphicFrame>
        <p:nvGraphicFramePr>
          <p:cNvPr id="8" name="Tabela 8">
            <a:extLst>
              <a:ext uri="{FF2B5EF4-FFF2-40B4-BE49-F238E27FC236}">
                <a16:creationId xmlns:a16="http://schemas.microsoft.com/office/drawing/2014/main" id="{39A27E60-111E-513B-FF2B-A0E26FF49C6C}"/>
              </a:ext>
            </a:extLst>
          </p:cNvPr>
          <p:cNvGraphicFramePr>
            <a:graphicFrameLocks noGrp="1"/>
          </p:cNvGraphicFramePr>
          <p:nvPr>
            <p:extLst>
              <p:ext uri="{D42A27DB-BD31-4B8C-83A1-F6EECF244321}">
                <p14:modId xmlns:p14="http://schemas.microsoft.com/office/powerpoint/2010/main" val="2646584213"/>
              </p:ext>
            </p:extLst>
          </p:nvPr>
        </p:nvGraphicFramePr>
        <p:xfrm>
          <a:off x="9647046" y="2090854"/>
          <a:ext cx="1481871" cy="1875601"/>
        </p:xfrm>
        <a:graphic>
          <a:graphicData uri="http://schemas.openxmlformats.org/drawingml/2006/table">
            <a:tbl>
              <a:tblPr>
                <a:tableStyleId>{5C22544A-7EE6-4342-B048-85BDC9FD1C3A}</a:tableStyleId>
              </a:tblPr>
              <a:tblGrid>
                <a:gridCol w="1481871">
                  <a:extLst>
                    <a:ext uri="{9D8B030D-6E8A-4147-A177-3AD203B41FA5}">
                      <a16:colId xmlns:a16="http://schemas.microsoft.com/office/drawing/2014/main" val="2844960681"/>
                    </a:ext>
                  </a:extLst>
                </a:gridCol>
              </a:tblGrid>
              <a:tr h="4005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b="1" i="0" kern="1200" dirty="0">
                          <a:solidFill>
                            <a:schemeClr val="dk1"/>
                          </a:solidFill>
                          <a:effectLst/>
                          <a:latin typeface="+mn-lt"/>
                          <a:ea typeface="+mn-ea"/>
                          <a:cs typeface="+mn-cs"/>
                        </a:rPr>
                        <a:t>nRF52840</a:t>
                      </a:r>
                      <a:endParaRPr lang="pt-BR" sz="1800" b="1"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8239852"/>
                  </a:ext>
                </a:extLst>
              </a:tr>
              <a:tr h="369757">
                <a:tc>
                  <a:txBody>
                    <a:bodyPr/>
                    <a:lstStyle/>
                    <a:p>
                      <a:pPr marL="0" algn="ctr" defTabSz="914400" rtl="0" eaLnBrk="1" latinLnBrk="0" hangingPunct="1"/>
                      <a:r>
                        <a:rPr lang="pt-BR" sz="1800" b="0" kern="1200" dirty="0">
                          <a:solidFill>
                            <a:schemeClr val="dk1"/>
                          </a:solidFill>
                          <a:latin typeface="+mn-lt"/>
                          <a:ea typeface="+mn-ea"/>
                          <a:cs typeface="+mn-cs"/>
                        </a:rPr>
                        <a:t>64 MHz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3748292"/>
                  </a:ext>
                </a:extLst>
              </a:tr>
              <a:tr h="369757">
                <a:tc>
                  <a:txBody>
                    <a:bodyPr/>
                    <a:lstStyle/>
                    <a:p>
                      <a:pPr marL="0" algn="ctr" defTabSz="914400" rtl="0" eaLnBrk="1" latinLnBrk="0" hangingPunct="1"/>
                      <a:r>
                        <a:rPr lang="pt-BR" sz="1800" b="0" kern="1200" dirty="0">
                          <a:solidFill>
                            <a:schemeClr val="dk1"/>
                          </a:solidFill>
                          <a:latin typeface="+mn-lt"/>
                          <a:ea typeface="+mn-ea"/>
                          <a:cs typeface="+mn-cs"/>
                        </a:rPr>
                        <a:t>256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6209873"/>
                  </a:ext>
                </a:extLst>
              </a:tr>
              <a:tr h="369757">
                <a:tc>
                  <a:txBody>
                    <a:bodyPr/>
                    <a:lstStyle/>
                    <a:p>
                      <a:pPr marL="0" algn="ctr" defTabSz="914400" rtl="0" eaLnBrk="1" latinLnBrk="0" hangingPunct="1"/>
                      <a:r>
                        <a:rPr lang="pt-BR" sz="1800" b="0" kern="1200" dirty="0">
                          <a:solidFill>
                            <a:schemeClr val="dk1"/>
                          </a:solidFill>
                          <a:latin typeface="+mn-lt"/>
                          <a:ea typeface="+mn-ea"/>
                          <a:cs typeface="+mn-cs"/>
                        </a:rPr>
                        <a:t>1 MB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0254665"/>
                  </a:ext>
                </a:extLst>
              </a:tr>
              <a:tr h="346838">
                <a:tc>
                  <a:txBody>
                    <a:bodyPr/>
                    <a:lstStyle/>
                    <a:p>
                      <a:pPr marL="0" algn="ctr" defTabSz="914400" rtl="0" eaLnBrk="1" latinLnBrk="0" hangingPunct="1"/>
                      <a:r>
                        <a:rPr lang="pt-BR" sz="1800" b="0" kern="1200" dirty="0">
                          <a:solidFill>
                            <a:schemeClr val="dk1"/>
                          </a:solidFill>
                          <a:latin typeface="+mn-lt"/>
                          <a:ea typeface="+mn-ea"/>
                          <a:cs typeface="+mn-cs"/>
                        </a:rPr>
                        <a:t>&lt; 1 mW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9462053"/>
                  </a:ext>
                </a:extLst>
              </a:tr>
            </a:tbl>
          </a:graphicData>
        </a:graphic>
      </p:graphicFrame>
      <p:sp>
        <p:nvSpPr>
          <p:cNvPr id="9" name="Espaço Reservado para Conteúdo 2">
            <a:extLst>
              <a:ext uri="{FF2B5EF4-FFF2-40B4-BE49-F238E27FC236}">
                <a16:creationId xmlns:a16="http://schemas.microsoft.com/office/drawing/2014/main" id="{26A5A4D5-A500-4307-D0EB-D5526D4FFE5A}"/>
              </a:ext>
            </a:extLst>
          </p:cNvPr>
          <p:cNvSpPr>
            <a:spLocks noGrp="1"/>
          </p:cNvSpPr>
          <p:nvPr>
            <p:ph idx="1"/>
          </p:nvPr>
        </p:nvSpPr>
        <p:spPr>
          <a:xfrm>
            <a:off x="838200" y="4613275"/>
            <a:ext cx="10915185" cy="2244725"/>
          </a:xfrm>
        </p:spPr>
        <p:txBody>
          <a:bodyPr>
            <a:normAutofit fontScale="92500" lnSpcReduction="20000"/>
          </a:bodyPr>
          <a:lstStyle/>
          <a:p>
            <a:r>
              <a:rPr lang="pt-BR" dirty="0"/>
              <a:t>Quanto mais elevada é a frequência de operação de uma CPU, mais instruções por segundo são processadas e maior é o consumo de energia.</a:t>
            </a:r>
          </a:p>
          <a:p>
            <a:r>
              <a:rPr lang="pt-BR" dirty="0"/>
              <a:t>As diferenças são muito grandes, principalmente devido ao tamanho dos sistemas e suas limitações.</a:t>
            </a:r>
          </a:p>
          <a:p>
            <a:r>
              <a:rPr lang="pt-BR" dirty="0"/>
              <a:t>Percebam que vários desafios terão que ser superados para que algoritmos de ML possam ser executados nesses dispositivos.</a:t>
            </a:r>
          </a:p>
        </p:txBody>
      </p:sp>
      <mc:AlternateContent xmlns:mc="http://schemas.openxmlformats.org/markup-compatibility/2006">
        <mc:Choice xmlns:a14="http://schemas.microsoft.com/office/drawing/2010/main" Requires="a14">
          <p:sp>
            <p:nvSpPr>
              <p:cNvPr id="11" name="CaixaDeTexto 10">
                <a:extLst>
                  <a:ext uri="{FF2B5EF4-FFF2-40B4-BE49-F238E27FC236}">
                    <a16:creationId xmlns:a16="http://schemas.microsoft.com/office/drawing/2014/main" id="{B4D3C011-DA2F-DE87-DBA7-B129F3A22805}"/>
                  </a:ext>
                </a:extLst>
              </p:cNvPr>
              <p:cNvSpPr txBox="1"/>
              <p:nvPr/>
            </p:nvSpPr>
            <p:spPr>
              <a:xfrm>
                <a:off x="9399237" y="1662487"/>
                <a:ext cx="1908717" cy="369332"/>
              </a:xfrm>
              <a:prstGeom prst="rect">
                <a:avLst/>
              </a:prstGeom>
              <a:noFill/>
            </p:spPr>
            <p:txBody>
              <a:bodyPr wrap="square" rtlCol="0">
                <a:spAutoFit/>
              </a:bodyPr>
              <a:lstStyle/>
              <a:p>
                <a:pPr algn="ctr"/>
                <a14:m>
                  <m:oMath xmlns:m="http://schemas.openxmlformats.org/officeDocument/2006/math">
                    <m:r>
                      <a:rPr lang="pt-BR" i="1" smtClean="0">
                        <a:latin typeface="Cambria Math" panose="02040503050406030204" pitchFamily="18" charset="0"/>
                        <a:ea typeface="Cambria Math" panose="02040503050406030204" pitchFamily="18" charset="0"/>
                      </a:rPr>
                      <m:t>𝜇</m:t>
                    </m:r>
                  </m:oMath>
                </a14:m>
                <a:r>
                  <a:rPr lang="pt-BR" dirty="0"/>
                  <a:t>C usado no kit</a:t>
                </a:r>
              </a:p>
            </p:txBody>
          </p:sp>
        </mc:Choice>
        <mc:Fallback>
          <p:sp>
            <p:nvSpPr>
              <p:cNvPr id="11" name="CaixaDeTexto 10">
                <a:extLst>
                  <a:ext uri="{FF2B5EF4-FFF2-40B4-BE49-F238E27FC236}">
                    <a16:creationId xmlns:a16="http://schemas.microsoft.com/office/drawing/2014/main" id="{B4D3C011-DA2F-DE87-DBA7-B129F3A22805}"/>
                  </a:ext>
                </a:extLst>
              </p:cNvPr>
              <p:cNvSpPr txBox="1">
                <a:spLocks noRot="1" noChangeAspect="1" noMove="1" noResize="1" noEditPoints="1" noAdjustHandles="1" noChangeArrowheads="1" noChangeShapeType="1" noTextEdit="1"/>
              </p:cNvSpPr>
              <p:nvPr/>
            </p:nvSpPr>
            <p:spPr>
              <a:xfrm>
                <a:off x="9399237" y="1662487"/>
                <a:ext cx="1908717" cy="369332"/>
              </a:xfrm>
              <a:prstGeom prst="rect">
                <a:avLst/>
              </a:prstGeom>
              <a:blipFill>
                <a:blip r:embed="rId4"/>
                <a:stretch>
                  <a:fillRect t="-10000" b="-26667"/>
                </a:stretch>
              </a:blipFill>
            </p:spPr>
            <p:txBody>
              <a:bodyPr/>
              <a:lstStyle/>
              <a:p>
                <a:r>
                  <a:rPr lang="pt-BR">
                    <a:noFill/>
                  </a:rPr>
                  <a:t> </a:t>
                </a:r>
              </a:p>
            </p:txBody>
          </p:sp>
        </mc:Fallback>
      </mc:AlternateContent>
    </p:spTree>
    <p:extLst>
      <p:ext uri="{BB962C8B-B14F-4D97-AF65-F5344CB8AC3E}">
        <p14:creationId xmlns:p14="http://schemas.microsoft.com/office/powerpoint/2010/main" val="190201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8B31A6-DC93-99FC-D2E7-D4F729B87C66}"/>
              </a:ext>
            </a:extLst>
          </p:cNvPr>
          <p:cNvSpPr>
            <a:spLocks noGrp="1"/>
          </p:cNvSpPr>
          <p:nvPr>
            <p:ph type="title"/>
          </p:nvPr>
        </p:nvSpPr>
        <p:spPr/>
        <p:txBody>
          <a:bodyPr/>
          <a:lstStyle/>
          <a:p>
            <a:r>
              <a:rPr lang="pt-BR" dirty="0"/>
              <a:t>Quais são as implicações </a:t>
            </a:r>
            <a:r>
              <a:rPr lang="pt-BR"/>
              <a:t>das limitações?</a:t>
            </a:r>
          </a:p>
        </p:txBody>
      </p:sp>
      <p:sp>
        <p:nvSpPr>
          <p:cNvPr id="3" name="Espaço Reservado para Conteúdo 2">
            <a:extLst>
              <a:ext uri="{FF2B5EF4-FFF2-40B4-BE49-F238E27FC236}">
                <a16:creationId xmlns:a16="http://schemas.microsoft.com/office/drawing/2014/main" id="{D6D4C17C-7FBB-B1A7-C11D-C9008C60A343}"/>
              </a:ext>
            </a:extLst>
          </p:cNvPr>
          <p:cNvSpPr>
            <a:spLocks noGrp="1"/>
          </p:cNvSpPr>
          <p:nvPr>
            <p:ph idx="1"/>
          </p:nvPr>
        </p:nvSpPr>
        <p:spPr/>
        <p:txBody>
          <a:bodyPr/>
          <a:lstStyle/>
          <a:p>
            <a:endParaRPr lang="pt-BR" dirty="0"/>
          </a:p>
        </p:txBody>
      </p:sp>
    </p:spTree>
    <p:extLst>
      <p:ext uri="{BB962C8B-B14F-4D97-AF65-F5344CB8AC3E}">
        <p14:creationId xmlns:p14="http://schemas.microsoft.com/office/powerpoint/2010/main" val="2574347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FFFD82-24CA-5B74-25EA-327E6469E78B}"/>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FE8C507C-10D5-CF8E-925B-C385FE645CF0}"/>
              </a:ext>
            </a:extLst>
          </p:cNvPr>
          <p:cNvSpPr>
            <a:spLocks noGrp="1"/>
          </p:cNvSpPr>
          <p:nvPr>
            <p:ph idx="1"/>
          </p:nvPr>
        </p:nvSpPr>
        <p:spPr>
          <a:xfrm>
            <a:off x="838199" y="1825625"/>
            <a:ext cx="10613571" cy="837666"/>
          </a:xfrm>
        </p:spPr>
        <p:txBody>
          <a:bodyPr/>
          <a:lstStyle/>
          <a:p>
            <a:r>
              <a:rPr lang="pt-BR" dirty="0"/>
              <a:t>Os </a:t>
            </a:r>
            <a:r>
              <a:rPr lang="pt-BR" dirty="0" err="1"/>
              <a:t>endpoints</a:t>
            </a:r>
            <a:r>
              <a:rPr lang="pt-BR" dirty="0"/>
              <a:t> têm restrições de recursos!</a:t>
            </a:r>
          </a:p>
        </p:txBody>
      </p:sp>
      <p:pic>
        <p:nvPicPr>
          <p:cNvPr id="5" name="Imagem 4">
            <a:extLst>
              <a:ext uri="{FF2B5EF4-FFF2-40B4-BE49-F238E27FC236}">
                <a16:creationId xmlns:a16="http://schemas.microsoft.com/office/drawing/2014/main" id="{E590B72A-7738-4CA4-B3F8-7134ACED7AAC}"/>
              </a:ext>
            </a:extLst>
          </p:cNvPr>
          <p:cNvPicPr>
            <a:picLocks noChangeAspect="1"/>
          </p:cNvPicPr>
          <p:nvPr/>
        </p:nvPicPr>
        <p:blipFill>
          <a:blip r:embed="rId3"/>
          <a:stretch>
            <a:fillRect/>
          </a:stretch>
        </p:blipFill>
        <p:spPr>
          <a:xfrm>
            <a:off x="525070" y="2798228"/>
            <a:ext cx="10926700" cy="3829584"/>
          </a:xfrm>
          <a:prstGeom prst="rect">
            <a:avLst/>
          </a:prstGeom>
        </p:spPr>
      </p:pic>
    </p:spTree>
    <p:extLst>
      <p:ext uri="{BB962C8B-B14F-4D97-AF65-F5344CB8AC3E}">
        <p14:creationId xmlns:p14="http://schemas.microsoft.com/office/powerpoint/2010/main" val="3514432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923D7D-8B57-D441-D87B-7EEACD14D218}"/>
              </a:ext>
            </a:extLst>
          </p:cNvPr>
          <p:cNvSpPr>
            <a:spLocks noGrp="1"/>
          </p:cNvSpPr>
          <p:nvPr>
            <p:ph type="title"/>
          </p:nvPr>
        </p:nvSpPr>
        <p:spPr/>
        <p:txBody>
          <a:bodyPr/>
          <a:lstStyle/>
          <a:p>
            <a:endParaRPr lang="pt-BR" dirty="0"/>
          </a:p>
        </p:txBody>
      </p:sp>
      <p:sp>
        <p:nvSpPr>
          <p:cNvPr id="3" name="Espaço Reservado para Conteúdo 2">
            <a:extLst>
              <a:ext uri="{FF2B5EF4-FFF2-40B4-BE49-F238E27FC236}">
                <a16:creationId xmlns:a16="http://schemas.microsoft.com/office/drawing/2014/main" id="{542CC6B8-02C1-95EA-D3E9-7719295587C5}"/>
              </a:ext>
            </a:extLst>
          </p:cNvPr>
          <p:cNvSpPr>
            <a:spLocks noGrp="1"/>
          </p:cNvSpPr>
          <p:nvPr>
            <p:ph idx="1"/>
          </p:nvPr>
        </p:nvSpPr>
        <p:spPr>
          <a:xfrm>
            <a:off x="838200" y="1825625"/>
            <a:ext cx="3156857" cy="4351338"/>
          </a:xfrm>
        </p:spPr>
        <p:txBody>
          <a:bodyPr/>
          <a:lstStyle/>
          <a:p>
            <a:r>
              <a:rPr lang="pt-BR" dirty="0"/>
              <a:t>Enquanto isso, os modelos não param de crescer</a:t>
            </a:r>
          </a:p>
        </p:txBody>
      </p:sp>
      <p:pic>
        <p:nvPicPr>
          <p:cNvPr id="1026" name="Picture 2" descr="Number of parameters, i.e., weights, in recent landmark neural... |  Download Scientific Diagram">
            <a:extLst>
              <a:ext uri="{FF2B5EF4-FFF2-40B4-BE49-F238E27FC236}">
                <a16:creationId xmlns:a16="http://schemas.microsoft.com/office/drawing/2014/main" id="{5A5BB404-8485-9993-5295-82E3C48E0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057" y="2178050"/>
            <a:ext cx="809625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152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55BD9F-A5F9-C006-2D60-3988AFB742AA}"/>
              </a:ext>
            </a:extLst>
          </p:cNvPr>
          <p:cNvSpPr>
            <a:spLocks noGrp="1"/>
          </p:cNvSpPr>
          <p:nvPr>
            <p:ph type="title"/>
          </p:nvPr>
        </p:nvSpPr>
        <p:spPr/>
        <p:txBody>
          <a:bodyPr/>
          <a:lstStyle/>
          <a:p>
            <a:r>
              <a:rPr lang="pt-BR" dirty="0"/>
              <a:t>Atividades</a:t>
            </a:r>
          </a:p>
        </p:txBody>
      </p:sp>
      <p:sp>
        <p:nvSpPr>
          <p:cNvPr id="3" name="Espaço Reservado para Conteúdo 2">
            <a:extLst>
              <a:ext uri="{FF2B5EF4-FFF2-40B4-BE49-F238E27FC236}">
                <a16:creationId xmlns:a16="http://schemas.microsoft.com/office/drawing/2014/main" id="{DE398648-3AD3-9986-3010-6210876DC9B1}"/>
              </a:ext>
            </a:extLst>
          </p:cNvPr>
          <p:cNvSpPr>
            <a:spLocks noGrp="1"/>
          </p:cNvSpPr>
          <p:nvPr>
            <p:ph idx="1"/>
          </p:nvPr>
        </p:nvSpPr>
        <p:spPr/>
        <p:txBody>
          <a:bodyPr/>
          <a:lstStyle/>
          <a:p>
            <a:r>
              <a:rPr lang="pt-BR" dirty="0"/>
              <a:t>Quiz</a:t>
            </a:r>
          </a:p>
        </p:txBody>
      </p:sp>
    </p:spTree>
    <p:extLst>
      <p:ext uri="{BB962C8B-B14F-4D97-AF65-F5344CB8AC3E}">
        <p14:creationId xmlns:p14="http://schemas.microsoft.com/office/powerpoint/2010/main" val="2918520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1975981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599145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Agrupar 27">
            <a:extLst>
              <a:ext uri="{FF2B5EF4-FFF2-40B4-BE49-F238E27FC236}">
                <a16:creationId xmlns:a16="http://schemas.microsoft.com/office/drawing/2014/main" id="{29C9F480-45E3-4B94-C1BB-EE8A52794F03}"/>
              </a:ext>
            </a:extLst>
          </p:cNvPr>
          <p:cNvGrpSpPr/>
          <p:nvPr/>
        </p:nvGrpSpPr>
        <p:grpSpPr>
          <a:xfrm>
            <a:off x="2016976" y="1511784"/>
            <a:ext cx="5692054" cy="4414198"/>
            <a:chOff x="2016976" y="1511784"/>
            <a:chExt cx="5692054" cy="4414198"/>
          </a:xfrm>
        </p:grpSpPr>
        <p:pic>
          <p:nvPicPr>
            <p:cNvPr id="4100" name="Picture 4" descr="Buy NEW NUVOTON NPCE795GAODX NPCE795GA0DX QFP IC CHIPS Online in India at  Lowest Prices - Price in India - buysnip.com">
              <a:extLst>
                <a:ext uri="{FF2B5EF4-FFF2-40B4-BE49-F238E27FC236}">
                  <a16:creationId xmlns:a16="http://schemas.microsoft.com/office/drawing/2014/main" id="{D81877C1-85FA-57F8-9108-B6031CA59A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45" t="14078" r="6380" b="12483"/>
            <a:stretch/>
          </p:blipFill>
          <p:spPr bwMode="auto">
            <a:xfrm>
              <a:off x="2785768" y="1696450"/>
              <a:ext cx="2405643" cy="1965722"/>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descr="130+ Computer Chip Semiconductor Cpu White Background Illustrations,  Royalty-Free Vector Graphics &amp; Clip Art - iStock">
              <a:extLst>
                <a:ext uri="{FF2B5EF4-FFF2-40B4-BE49-F238E27FC236}">
                  <a16:creationId xmlns:a16="http://schemas.microsoft.com/office/drawing/2014/main" id="{029EAF6D-2AEA-CED3-B3D9-A4696B394D7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268" t="12420" r="3350" b="8496"/>
            <a:stretch/>
          </p:blipFill>
          <p:spPr bwMode="auto">
            <a:xfrm>
              <a:off x="3946639" y="4500524"/>
              <a:ext cx="2244213" cy="1425458"/>
            </a:xfrm>
            <a:prstGeom prst="rect">
              <a:avLst/>
            </a:prstGeom>
            <a:noFill/>
            <a:extLst>
              <a:ext uri="{909E8E84-426E-40DD-AFC4-6F175D3DCCD1}">
                <a14:hiddenFill xmlns:a14="http://schemas.microsoft.com/office/drawing/2010/main">
                  <a:solidFill>
                    <a:srgbClr val="FFFFFF"/>
                  </a:solidFill>
                </a14:hiddenFill>
              </a:ext>
            </a:extLst>
          </p:spPr>
        </p:pic>
        <p:pic>
          <p:nvPicPr>
            <p:cNvPr id="4122" name="Picture 26" descr="Free STL file Z80 CPU・3D printing design to download・Cults">
              <a:extLst>
                <a:ext uri="{FF2B5EF4-FFF2-40B4-BE49-F238E27FC236}">
                  <a16:creationId xmlns:a16="http://schemas.microsoft.com/office/drawing/2014/main" id="{4B25CE6D-84EF-35A9-9454-53DE6043555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133" t="18541" r="15158" b="22127"/>
            <a:stretch/>
          </p:blipFill>
          <p:spPr bwMode="auto">
            <a:xfrm>
              <a:off x="5478257" y="2998192"/>
              <a:ext cx="2227847" cy="1137047"/>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Agrupar 11">
              <a:extLst>
                <a:ext uri="{FF2B5EF4-FFF2-40B4-BE49-F238E27FC236}">
                  <a16:creationId xmlns:a16="http://schemas.microsoft.com/office/drawing/2014/main" id="{3CAB4DF6-E1D9-A065-9F33-3CE0025A97B8}"/>
                </a:ext>
              </a:extLst>
            </p:cNvPr>
            <p:cNvGrpSpPr/>
            <p:nvPr/>
          </p:nvGrpSpPr>
          <p:grpSpPr>
            <a:xfrm>
              <a:off x="6121563" y="1554742"/>
              <a:ext cx="1160184" cy="1341316"/>
              <a:chOff x="6096000" y="1171575"/>
              <a:chExt cx="1354565" cy="1657350"/>
            </a:xfrm>
          </p:grpSpPr>
          <p:pic>
            <p:nvPicPr>
              <p:cNvPr id="8" name="Picture 10" descr="Computer Chip On A White Background Stock Photo - Download Image Now -  Circuit Board, Computer Chip, Cut Out - iStock">
                <a:extLst>
                  <a:ext uri="{FF2B5EF4-FFF2-40B4-BE49-F238E27FC236}">
                    <a16:creationId xmlns:a16="http://schemas.microsoft.com/office/drawing/2014/main" id="{21F4A9EC-B955-1668-6A97-FB28882C014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0782" t="31577" r="8351" b="30188"/>
              <a:stretch/>
            </p:blipFill>
            <p:spPr bwMode="auto">
              <a:xfrm>
                <a:off x="6096000" y="1171575"/>
                <a:ext cx="1354565" cy="82867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Computer Chip On A White Background Stock Photo - Download Image Now -  Circuit Board, Computer Chip, Cut Out - iStock">
                <a:extLst>
                  <a:ext uri="{FF2B5EF4-FFF2-40B4-BE49-F238E27FC236}">
                    <a16:creationId xmlns:a16="http://schemas.microsoft.com/office/drawing/2014/main" id="{7AF0804B-41AA-922F-E69D-C29F93BD5D1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0782" t="31577" r="8351" b="30188"/>
              <a:stretch/>
            </p:blipFill>
            <p:spPr bwMode="auto">
              <a:xfrm>
                <a:off x="6096000" y="2000250"/>
                <a:ext cx="1354565" cy="828675"/>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CaixaDeTexto 15">
              <a:extLst>
                <a:ext uri="{FF2B5EF4-FFF2-40B4-BE49-F238E27FC236}">
                  <a16:creationId xmlns:a16="http://schemas.microsoft.com/office/drawing/2014/main" id="{1F2C85C1-EE40-786A-4AC7-9BB2BE065123}"/>
                </a:ext>
              </a:extLst>
            </p:cNvPr>
            <p:cNvSpPr txBox="1"/>
            <p:nvPr/>
          </p:nvSpPr>
          <p:spPr>
            <a:xfrm>
              <a:off x="5455955" y="3078940"/>
              <a:ext cx="782784" cy="307777"/>
            </a:xfrm>
            <a:prstGeom prst="rect">
              <a:avLst/>
            </a:prstGeom>
            <a:noFill/>
          </p:spPr>
          <p:txBody>
            <a:bodyPr wrap="square" rtlCol="0">
              <a:spAutoFit/>
            </a:bodyPr>
            <a:lstStyle/>
            <a:p>
              <a:r>
                <a:rPr lang="pt-BR" sz="1400" b="1" dirty="0"/>
                <a:t>CPU</a:t>
              </a:r>
            </a:p>
          </p:txBody>
        </p:sp>
        <p:sp>
          <p:nvSpPr>
            <p:cNvPr id="17" name="CaixaDeTexto 16">
              <a:extLst>
                <a:ext uri="{FF2B5EF4-FFF2-40B4-BE49-F238E27FC236}">
                  <a16:creationId xmlns:a16="http://schemas.microsoft.com/office/drawing/2014/main" id="{7B5D2344-A502-58BF-C99D-D919284D4BF2}"/>
                </a:ext>
              </a:extLst>
            </p:cNvPr>
            <p:cNvSpPr txBox="1"/>
            <p:nvPr/>
          </p:nvSpPr>
          <p:spPr>
            <a:xfrm>
              <a:off x="5730171" y="2225400"/>
              <a:ext cx="782784" cy="307777"/>
            </a:xfrm>
            <a:prstGeom prst="rect">
              <a:avLst/>
            </a:prstGeom>
            <a:noFill/>
          </p:spPr>
          <p:txBody>
            <a:bodyPr wrap="square" rtlCol="0">
              <a:spAutoFit/>
            </a:bodyPr>
            <a:lstStyle/>
            <a:p>
              <a:r>
                <a:rPr lang="pt-BR" sz="1400" b="1" dirty="0"/>
                <a:t>RAM</a:t>
              </a:r>
            </a:p>
          </p:txBody>
        </p:sp>
        <p:sp>
          <p:nvSpPr>
            <p:cNvPr id="18" name="CaixaDeTexto 17">
              <a:extLst>
                <a:ext uri="{FF2B5EF4-FFF2-40B4-BE49-F238E27FC236}">
                  <a16:creationId xmlns:a16="http://schemas.microsoft.com/office/drawing/2014/main" id="{5A22C3F8-09F4-CCD2-69C3-F158403A0337}"/>
                </a:ext>
              </a:extLst>
            </p:cNvPr>
            <p:cNvSpPr txBox="1"/>
            <p:nvPr/>
          </p:nvSpPr>
          <p:spPr>
            <a:xfrm>
              <a:off x="5809397" y="1511784"/>
              <a:ext cx="782784" cy="307777"/>
            </a:xfrm>
            <a:prstGeom prst="rect">
              <a:avLst/>
            </a:prstGeom>
            <a:noFill/>
          </p:spPr>
          <p:txBody>
            <a:bodyPr wrap="square" rtlCol="0">
              <a:spAutoFit/>
            </a:bodyPr>
            <a:lstStyle/>
            <a:p>
              <a:r>
                <a:rPr lang="pt-BR" sz="1400" b="1" dirty="0"/>
                <a:t>Flash</a:t>
              </a:r>
            </a:p>
          </p:txBody>
        </p:sp>
        <p:sp>
          <p:nvSpPr>
            <p:cNvPr id="19" name="CaixaDeTexto 18">
              <a:extLst>
                <a:ext uri="{FF2B5EF4-FFF2-40B4-BE49-F238E27FC236}">
                  <a16:creationId xmlns:a16="http://schemas.microsoft.com/office/drawing/2014/main" id="{188B7BDC-BD48-38C7-81EA-6242032AC50D}"/>
                </a:ext>
              </a:extLst>
            </p:cNvPr>
            <p:cNvSpPr txBox="1"/>
            <p:nvPr/>
          </p:nvSpPr>
          <p:spPr>
            <a:xfrm>
              <a:off x="2711386" y="3477506"/>
              <a:ext cx="782784" cy="307777"/>
            </a:xfrm>
            <a:prstGeom prst="rect">
              <a:avLst/>
            </a:prstGeom>
            <a:noFill/>
          </p:spPr>
          <p:txBody>
            <a:bodyPr wrap="square" rtlCol="0">
              <a:spAutoFit/>
            </a:bodyPr>
            <a:lstStyle/>
            <a:p>
              <a:r>
                <a:rPr lang="pt-BR" sz="1400" b="1" dirty="0"/>
                <a:t>ADC</a:t>
              </a:r>
            </a:p>
          </p:txBody>
        </p:sp>
        <p:sp>
          <p:nvSpPr>
            <p:cNvPr id="20" name="CaixaDeTexto 19">
              <a:extLst>
                <a:ext uri="{FF2B5EF4-FFF2-40B4-BE49-F238E27FC236}">
                  <a16:creationId xmlns:a16="http://schemas.microsoft.com/office/drawing/2014/main" id="{A18E9168-FC64-70ED-44DA-7E66B133868D}"/>
                </a:ext>
              </a:extLst>
            </p:cNvPr>
            <p:cNvSpPr txBox="1"/>
            <p:nvPr/>
          </p:nvSpPr>
          <p:spPr>
            <a:xfrm>
              <a:off x="4285963" y="3238667"/>
              <a:ext cx="782784" cy="307777"/>
            </a:xfrm>
            <a:prstGeom prst="rect">
              <a:avLst/>
            </a:prstGeom>
            <a:noFill/>
          </p:spPr>
          <p:txBody>
            <a:bodyPr wrap="square" rtlCol="0">
              <a:spAutoFit/>
            </a:bodyPr>
            <a:lstStyle/>
            <a:p>
              <a:r>
                <a:rPr lang="pt-BR" sz="1400" b="1" dirty="0"/>
                <a:t>DAC</a:t>
              </a:r>
            </a:p>
          </p:txBody>
        </p:sp>
        <p:sp>
          <p:nvSpPr>
            <p:cNvPr id="21" name="CaixaDeTexto 20">
              <a:extLst>
                <a:ext uri="{FF2B5EF4-FFF2-40B4-BE49-F238E27FC236}">
                  <a16:creationId xmlns:a16="http://schemas.microsoft.com/office/drawing/2014/main" id="{3158F7DE-DE75-5608-D56D-32A708BBFBFA}"/>
                </a:ext>
              </a:extLst>
            </p:cNvPr>
            <p:cNvSpPr txBox="1"/>
            <p:nvPr/>
          </p:nvSpPr>
          <p:spPr>
            <a:xfrm>
              <a:off x="4337047" y="1696450"/>
              <a:ext cx="782784" cy="307777"/>
            </a:xfrm>
            <a:prstGeom prst="rect">
              <a:avLst/>
            </a:prstGeom>
            <a:noFill/>
          </p:spPr>
          <p:txBody>
            <a:bodyPr wrap="square" rtlCol="0">
              <a:spAutoFit/>
            </a:bodyPr>
            <a:lstStyle/>
            <a:p>
              <a:r>
                <a:rPr lang="pt-BR" sz="1400" b="1" dirty="0"/>
                <a:t>Timer</a:t>
              </a:r>
            </a:p>
          </p:txBody>
        </p:sp>
        <p:sp>
          <p:nvSpPr>
            <p:cNvPr id="22" name="CaixaDeTexto 21">
              <a:extLst>
                <a:ext uri="{FF2B5EF4-FFF2-40B4-BE49-F238E27FC236}">
                  <a16:creationId xmlns:a16="http://schemas.microsoft.com/office/drawing/2014/main" id="{42F7AACA-31C9-F439-507B-FE1B62CEEBBB}"/>
                </a:ext>
              </a:extLst>
            </p:cNvPr>
            <p:cNvSpPr txBox="1"/>
            <p:nvPr/>
          </p:nvSpPr>
          <p:spPr>
            <a:xfrm>
              <a:off x="2016976" y="2030272"/>
              <a:ext cx="1339112" cy="523220"/>
            </a:xfrm>
            <a:prstGeom prst="rect">
              <a:avLst/>
            </a:prstGeom>
            <a:noFill/>
          </p:spPr>
          <p:txBody>
            <a:bodyPr wrap="square" rtlCol="0">
              <a:spAutoFit/>
            </a:bodyPr>
            <a:lstStyle/>
            <a:p>
              <a:pPr algn="ctr"/>
              <a:r>
                <a:rPr lang="pt-BR" sz="1400" b="1" dirty="0"/>
                <a:t>Controlador de I/O</a:t>
              </a:r>
            </a:p>
          </p:txBody>
        </p:sp>
        <p:sp>
          <p:nvSpPr>
            <p:cNvPr id="23" name="CaixaDeTexto 22">
              <a:extLst>
                <a:ext uri="{FF2B5EF4-FFF2-40B4-BE49-F238E27FC236}">
                  <a16:creationId xmlns:a16="http://schemas.microsoft.com/office/drawing/2014/main" id="{E249FF25-C54B-7370-F3D5-9559BA8F5034}"/>
                </a:ext>
              </a:extLst>
            </p:cNvPr>
            <p:cNvSpPr txBox="1"/>
            <p:nvPr/>
          </p:nvSpPr>
          <p:spPr>
            <a:xfrm>
              <a:off x="3597197" y="1541797"/>
              <a:ext cx="782784" cy="307777"/>
            </a:xfrm>
            <a:prstGeom prst="rect">
              <a:avLst/>
            </a:prstGeom>
            <a:noFill/>
          </p:spPr>
          <p:txBody>
            <a:bodyPr wrap="square" rtlCol="0">
              <a:spAutoFit/>
            </a:bodyPr>
            <a:lstStyle/>
            <a:p>
              <a:r>
                <a:rPr lang="pt-BR" sz="1400" b="1" dirty="0"/>
                <a:t>UART</a:t>
              </a:r>
            </a:p>
          </p:txBody>
        </p:sp>
        <p:sp>
          <p:nvSpPr>
            <p:cNvPr id="24" name="Chave Direita 23">
              <a:extLst>
                <a:ext uri="{FF2B5EF4-FFF2-40B4-BE49-F238E27FC236}">
                  <a16:creationId xmlns:a16="http://schemas.microsoft.com/office/drawing/2014/main" id="{A86E62BB-C03C-F12C-00C4-0E575BF1C24C}"/>
                </a:ext>
              </a:extLst>
            </p:cNvPr>
            <p:cNvSpPr/>
            <p:nvPr/>
          </p:nvSpPr>
          <p:spPr>
            <a:xfrm rot="5400000">
              <a:off x="4828995" y="1542054"/>
              <a:ext cx="479503" cy="528056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7" name="CaixaDeTexto 26">
              <a:extLst>
                <a:ext uri="{FF2B5EF4-FFF2-40B4-BE49-F238E27FC236}">
                  <a16:creationId xmlns:a16="http://schemas.microsoft.com/office/drawing/2014/main" id="{CAC20CFE-F425-591E-B548-09B78A119EF2}"/>
                </a:ext>
              </a:extLst>
            </p:cNvPr>
            <p:cNvSpPr txBox="1"/>
            <p:nvPr/>
          </p:nvSpPr>
          <p:spPr>
            <a:xfrm>
              <a:off x="3286732" y="4491649"/>
              <a:ext cx="1546181" cy="307777"/>
            </a:xfrm>
            <a:prstGeom prst="rect">
              <a:avLst/>
            </a:prstGeom>
            <a:noFill/>
          </p:spPr>
          <p:txBody>
            <a:bodyPr wrap="square" rtlCol="0">
              <a:spAutoFit/>
            </a:bodyPr>
            <a:lstStyle/>
            <a:p>
              <a:r>
                <a:rPr lang="pt-BR" sz="1400" b="1" dirty="0"/>
                <a:t>Microntrolador</a:t>
              </a:r>
            </a:p>
          </p:txBody>
        </p:sp>
      </p:grpSp>
    </p:spTree>
    <p:extLst>
      <p:ext uri="{BB962C8B-B14F-4D97-AF65-F5344CB8AC3E}">
        <p14:creationId xmlns:p14="http://schemas.microsoft.com/office/powerpoint/2010/main" val="4270081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E593D060-375B-0AE6-38F7-37726F1E60C1}"/>
              </a:ext>
            </a:extLst>
          </p:cNvPr>
          <p:cNvSpPr>
            <a:spLocks noGrp="1"/>
          </p:cNvSpPr>
          <p:nvPr>
            <p:ph idx="1"/>
          </p:nvPr>
        </p:nvSpPr>
        <p:spPr>
          <a:xfrm>
            <a:off x="838200" y="1981199"/>
            <a:ext cx="10515600" cy="4195763"/>
          </a:xfrm>
        </p:spPr>
        <p:txBody>
          <a:bodyPr>
            <a:normAutofit/>
          </a:bodyPr>
          <a:lstStyle/>
          <a:p>
            <a:pPr marL="0" indent="0" algn="ctr">
              <a:buNone/>
            </a:pPr>
            <a:r>
              <a:rPr lang="pt-BR" sz="5400" dirty="0"/>
              <a:t>Quais desafios encontraremos na execução de </a:t>
            </a:r>
            <a:r>
              <a:rPr lang="pt-BR" sz="5400" i="1" dirty="0"/>
              <a:t>machine learning</a:t>
            </a:r>
            <a:r>
              <a:rPr lang="pt-BR" sz="5400" dirty="0"/>
              <a:t> em sistemas embarcados? </a:t>
            </a:r>
          </a:p>
        </p:txBody>
      </p:sp>
    </p:spTree>
    <p:extLst>
      <p:ext uri="{BB962C8B-B14F-4D97-AF65-F5344CB8AC3E}">
        <p14:creationId xmlns:p14="http://schemas.microsoft.com/office/powerpoint/2010/main" val="3171287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CB3FED-5D1A-7084-5333-A3B2FA75F608}"/>
              </a:ext>
            </a:extLst>
          </p:cNvPr>
          <p:cNvSpPr>
            <a:spLocks noGrp="1"/>
          </p:cNvSpPr>
          <p:nvPr>
            <p:ph type="title"/>
          </p:nvPr>
        </p:nvSpPr>
        <p:spPr/>
        <p:txBody>
          <a:bodyPr/>
          <a:lstStyle/>
          <a:p>
            <a:r>
              <a:rPr lang="pt-BR" dirty="0" err="1"/>
              <a:t>TinyML</a:t>
            </a:r>
            <a:endParaRPr lang="pt-BR" dirty="0"/>
          </a:p>
        </p:txBody>
      </p:sp>
      <p:sp>
        <p:nvSpPr>
          <p:cNvPr id="10" name="Espaço Reservado para Conteúdo 9">
            <a:extLst>
              <a:ext uri="{FF2B5EF4-FFF2-40B4-BE49-F238E27FC236}">
                <a16:creationId xmlns:a16="http://schemas.microsoft.com/office/drawing/2014/main" id="{CAD93E95-B9C0-F72A-DC66-5932B3365C00}"/>
              </a:ext>
            </a:extLst>
          </p:cNvPr>
          <p:cNvSpPr>
            <a:spLocks noGrp="1"/>
          </p:cNvSpPr>
          <p:nvPr>
            <p:ph idx="1"/>
          </p:nvPr>
        </p:nvSpPr>
        <p:spPr>
          <a:xfrm>
            <a:off x="6749143" y="1825625"/>
            <a:ext cx="5203371" cy="4351338"/>
          </a:xfrm>
        </p:spPr>
        <p:txBody>
          <a:bodyPr/>
          <a:lstStyle/>
          <a:p>
            <a:r>
              <a:rPr lang="pt-BR" dirty="0"/>
              <a:t>Vimos anteriormente que </a:t>
            </a:r>
            <a:r>
              <a:rPr lang="pt-BR" dirty="0" err="1"/>
              <a:t>TinyML</a:t>
            </a:r>
            <a:r>
              <a:rPr lang="pt-BR" dirty="0"/>
              <a:t> é a junção de ML com sistemas embarcados.</a:t>
            </a:r>
          </a:p>
          <a:p>
            <a:r>
              <a:rPr lang="pt-BR" dirty="0"/>
              <a:t>Ou seja, é a execução de algoritmos de ML em sistemas com </a:t>
            </a:r>
            <a:r>
              <a:rPr lang="pt-BR" b="0" i="0" dirty="0">
                <a:effectLst/>
              </a:rPr>
              <a:t>restrições de processamento, memória e consumo de energia.</a:t>
            </a:r>
            <a:endParaRPr lang="pt-BR" dirty="0"/>
          </a:p>
        </p:txBody>
      </p:sp>
      <p:pic>
        <p:nvPicPr>
          <p:cNvPr id="12" name="Imagem 11">
            <a:extLst>
              <a:ext uri="{FF2B5EF4-FFF2-40B4-BE49-F238E27FC236}">
                <a16:creationId xmlns:a16="http://schemas.microsoft.com/office/drawing/2014/main" id="{CEA739A8-9DDE-54DC-65C2-46F29815DD7C}"/>
              </a:ext>
            </a:extLst>
          </p:cNvPr>
          <p:cNvPicPr>
            <a:picLocks noChangeAspect="1"/>
          </p:cNvPicPr>
          <p:nvPr/>
        </p:nvPicPr>
        <p:blipFill rotWithShape="1">
          <a:blip r:embed="rId2"/>
          <a:srcRect l="8982" t="2754" r="5837" b="2176"/>
          <a:stretch/>
        </p:blipFill>
        <p:spPr>
          <a:xfrm>
            <a:off x="985358" y="2090057"/>
            <a:ext cx="2630741" cy="3744685"/>
          </a:xfrm>
          <a:prstGeom prst="rect">
            <a:avLst/>
          </a:prstGeom>
        </p:spPr>
      </p:pic>
      <p:sp>
        <p:nvSpPr>
          <p:cNvPr id="13" name="Seta: para a Direita 12">
            <a:extLst>
              <a:ext uri="{FF2B5EF4-FFF2-40B4-BE49-F238E27FC236}">
                <a16:creationId xmlns:a16="http://schemas.microsoft.com/office/drawing/2014/main" id="{A58B0515-7EE2-661F-8CF7-159A3180611C}"/>
              </a:ext>
            </a:extLst>
          </p:cNvPr>
          <p:cNvSpPr/>
          <p:nvPr/>
        </p:nvSpPr>
        <p:spPr>
          <a:xfrm>
            <a:off x="3616099" y="3208791"/>
            <a:ext cx="847044" cy="1230086"/>
          </a:xfrm>
          <a:prstGeom prst="rightArrow">
            <a:avLst>
              <a:gd name="adj1" fmla="val 50000"/>
              <a:gd name="adj2" fmla="val 4864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CaixaDeTexto 14">
            <a:extLst>
              <a:ext uri="{FF2B5EF4-FFF2-40B4-BE49-F238E27FC236}">
                <a16:creationId xmlns:a16="http://schemas.microsoft.com/office/drawing/2014/main" id="{28114B5B-9C22-66F7-D654-04DADEBD308B}"/>
              </a:ext>
            </a:extLst>
          </p:cNvPr>
          <p:cNvSpPr txBox="1"/>
          <p:nvPr/>
        </p:nvSpPr>
        <p:spPr>
          <a:xfrm>
            <a:off x="4458721" y="3429000"/>
            <a:ext cx="2079171" cy="769441"/>
          </a:xfrm>
          <a:prstGeom prst="rect">
            <a:avLst/>
          </a:prstGeom>
          <a:noFill/>
        </p:spPr>
        <p:txBody>
          <a:bodyPr wrap="square" rtlCol="0">
            <a:spAutoFit/>
          </a:bodyPr>
          <a:lstStyle/>
          <a:p>
            <a:pPr algn="ctr"/>
            <a:r>
              <a:rPr lang="pt-BR" sz="4400" b="1" dirty="0" err="1">
                <a:solidFill>
                  <a:schemeClr val="accent2"/>
                </a:solidFill>
              </a:rPr>
              <a:t>TinyML</a:t>
            </a:r>
            <a:endParaRPr lang="pt-BR" sz="4400" b="1" dirty="0">
              <a:solidFill>
                <a:schemeClr val="accent2"/>
              </a:solidFill>
            </a:endParaRPr>
          </a:p>
        </p:txBody>
      </p:sp>
    </p:spTree>
    <p:extLst>
      <p:ext uri="{BB962C8B-B14F-4D97-AF65-F5344CB8AC3E}">
        <p14:creationId xmlns:p14="http://schemas.microsoft.com/office/powerpoint/2010/main" val="529739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D6D47-4125-BA5B-D927-ED65C2DF1AC5}"/>
              </a:ext>
            </a:extLst>
          </p:cNvPr>
          <p:cNvSpPr>
            <a:spLocks noGrp="1"/>
          </p:cNvSpPr>
          <p:nvPr>
            <p:ph type="title"/>
          </p:nvPr>
        </p:nvSpPr>
        <p:spPr/>
        <p:txBody>
          <a:bodyPr/>
          <a:lstStyle/>
          <a:p>
            <a:r>
              <a:rPr lang="pt-BR" dirty="0"/>
              <a:t>Sistema computacional</a:t>
            </a:r>
          </a:p>
        </p:txBody>
      </p:sp>
      <p:sp>
        <p:nvSpPr>
          <p:cNvPr id="3" name="Espaço Reservado para Conteúdo 2">
            <a:extLst>
              <a:ext uri="{FF2B5EF4-FFF2-40B4-BE49-F238E27FC236}">
                <a16:creationId xmlns:a16="http://schemas.microsoft.com/office/drawing/2014/main" id="{C263FDBF-63E9-16B3-C03D-904806025257}"/>
              </a:ext>
            </a:extLst>
          </p:cNvPr>
          <p:cNvSpPr>
            <a:spLocks noGrp="1"/>
          </p:cNvSpPr>
          <p:nvPr>
            <p:ph idx="1"/>
          </p:nvPr>
        </p:nvSpPr>
        <p:spPr>
          <a:xfrm>
            <a:off x="5475514" y="1825625"/>
            <a:ext cx="6346372" cy="4351338"/>
          </a:xfrm>
        </p:spPr>
        <p:txBody>
          <a:bodyPr/>
          <a:lstStyle/>
          <a:p>
            <a:r>
              <a:rPr lang="pt-BR" dirty="0"/>
              <a:t>Antes de falarmos de sistemas embarcados, vamos fazer um paralelo com o sistema de um computador de uso geral.</a:t>
            </a:r>
          </a:p>
          <a:p>
            <a:r>
              <a:rPr lang="pt-BR" dirty="0"/>
              <a:t>Em termos gerais, o que temos é o SW (aplicações, bibliotecas e SO) rodando em cima do HW.</a:t>
            </a:r>
          </a:p>
        </p:txBody>
      </p:sp>
      <p:grpSp>
        <p:nvGrpSpPr>
          <p:cNvPr id="12" name="Agrupar 11">
            <a:extLst>
              <a:ext uri="{FF2B5EF4-FFF2-40B4-BE49-F238E27FC236}">
                <a16:creationId xmlns:a16="http://schemas.microsoft.com/office/drawing/2014/main" id="{2EDC408E-09E5-406C-3A23-771CF37E8451}"/>
              </a:ext>
            </a:extLst>
          </p:cNvPr>
          <p:cNvGrpSpPr/>
          <p:nvPr/>
        </p:nvGrpSpPr>
        <p:grpSpPr>
          <a:xfrm>
            <a:off x="1208313" y="1825625"/>
            <a:ext cx="2275115" cy="4201104"/>
            <a:chOff x="1164770" y="2145267"/>
            <a:chExt cx="2275115" cy="4201104"/>
          </a:xfrm>
        </p:grpSpPr>
        <p:sp>
          <p:nvSpPr>
            <p:cNvPr id="4" name="Retângulo 3">
              <a:extLst>
                <a:ext uri="{FF2B5EF4-FFF2-40B4-BE49-F238E27FC236}">
                  <a16:creationId xmlns:a16="http://schemas.microsoft.com/office/drawing/2014/main" id="{F7CD0A75-52D7-601B-3548-7DD16507AC55}"/>
                </a:ext>
              </a:extLst>
            </p:cNvPr>
            <p:cNvSpPr/>
            <p:nvPr/>
          </p:nvSpPr>
          <p:spPr>
            <a:xfrm>
              <a:off x="1295401" y="2667000"/>
              <a:ext cx="2024742" cy="762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Aplicações</a:t>
              </a:r>
            </a:p>
          </p:txBody>
        </p:sp>
        <p:sp>
          <p:nvSpPr>
            <p:cNvPr id="5" name="Retângulo 4">
              <a:extLst>
                <a:ext uri="{FF2B5EF4-FFF2-40B4-BE49-F238E27FC236}">
                  <a16:creationId xmlns:a16="http://schemas.microsoft.com/office/drawing/2014/main" id="{FB694568-DD33-C872-DC61-5F3350652B58}"/>
                </a:ext>
              </a:extLst>
            </p:cNvPr>
            <p:cNvSpPr/>
            <p:nvPr/>
          </p:nvSpPr>
          <p:spPr>
            <a:xfrm>
              <a:off x="1295401" y="3581400"/>
              <a:ext cx="2024742" cy="76200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t-BR" dirty="0"/>
                <a:t>Bibliotecas</a:t>
              </a:r>
            </a:p>
          </p:txBody>
        </p:sp>
        <p:sp>
          <p:nvSpPr>
            <p:cNvPr id="6" name="Retângulo 5">
              <a:extLst>
                <a:ext uri="{FF2B5EF4-FFF2-40B4-BE49-F238E27FC236}">
                  <a16:creationId xmlns:a16="http://schemas.microsoft.com/office/drawing/2014/main" id="{CC32C5C9-CC2F-29AC-5FD2-C22A71D93240}"/>
                </a:ext>
              </a:extLst>
            </p:cNvPr>
            <p:cNvSpPr/>
            <p:nvPr/>
          </p:nvSpPr>
          <p:spPr>
            <a:xfrm>
              <a:off x="1295401" y="4495800"/>
              <a:ext cx="2024742" cy="7620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pt-BR" dirty="0"/>
                <a:t>Sistema Operacional</a:t>
              </a:r>
            </a:p>
          </p:txBody>
        </p:sp>
        <p:sp>
          <p:nvSpPr>
            <p:cNvPr id="7" name="Retângulo 6">
              <a:extLst>
                <a:ext uri="{FF2B5EF4-FFF2-40B4-BE49-F238E27FC236}">
                  <a16:creationId xmlns:a16="http://schemas.microsoft.com/office/drawing/2014/main" id="{B42C7A3A-9373-8002-2AD3-B85163BAF440}"/>
                </a:ext>
              </a:extLst>
            </p:cNvPr>
            <p:cNvSpPr/>
            <p:nvPr/>
          </p:nvSpPr>
          <p:spPr>
            <a:xfrm>
              <a:off x="1164770" y="5584371"/>
              <a:ext cx="2275115" cy="76200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Hardware</a:t>
              </a:r>
            </a:p>
          </p:txBody>
        </p:sp>
        <p:sp>
          <p:nvSpPr>
            <p:cNvPr id="10" name="CaixaDeTexto 9">
              <a:extLst>
                <a:ext uri="{FF2B5EF4-FFF2-40B4-BE49-F238E27FC236}">
                  <a16:creationId xmlns:a16="http://schemas.microsoft.com/office/drawing/2014/main" id="{7CA0E8A3-3CC7-3AD4-BAB3-28F3BEAE4EB9}"/>
                </a:ext>
              </a:extLst>
            </p:cNvPr>
            <p:cNvSpPr txBox="1"/>
            <p:nvPr/>
          </p:nvSpPr>
          <p:spPr>
            <a:xfrm>
              <a:off x="1219199" y="2145268"/>
              <a:ext cx="1295400" cy="369332"/>
            </a:xfrm>
            <a:prstGeom prst="rect">
              <a:avLst/>
            </a:prstGeom>
            <a:noFill/>
          </p:spPr>
          <p:txBody>
            <a:bodyPr wrap="square">
              <a:spAutoFit/>
            </a:bodyPr>
            <a:lstStyle/>
            <a:p>
              <a:r>
                <a:rPr lang="pt-BR" b="1" dirty="0">
                  <a:solidFill>
                    <a:srgbClr val="0070C0"/>
                  </a:solidFill>
                </a:rPr>
                <a:t>Software</a:t>
              </a:r>
            </a:p>
          </p:txBody>
        </p:sp>
        <p:sp>
          <p:nvSpPr>
            <p:cNvPr id="11" name="Retângulo 10">
              <a:extLst>
                <a:ext uri="{FF2B5EF4-FFF2-40B4-BE49-F238E27FC236}">
                  <a16:creationId xmlns:a16="http://schemas.microsoft.com/office/drawing/2014/main" id="{087FEC47-0CCA-81EA-5F83-D0A7A41D9F77}"/>
                </a:ext>
              </a:extLst>
            </p:cNvPr>
            <p:cNvSpPr/>
            <p:nvPr/>
          </p:nvSpPr>
          <p:spPr>
            <a:xfrm>
              <a:off x="1164770" y="2145267"/>
              <a:ext cx="2275115" cy="3228337"/>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250021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D5B010-D389-9F24-88DD-ABD819024EF4}"/>
              </a:ext>
            </a:extLst>
          </p:cNvPr>
          <p:cNvSpPr>
            <a:spLocks noGrp="1"/>
          </p:cNvSpPr>
          <p:nvPr>
            <p:ph type="title"/>
          </p:nvPr>
        </p:nvSpPr>
        <p:spPr/>
        <p:txBody>
          <a:bodyPr/>
          <a:lstStyle/>
          <a:p>
            <a:r>
              <a:rPr lang="pt-BR" dirty="0"/>
              <a:t>Hardware</a:t>
            </a:r>
          </a:p>
        </p:txBody>
      </p:sp>
      <p:sp>
        <p:nvSpPr>
          <p:cNvPr id="3" name="Espaço Reservado para Conteúdo 2">
            <a:extLst>
              <a:ext uri="{FF2B5EF4-FFF2-40B4-BE49-F238E27FC236}">
                <a16:creationId xmlns:a16="http://schemas.microsoft.com/office/drawing/2014/main" id="{89919961-CFD1-9874-E040-C32CC360CB7B}"/>
              </a:ext>
            </a:extLst>
          </p:cNvPr>
          <p:cNvSpPr>
            <a:spLocks noGrp="1"/>
          </p:cNvSpPr>
          <p:nvPr>
            <p:ph idx="1"/>
          </p:nvPr>
        </p:nvSpPr>
        <p:spPr>
          <a:xfrm>
            <a:off x="5381783" y="1825624"/>
            <a:ext cx="6614274" cy="5032375"/>
          </a:xfrm>
        </p:spPr>
        <p:txBody>
          <a:bodyPr>
            <a:normAutofit fontScale="92500" lnSpcReduction="20000"/>
          </a:bodyPr>
          <a:lstStyle/>
          <a:p>
            <a:r>
              <a:rPr lang="pt-BR" b="1" dirty="0"/>
              <a:t>Unidade de processamento central</a:t>
            </a:r>
            <a:r>
              <a:rPr lang="pt-BR" dirty="0"/>
              <a:t> (CPU): é o cérebro do computador, </a:t>
            </a:r>
            <a:r>
              <a:rPr lang="pt-BR" i="0" dirty="0">
                <a:effectLst/>
              </a:rPr>
              <a:t>realizando cálculos, tomada de decisões lógicas, controle de dispositivos e execução de programas.</a:t>
            </a:r>
          </a:p>
          <a:p>
            <a:r>
              <a:rPr lang="pt-BR" b="1" dirty="0"/>
              <a:t>Memória volátil</a:t>
            </a:r>
            <a:r>
              <a:rPr lang="pt-BR" dirty="0"/>
              <a:t>: </a:t>
            </a:r>
            <a:r>
              <a:rPr lang="pt-BR" i="0" dirty="0">
                <a:effectLst/>
              </a:rPr>
              <a:t>armazena temporariamente dados e instruções que estão sendo processados pela CPU.</a:t>
            </a:r>
          </a:p>
          <a:p>
            <a:pPr lvl="1">
              <a:buFont typeface="Wingdings" panose="05000000000000000000" pitchFamily="2" charset="2"/>
              <a:buChar char="§"/>
            </a:pPr>
            <a:r>
              <a:rPr lang="pt-BR" i="0" dirty="0">
                <a:effectLst/>
              </a:rPr>
              <a:t>Exemplos: RAM e a cache do processador.</a:t>
            </a:r>
          </a:p>
          <a:p>
            <a:r>
              <a:rPr lang="pt-BR" b="1" dirty="0"/>
              <a:t>Memória não-volátil</a:t>
            </a:r>
            <a:r>
              <a:rPr lang="pt-BR" dirty="0"/>
              <a:t>: </a:t>
            </a:r>
            <a:r>
              <a:rPr lang="pt-BR" b="0" i="0" dirty="0">
                <a:effectLst/>
              </a:rPr>
              <a:t>armazena permanentemente arquivos, programas e outros dados que podem ser acessados posteriormente mesmo após desligar e reiniciar o dispositivo.</a:t>
            </a:r>
          </a:p>
          <a:p>
            <a:pPr lvl="1">
              <a:buFont typeface="Wingdings" panose="05000000000000000000" pitchFamily="2" charset="2"/>
              <a:buChar char="§"/>
            </a:pPr>
            <a:r>
              <a:rPr lang="pt-BR" b="0" i="0" dirty="0">
                <a:effectLst/>
              </a:rPr>
              <a:t>Exemplos: discos rígidos (HDs), unidades de estado sólido (</a:t>
            </a:r>
            <a:r>
              <a:rPr lang="pt-BR" b="0" i="0" dirty="0" err="1">
                <a:effectLst/>
              </a:rPr>
              <a:t>SSDs</a:t>
            </a:r>
            <a:r>
              <a:rPr lang="pt-BR" b="0" i="0" dirty="0">
                <a:effectLst/>
              </a:rPr>
              <a:t>), memória flash e memória de acesso aleatório não volátil (NVRAM). </a:t>
            </a:r>
            <a:endParaRPr lang="pt-BR" i="0" dirty="0">
              <a:effectLst/>
            </a:endParaRPr>
          </a:p>
          <a:p>
            <a:endParaRPr lang="pt-BR" dirty="0"/>
          </a:p>
        </p:txBody>
      </p:sp>
      <p:pic>
        <p:nvPicPr>
          <p:cNvPr id="3076" name="Picture 4" descr="Intel PNG Images Transparent Free Download | PNGMart">
            <a:extLst>
              <a:ext uri="{FF2B5EF4-FFF2-40B4-BE49-F238E27FC236}">
                <a16:creationId xmlns:a16="http://schemas.microsoft.com/office/drawing/2014/main" id="{E0D6BF7A-CBA0-FFC0-CE24-D00179B2B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44" y="2235794"/>
            <a:ext cx="2056255" cy="174108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am white background Stock Photos, Royalty Free Ram white background Images  | Depositphotos">
            <a:extLst>
              <a:ext uri="{FF2B5EF4-FFF2-40B4-BE49-F238E27FC236}">
                <a16:creationId xmlns:a16="http://schemas.microsoft.com/office/drawing/2014/main" id="{B4E42250-58D2-E294-1B36-D464E3119D9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7" t="20674" r="4755" b="23858"/>
          <a:stretch/>
        </p:blipFill>
        <p:spPr bwMode="auto">
          <a:xfrm>
            <a:off x="2481018" y="2583716"/>
            <a:ext cx="2671945" cy="106299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Ssd Background Png - Samsung It 1tb 2.5&quot; 840 Evo Sataiii Ssd Transparent  PNG - 876x420 - Free Download on NicePNG">
            <a:extLst>
              <a:ext uri="{FF2B5EF4-FFF2-40B4-BE49-F238E27FC236}">
                <a16:creationId xmlns:a16="http://schemas.microsoft.com/office/drawing/2014/main" id="{AEB344B2-8DEA-A8F9-7E58-15A6044E3C5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98" t="9081" r="2195" b="2082"/>
          <a:stretch/>
        </p:blipFill>
        <p:spPr bwMode="auto">
          <a:xfrm>
            <a:off x="1389827" y="4594000"/>
            <a:ext cx="2671946" cy="1340565"/>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15B09719-877B-0B03-8617-606D5CDBFDB1}"/>
              </a:ext>
            </a:extLst>
          </p:cNvPr>
          <p:cNvSpPr txBox="1"/>
          <p:nvPr/>
        </p:nvSpPr>
        <p:spPr>
          <a:xfrm>
            <a:off x="1167836" y="1988006"/>
            <a:ext cx="580776" cy="369332"/>
          </a:xfrm>
          <a:prstGeom prst="rect">
            <a:avLst/>
          </a:prstGeom>
          <a:noFill/>
        </p:spPr>
        <p:txBody>
          <a:bodyPr wrap="square" rtlCol="0">
            <a:spAutoFit/>
          </a:bodyPr>
          <a:lstStyle/>
          <a:p>
            <a:pPr algn="ctr"/>
            <a:r>
              <a:rPr lang="pt-BR" b="1" dirty="0"/>
              <a:t>CPU</a:t>
            </a:r>
          </a:p>
        </p:txBody>
      </p:sp>
      <p:sp>
        <p:nvSpPr>
          <p:cNvPr id="6" name="CaixaDeTexto 5">
            <a:extLst>
              <a:ext uri="{FF2B5EF4-FFF2-40B4-BE49-F238E27FC236}">
                <a16:creationId xmlns:a16="http://schemas.microsoft.com/office/drawing/2014/main" id="{508D7EF1-8E4B-B507-D5FE-56EF8EF5C9C9}"/>
              </a:ext>
            </a:extLst>
          </p:cNvPr>
          <p:cNvSpPr txBox="1"/>
          <p:nvPr/>
        </p:nvSpPr>
        <p:spPr>
          <a:xfrm>
            <a:off x="2481018" y="2172672"/>
            <a:ext cx="1885522" cy="646331"/>
          </a:xfrm>
          <a:prstGeom prst="rect">
            <a:avLst/>
          </a:prstGeom>
          <a:noFill/>
        </p:spPr>
        <p:txBody>
          <a:bodyPr wrap="square" rtlCol="0">
            <a:spAutoFit/>
          </a:bodyPr>
          <a:lstStyle/>
          <a:p>
            <a:pPr algn="ctr"/>
            <a:r>
              <a:rPr lang="pt-BR" b="1" dirty="0"/>
              <a:t>Armazenamento de curto prazo</a:t>
            </a:r>
          </a:p>
        </p:txBody>
      </p:sp>
      <p:sp>
        <p:nvSpPr>
          <p:cNvPr id="7" name="CaixaDeTexto 6">
            <a:extLst>
              <a:ext uri="{FF2B5EF4-FFF2-40B4-BE49-F238E27FC236}">
                <a16:creationId xmlns:a16="http://schemas.microsoft.com/office/drawing/2014/main" id="{AA7F6C35-840A-E9AF-DB8B-4AFC270AC1D9}"/>
              </a:ext>
            </a:extLst>
          </p:cNvPr>
          <p:cNvSpPr txBox="1"/>
          <p:nvPr/>
        </p:nvSpPr>
        <p:spPr>
          <a:xfrm>
            <a:off x="903878" y="4179266"/>
            <a:ext cx="3817900" cy="369332"/>
          </a:xfrm>
          <a:prstGeom prst="rect">
            <a:avLst/>
          </a:prstGeom>
          <a:noFill/>
        </p:spPr>
        <p:txBody>
          <a:bodyPr wrap="square" rtlCol="0">
            <a:spAutoFit/>
          </a:bodyPr>
          <a:lstStyle/>
          <a:p>
            <a:pPr algn="ctr"/>
            <a:r>
              <a:rPr lang="pt-BR" b="1" dirty="0"/>
              <a:t>Armazenamento de longo prazo</a:t>
            </a:r>
          </a:p>
        </p:txBody>
      </p:sp>
    </p:spTree>
    <p:extLst>
      <p:ext uri="{BB962C8B-B14F-4D97-AF65-F5344CB8AC3E}">
        <p14:creationId xmlns:p14="http://schemas.microsoft.com/office/powerpoint/2010/main" val="1120878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D9FEA643-8A9F-77B8-9B0B-66484FEBBB9D}"/>
              </a:ext>
            </a:extLst>
          </p:cNvPr>
          <p:cNvSpPr>
            <a:spLocks noGrp="1"/>
          </p:cNvSpPr>
          <p:nvPr>
            <p:ph idx="1"/>
          </p:nvPr>
        </p:nvSpPr>
        <p:spPr>
          <a:xfrm>
            <a:off x="838200" y="2547256"/>
            <a:ext cx="10515600" cy="3615645"/>
          </a:xfrm>
        </p:spPr>
        <p:txBody>
          <a:bodyPr>
            <a:normAutofit/>
          </a:bodyPr>
          <a:lstStyle/>
          <a:p>
            <a:pPr marL="0" indent="0" algn="ctr">
              <a:buNone/>
            </a:pPr>
            <a:r>
              <a:rPr lang="pt-BR" sz="6000" dirty="0"/>
              <a:t>Micro</a:t>
            </a:r>
            <a:r>
              <a:rPr lang="pt-BR" sz="6000" b="1" i="1" dirty="0">
                <a:solidFill>
                  <a:srgbClr val="00B050"/>
                </a:solidFill>
              </a:rPr>
              <a:t>processador</a:t>
            </a:r>
          </a:p>
          <a:p>
            <a:pPr marL="0" indent="0" algn="ctr">
              <a:buNone/>
            </a:pPr>
            <a:r>
              <a:rPr lang="pt-BR" sz="6000" dirty="0"/>
              <a:t>versus</a:t>
            </a:r>
          </a:p>
          <a:p>
            <a:pPr marL="0" indent="0" algn="ctr">
              <a:buNone/>
            </a:pPr>
            <a:r>
              <a:rPr lang="pt-BR" sz="6000" dirty="0"/>
              <a:t>Micro</a:t>
            </a:r>
            <a:r>
              <a:rPr lang="pt-BR" sz="6000" b="1" i="1" dirty="0">
                <a:solidFill>
                  <a:srgbClr val="00B050"/>
                </a:solidFill>
              </a:rPr>
              <a:t>controlador</a:t>
            </a:r>
          </a:p>
        </p:txBody>
      </p:sp>
      <p:sp>
        <p:nvSpPr>
          <p:cNvPr id="4" name="CaixaDeTexto 3">
            <a:extLst>
              <a:ext uri="{FF2B5EF4-FFF2-40B4-BE49-F238E27FC236}">
                <a16:creationId xmlns:a16="http://schemas.microsoft.com/office/drawing/2014/main" id="{F01124C2-BEEA-CB7C-E7BC-97FC8DC97112}"/>
              </a:ext>
            </a:extLst>
          </p:cNvPr>
          <p:cNvSpPr txBox="1"/>
          <p:nvPr/>
        </p:nvSpPr>
        <p:spPr>
          <a:xfrm>
            <a:off x="4112078" y="1072924"/>
            <a:ext cx="4120243" cy="1200329"/>
          </a:xfrm>
          <a:prstGeom prst="rect">
            <a:avLst/>
          </a:prstGeom>
          <a:noFill/>
        </p:spPr>
        <p:txBody>
          <a:bodyPr wrap="square" rtlCol="0">
            <a:spAutoFit/>
          </a:bodyPr>
          <a:lstStyle/>
          <a:p>
            <a:pPr algn="ctr"/>
            <a:r>
              <a:rPr lang="pt-BR" sz="2400" b="1" i="1" dirty="0">
                <a:solidFill>
                  <a:srgbClr val="7030A0"/>
                </a:solidFill>
              </a:rPr>
              <a:t>Porém, em geral, sistemas embarcados possuem microcontroladores! </a:t>
            </a:r>
          </a:p>
        </p:txBody>
      </p:sp>
    </p:spTree>
    <p:extLst>
      <p:ext uri="{BB962C8B-B14F-4D97-AF65-F5344CB8AC3E}">
        <p14:creationId xmlns:p14="http://schemas.microsoft.com/office/powerpoint/2010/main" val="1159672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0973F-D2B2-1D1F-BABA-5460CE496DC0}"/>
              </a:ext>
            </a:extLst>
          </p:cNvPr>
          <p:cNvSpPr>
            <a:spLocks noGrp="1"/>
          </p:cNvSpPr>
          <p:nvPr>
            <p:ph type="title"/>
          </p:nvPr>
        </p:nvSpPr>
        <p:spPr/>
        <p:txBody>
          <a:bodyPr/>
          <a:lstStyle/>
          <a:p>
            <a:r>
              <a:rPr lang="pt-BR" dirty="0"/>
              <a:t>O microprocessador é apenas uma parte do quebra-cabeças</a:t>
            </a:r>
          </a:p>
        </p:txBody>
      </p:sp>
      <p:sp>
        <p:nvSpPr>
          <p:cNvPr id="3" name="Espaço Reservado para Conteúdo 2">
            <a:extLst>
              <a:ext uri="{FF2B5EF4-FFF2-40B4-BE49-F238E27FC236}">
                <a16:creationId xmlns:a16="http://schemas.microsoft.com/office/drawing/2014/main" id="{C03DD8FA-22C9-F5AB-A6A8-FF66C22C6933}"/>
              </a:ext>
            </a:extLst>
          </p:cNvPr>
          <p:cNvSpPr>
            <a:spLocks noGrp="1"/>
          </p:cNvSpPr>
          <p:nvPr>
            <p:ph idx="1"/>
          </p:nvPr>
        </p:nvSpPr>
        <p:spPr>
          <a:xfrm>
            <a:off x="6629401" y="1825625"/>
            <a:ext cx="5321758" cy="4782004"/>
          </a:xfrm>
        </p:spPr>
        <p:txBody>
          <a:bodyPr/>
          <a:lstStyle/>
          <a:p>
            <a:r>
              <a:rPr lang="pt-BR" dirty="0"/>
              <a:t>A CPU é o coração do computador, mas para que ele funcione, são necessários outros componentes.</a:t>
            </a:r>
          </a:p>
          <a:p>
            <a:r>
              <a:rPr lang="pt-BR" dirty="0"/>
              <a:t>Em um computador de uso geral, estes outros componentes são chips separados soldados na placa mãe e conectados através do barramento de comunicação disponibilizado pela placa mãe.</a:t>
            </a:r>
          </a:p>
        </p:txBody>
      </p:sp>
      <p:grpSp>
        <p:nvGrpSpPr>
          <p:cNvPr id="14" name="Agrupar 13">
            <a:extLst>
              <a:ext uri="{FF2B5EF4-FFF2-40B4-BE49-F238E27FC236}">
                <a16:creationId xmlns:a16="http://schemas.microsoft.com/office/drawing/2014/main" id="{30367650-A702-9AA3-F2F4-C7AA726DAA09}"/>
              </a:ext>
            </a:extLst>
          </p:cNvPr>
          <p:cNvGrpSpPr/>
          <p:nvPr/>
        </p:nvGrpSpPr>
        <p:grpSpPr>
          <a:xfrm>
            <a:off x="240842" y="2289402"/>
            <a:ext cx="6192610" cy="2766103"/>
            <a:chOff x="1035505" y="2006374"/>
            <a:chExt cx="6192610" cy="2766103"/>
          </a:xfrm>
        </p:grpSpPr>
        <p:sp>
          <p:nvSpPr>
            <p:cNvPr id="5" name="Retângulo 4">
              <a:extLst>
                <a:ext uri="{FF2B5EF4-FFF2-40B4-BE49-F238E27FC236}">
                  <a16:creationId xmlns:a16="http://schemas.microsoft.com/office/drawing/2014/main" id="{3C4DEE34-0E69-8818-3384-3458A2C40144}"/>
                </a:ext>
              </a:extLst>
            </p:cNvPr>
            <p:cNvSpPr/>
            <p:nvPr/>
          </p:nvSpPr>
          <p:spPr>
            <a:xfrm>
              <a:off x="1035505" y="2991873"/>
              <a:ext cx="1344386" cy="7402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CPU</a:t>
              </a:r>
            </a:p>
          </p:txBody>
        </p:sp>
        <p:sp>
          <p:nvSpPr>
            <p:cNvPr id="6" name="Retângulo 5">
              <a:extLst>
                <a:ext uri="{FF2B5EF4-FFF2-40B4-BE49-F238E27FC236}">
                  <a16:creationId xmlns:a16="http://schemas.microsoft.com/office/drawing/2014/main" id="{59D45822-DBEC-F306-40B4-5E633970FCFF}"/>
                </a:ext>
              </a:extLst>
            </p:cNvPr>
            <p:cNvSpPr/>
            <p:nvPr/>
          </p:nvSpPr>
          <p:spPr>
            <a:xfrm>
              <a:off x="4182835" y="2006374"/>
              <a:ext cx="1344386" cy="7402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RAM</a:t>
              </a:r>
            </a:p>
          </p:txBody>
        </p:sp>
        <p:sp>
          <p:nvSpPr>
            <p:cNvPr id="7" name="Retângulo 6">
              <a:extLst>
                <a:ext uri="{FF2B5EF4-FFF2-40B4-BE49-F238E27FC236}">
                  <a16:creationId xmlns:a16="http://schemas.microsoft.com/office/drawing/2014/main" id="{7584E838-82E3-85EF-78FA-9A5AC8685F24}"/>
                </a:ext>
              </a:extLst>
            </p:cNvPr>
            <p:cNvSpPr/>
            <p:nvPr/>
          </p:nvSpPr>
          <p:spPr>
            <a:xfrm>
              <a:off x="2628900" y="2006374"/>
              <a:ext cx="1344386" cy="7402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HD/</a:t>
              </a:r>
            </a:p>
            <a:p>
              <a:pPr algn="ctr"/>
              <a:r>
                <a:rPr lang="pt-BR" dirty="0">
                  <a:solidFill>
                    <a:schemeClr val="tx1"/>
                  </a:solidFill>
                </a:rPr>
                <a:t>SSD</a:t>
              </a:r>
            </a:p>
          </p:txBody>
        </p:sp>
        <p:sp>
          <p:nvSpPr>
            <p:cNvPr id="8" name="Retângulo 7">
              <a:extLst>
                <a:ext uri="{FF2B5EF4-FFF2-40B4-BE49-F238E27FC236}">
                  <a16:creationId xmlns:a16="http://schemas.microsoft.com/office/drawing/2014/main" id="{8E52A325-5FA1-CC62-3B12-C139039F3760}"/>
                </a:ext>
              </a:extLst>
            </p:cNvPr>
            <p:cNvSpPr/>
            <p:nvPr/>
          </p:nvSpPr>
          <p:spPr>
            <a:xfrm>
              <a:off x="2628900" y="4001293"/>
              <a:ext cx="1344385" cy="7402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Timer</a:t>
              </a:r>
            </a:p>
          </p:txBody>
        </p:sp>
        <p:sp>
          <p:nvSpPr>
            <p:cNvPr id="9" name="Retângulo 8">
              <a:extLst>
                <a:ext uri="{FF2B5EF4-FFF2-40B4-BE49-F238E27FC236}">
                  <a16:creationId xmlns:a16="http://schemas.microsoft.com/office/drawing/2014/main" id="{2D84A235-8D55-651D-AB9D-4BB20117A6CC}"/>
                </a:ext>
              </a:extLst>
            </p:cNvPr>
            <p:cNvSpPr/>
            <p:nvPr/>
          </p:nvSpPr>
          <p:spPr>
            <a:xfrm>
              <a:off x="4182834" y="3963534"/>
              <a:ext cx="1344386" cy="80894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Portas de I/O</a:t>
              </a:r>
            </a:p>
          </p:txBody>
        </p:sp>
        <p:sp>
          <p:nvSpPr>
            <p:cNvPr id="10" name="Retângulo 9">
              <a:extLst>
                <a:ext uri="{FF2B5EF4-FFF2-40B4-BE49-F238E27FC236}">
                  <a16:creationId xmlns:a16="http://schemas.microsoft.com/office/drawing/2014/main" id="{C01FCDE1-D1C8-19F8-CF94-13CA38A37148}"/>
                </a:ext>
              </a:extLst>
            </p:cNvPr>
            <p:cNvSpPr/>
            <p:nvPr/>
          </p:nvSpPr>
          <p:spPr>
            <a:xfrm>
              <a:off x="5713633" y="2904784"/>
              <a:ext cx="1514482" cy="9716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Interfaces de comunicação</a:t>
              </a:r>
            </a:p>
            <a:p>
              <a:pPr algn="ctr"/>
              <a:r>
                <a:rPr lang="pt-BR" sz="1400" dirty="0">
                  <a:solidFill>
                    <a:schemeClr val="tx1"/>
                  </a:solidFill>
                </a:rPr>
                <a:t>(SPI, I2C, UART)</a:t>
              </a:r>
              <a:endParaRPr lang="pt-BR" dirty="0">
                <a:solidFill>
                  <a:schemeClr val="tx1"/>
                </a:solidFill>
              </a:endParaRPr>
            </a:p>
          </p:txBody>
        </p:sp>
        <p:sp>
          <p:nvSpPr>
            <p:cNvPr id="11" name="Seta: da Esquerda para a Direita 10">
              <a:extLst>
                <a:ext uri="{FF2B5EF4-FFF2-40B4-BE49-F238E27FC236}">
                  <a16:creationId xmlns:a16="http://schemas.microsoft.com/office/drawing/2014/main" id="{922C4890-45F7-3511-5E6C-CC58BA97EBBD}"/>
                </a:ext>
              </a:extLst>
            </p:cNvPr>
            <p:cNvSpPr/>
            <p:nvPr/>
          </p:nvSpPr>
          <p:spPr>
            <a:xfrm>
              <a:off x="2379891" y="3187816"/>
              <a:ext cx="3333742" cy="396000"/>
            </a:xfrm>
            <a:prstGeom prst="lef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  Barramento</a:t>
              </a:r>
            </a:p>
          </p:txBody>
        </p:sp>
        <p:sp>
          <p:nvSpPr>
            <p:cNvPr id="12" name="Seta: da Esquerda para a Direita 11">
              <a:extLst>
                <a:ext uri="{FF2B5EF4-FFF2-40B4-BE49-F238E27FC236}">
                  <a16:creationId xmlns:a16="http://schemas.microsoft.com/office/drawing/2014/main" id="{3893CD57-227B-F091-616A-8D04B149BAB8}"/>
                </a:ext>
              </a:extLst>
            </p:cNvPr>
            <p:cNvSpPr/>
            <p:nvPr/>
          </p:nvSpPr>
          <p:spPr>
            <a:xfrm rot="5400000">
              <a:off x="2673747" y="3199779"/>
              <a:ext cx="1254690" cy="348342"/>
            </a:xfrm>
            <a:prstGeom prst="lef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Seta: da Esquerda para a Direita 12">
              <a:extLst>
                <a:ext uri="{FF2B5EF4-FFF2-40B4-BE49-F238E27FC236}">
                  <a16:creationId xmlns:a16="http://schemas.microsoft.com/office/drawing/2014/main" id="{983D2CCA-ABE5-85E4-A12D-F667348B3F78}"/>
                </a:ext>
              </a:extLst>
            </p:cNvPr>
            <p:cNvSpPr/>
            <p:nvPr/>
          </p:nvSpPr>
          <p:spPr>
            <a:xfrm rot="5400000">
              <a:off x="4244521" y="3180897"/>
              <a:ext cx="1216932" cy="348342"/>
            </a:xfrm>
            <a:prstGeom prst="lef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1180334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51582E-261F-9396-409B-BC9C8175B123}"/>
              </a:ext>
            </a:extLst>
          </p:cNvPr>
          <p:cNvSpPr>
            <a:spLocks noGrp="1"/>
          </p:cNvSpPr>
          <p:nvPr>
            <p:ph type="title"/>
          </p:nvPr>
        </p:nvSpPr>
        <p:spPr/>
        <p:txBody>
          <a:bodyPr/>
          <a:lstStyle/>
          <a:p>
            <a:r>
              <a:rPr lang="pt-BR" dirty="0"/>
              <a:t>Microcontrolador, tudo junto e misturado</a:t>
            </a:r>
          </a:p>
        </p:txBody>
      </p:sp>
      <p:sp>
        <p:nvSpPr>
          <p:cNvPr id="3" name="Espaço Reservado para Conteúdo 2">
            <a:extLst>
              <a:ext uri="{FF2B5EF4-FFF2-40B4-BE49-F238E27FC236}">
                <a16:creationId xmlns:a16="http://schemas.microsoft.com/office/drawing/2014/main" id="{F1B422FC-C77B-004E-75A9-ACB85706F1C6}"/>
              </a:ext>
            </a:extLst>
          </p:cNvPr>
          <p:cNvSpPr>
            <a:spLocks noGrp="1"/>
          </p:cNvSpPr>
          <p:nvPr>
            <p:ph idx="1"/>
          </p:nvPr>
        </p:nvSpPr>
        <p:spPr>
          <a:xfrm>
            <a:off x="5609064" y="2326307"/>
            <a:ext cx="6398709" cy="2917825"/>
          </a:xfrm>
        </p:spPr>
        <p:txBody>
          <a:bodyPr/>
          <a:lstStyle/>
          <a:p>
            <a:r>
              <a:rPr lang="pt-BR" b="0" i="0" dirty="0">
                <a:effectLst/>
              </a:rPr>
              <a:t>É um dispositivo completo em um único chip, que combina uma CPU com memórias, periféricos de entrada/saída, temporizadores e outros recursos, tornando-o adequado para aplicações embarcadas.</a:t>
            </a:r>
          </a:p>
          <a:p>
            <a:r>
              <a:rPr lang="pt-BR" dirty="0"/>
              <a:t>O barramento é interno ao chip.</a:t>
            </a:r>
          </a:p>
        </p:txBody>
      </p:sp>
      <p:grpSp>
        <p:nvGrpSpPr>
          <p:cNvPr id="11" name="Agrupar 10">
            <a:extLst>
              <a:ext uri="{FF2B5EF4-FFF2-40B4-BE49-F238E27FC236}">
                <a16:creationId xmlns:a16="http://schemas.microsoft.com/office/drawing/2014/main" id="{F7ADFC76-8A64-7FBD-5EBE-11219A39AF3E}"/>
              </a:ext>
            </a:extLst>
          </p:cNvPr>
          <p:cNvGrpSpPr/>
          <p:nvPr/>
        </p:nvGrpSpPr>
        <p:grpSpPr>
          <a:xfrm>
            <a:off x="838200" y="1795945"/>
            <a:ext cx="4244779" cy="1510394"/>
            <a:chOff x="417044" y="2259464"/>
            <a:chExt cx="4244779" cy="1510394"/>
          </a:xfrm>
        </p:grpSpPr>
        <p:sp>
          <p:nvSpPr>
            <p:cNvPr id="4" name="Retângulo 3">
              <a:extLst>
                <a:ext uri="{FF2B5EF4-FFF2-40B4-BE49-F238E27FC236}">
                  <a16:creationId xmlns:a16="http://schemas.microsoft.com/office/drawing/2014/main" id="{6A8F98E3-0C93-49D0-38B3-DE9A3F162D66}"/>
                </a:ext>
              </a:extLst>
            </p:cNvPr>
            <p:cNvSpPr/>
            <p:nvPr/>
          </p:nvSpPr>
          <p:spPr>
            <a:xfrm>
              <a:off x="417724" y="2259465"/>
              <a:ext cx="1415153" cy="7551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CPU</a:t>
              </a:r>
            </a:p>
          </p:txBody>
        </p:sp>
        <p:sp>
          <p:nvSpPr>
            <p:cNvPr id="5" name="Retângulo 4">
              <a:extLst>
                <a:ext uri="{FF2B5EF4-FFF2-40B4-BE49-F238E27FC236}">
                  <a16:creationId xmlns:a16="http://schemas.microsoft.com/office/drawing/2014/main" id="{D5452024-086D-7C52-B04A-E1C57DB6B2E2}"/>
                </a:ext>
              </a:extLst>
            </p:cNvPr>
            <p:cNvSpPr/>
            <p:nvPr/>
          </p:nvSpPr>
          <p:spPr>
            <a:xfrm>
              <a:off x="3246670" y="2259464"/>
              <a:ext cx="1415153" cy="7551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RAM</a:t>
              </a:r>
            </a:p>
          </p:txBody>
        </p:sp>
        <p:sp>
          <p:nvSpPr>
            <p:cNvPr id="6" name="Retângulo 5">
              <a:extLst>
                <a:ext uri="{FF2B5EF4-FFF2-40B4-BE49-F238E27FC236}">
                  <a16:creationId xmlns:a16="http://schemas.microsoft.com/office/drawing/2014/main" id="{D4C46550-04FE-2833-408B-63852065BD8A}"/>
                </a:ext>
              </a:extLst>
            </p:cNvPr>
            <p:cNvSpPr/>
            <p:nvPr/>
          </p:nvSpPr>
          <p:spPr>
            <a:xfrm>
              <a:off x="1832197" y="2259464"/>
              <a:ext cx="1415153" cy="7551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HD/</a:t>
              </a:r>
            </a:p>
            <a:p>
              <a:pPr algn="ctr"/>
              <a:r>
                <a:rPr lang="pt-BR" dirty="0">
                  <a:solidFill>
                    <a:schemeClr val="tx1"/>
                  </a:solidFill>
                </a:rPr>
                <a:t>SSD</a:t>
              </a:r>
            </a:p>
          </p:txBody>
        </p:sp>
        <p:sp>
          <p:nvSpPr>
            <p:cNvPr id="7" name="Retângulo 6">
              <a:extLst>
                <a:ext uri="{FF2B5EF4-FFF2-40B4-BE49-F238E27FC236}">
                  <a16:creationId xmlns:a16="http://schemas.microsoft.com/office/drawing/2014/main" id="{AB715C5F-10E6-0F20-0D36-4A08D069A29E}"/>
                </a:ext>
              </a:extLst>
            </p:cNvPr>
            <p:cNvSpPr/>
            <p:nvPr/>
          </p:nvSpPr>
          <p:spPr>
            <a:xfrm>
              <a:off x="417045" y="3014663"/>
              <a:ext cx="1415152" cy="7551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Timer</a:t>
              </a:r>
            </a:p>
          </p:txBody>
        </p:sp>
        <p:sp>
          <p:nvSpPr>
            <p:cNvPr id="8" name="Retângulo 7">
              <a:extLst>
                <a:ext uri="{FF2B5EF4-FFF2-40B4-BE49-F238E27FC236}">
                  <a16:creationId xmlns:a16="http://schemas.microsoft.com/office/drawing/2014/main" id="{44ED9C6F-EA00-2FD2-189D-A783956850AA}"/>
                </a:ext>
              </a:extLst>
            </p:cNvPr>
            <p:cNvSpPr/>
            <p:nvPr/>
          </p:nvSpPr>
          <p:spPr>
            <a:xfrm>
              <a:off x="1832196" y="3014663"/>
              <a:ext cx="1415153" cy="7551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Portas de I/O</a:t>
              </a:r>
            </a:p>
          </p:txBody>
        </p:sp>
        <p:sp>
          <p:nvSpPr>
            <p:cNvPr id="9" name="Retângulo 8">
              <a:extLst>
                <a:ext uri="{FF2B5EF4-FFF2-40B4-BE49-F238E27FC236}">
                  <a16:creationId xmlns:a16="http://schemas.microsoft.com/office/drawing/2014/main" id="{1B432901-F664-19AF-DCEE-6D8A903D5F08}"/>
                </a:ext>
              </a:extLst>
            </p:cNvPr>
            <p:cNvSpPr/>
            <p:nvPr/>
          </p:nvSpPr>
          <p:spPr>
            <a:xfrm>
              <a:off x="3246670" y="3014663"/>
              <a:ext cx="1415152" cy="7551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Interfaces de comunicação</a:t>
              </a:r>
            </a:p>
          </p:txBody>
        </p:sp>
        <p:sp>
          <p:nvSpPr>
            <p:cNvPr id="10" name="Retângulo 9">
              <a:extLst>
                <a:ext uri="{FF2B5EF4-FFF2-40B4-BE49-F238E27FC236}">
                  <a16:creationId xmlns:a16="http://schemas.microsoft.com/office/drawing/2014/main" id="{D759A1EB-BCF3-1320-1FF9-5D290B7F7B5E}"/>
                </a:ext>
              </a:extLst>
            </p:cNvPr>
            <p:cNvSpPr/>
            <p:nvPr/>
          </p:nvSpPr>
          <p:spPr>
            <a:xfrm>
              <a:off x="417044" y="2259464"/>
              <a:ext cx="4244777" cy="1510394"/>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chemeClr val="accent1"/>
                  </a:solidFill>
                </a:ln>
                <a:noFill/>
              </a:endParaRPr>
            </a:p>
          </p:txBody>
        </p:sp>
      </p:grpSp>
      <p:pic>
        <p:nvPicPr>
          <p:cNvPr id="35" name="Imagem 34">
            <a:extLst>
              <a:ext uri="{FF2B5EF4-FFF2-40B4-BE49-F238E27FC236}">
                <a16:creationId xmlns:a16="http://schemas.microsoft.com/office/drawing/2014/main" id="{0F4AFA33-706B-64BE-D3C8-ED369FFBD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649" y="3518209"/>
            <a:ext cx="4244777" cy="3292331"/>
          </a:xfrm>
          <a:prstGeom prst="rect">
            <a:avLst/>
          </a:prstGeom>
        </p:spPr>
      </p:pic>
    </p:spTree>
    <p:extLst>
      <p:ext uri="{BB962C8B-B14F-4D97-AF65-F5344CB8AC3E}">
        <p14:creationId xmlns:p14="http://schemas.microsoft.com/office/powerpoint/2010/main" val="2613154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F1F8584B-E993-50A8-0D76-536AE907A936}"/>
              </a:ext>
            </a:extLst>
          </p:cNvPr>
          <p:cNvSpPr/>
          <p:nvPr/>
        </p:nvSpPr>
        <p:spPr>
          <a:xfrm>
            <a:off x="1" y="0"/>
            <a:ext cx="6096000" cy="6858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6DDD9460-09E3-23AA-5C2A-E79B995172F4}"/>
              </a:ext>
            </a:extLst>
          </p:cNvPr>
          <p:cNvSpPr>
            <a:spLocks noGrp="1"/>
          </p:cNvSpPr>
          <p:nvPr>
            <p:ph type="title"/>
          </p:nvPr>
        </p:nvSpPr>
        <p:spPr>
          <a:xfrm>
            <a:off x="0" y="349674"/>
            <a:ext cx="6095999" cy="1325563"/>
          </a:xfrm>
        </p:spPr>
        <p:txBody>
          <a:bodyPr>
            <a:normAutofit/>
          </a:bodyPr>
          <a:lstStyle/>
          <a:p>
            <a:pPr marL="0" indent="0" algn="ctr"/>
            <a:r>
              <a:rPr lang="pt-BR" sz="4400" dirty="0"/>
              <a:t>Microprocessador</a:t>
            </a:r>
            <a:endParaRPr lang="pt-BR" dirty="0"/>
          </a:p>
        </p:txBody>
      </p:sp>
      <p:sp>
        <p:nvSpPr>
          <p:cNvPr id="3" name="Espaço Reservado para Conteúdo 2">
            <a:extLst>
              <a:ext uri="{FF2B5EF4-FFF2-40B4-BE49-F238E27FC236}">
                <a16:creationId xmlns:a16="http://schemas.microsoft.com/office/drawing/2014/main" id="{ED143668-44B4-F990-AAAA-0469E8810191}"/>
              </a:ext>
            </a:extLst>
          </p:cNvPr>
          <p:cNvSpPr>
            <a:spLocks noGrp="1"/>
          </p:cNvSpPr>
          <p:nvPr>
            <p:ph idx="1"/>
          </p:nvPr>
        </p:nvSpPr>
        <p:spPr>
          <a:xfrm>
            <a:off x="537116" y="1825626"/>
            <a:ext cx="5257801" cy="5032375"/>
          </a:xfrm>
        </p:spPr>
        <p:txBody>
          <a:bodyPr>
            <a:normAutofit fontScale="92500" lnSpcReduction="20000"/>
          </a:bodyPr>
          <a:lstStyle/>
          <a:p>
            <a:r>
              <a:rPr lang="pt-BR" dirty="0"/>
              <a:t>Coração de um sistema computacional.</a:t>
            </a:r>
          </a:p>
          <a:p>
            <a:r>
              <a:rPr lang="pt-BR" dirty="0"/>
              <a:t>É apenas a CPU, memória e armazenamento são externos a ele.</a:t>
            </a:r>
          </a:p>
          <a:p>
            <a:r>
              <a:rPr lang="pt-BR" dirty="0"/>
              <a:t>Usado principalmente em sistemas de uso geral como laptops, desktops e servidores.</a:t>
            </a:r>
          </a:p>
          <a:p>
            <a:r>
              <a:rPr lang="pt-BR" dirty="0"/>
              <a:t>Oferece flexibilidade em seu design </a:t>
            </a:r>
            <a:r>
              <a:rPr lang="pt-BR" b="0" i="0" dirty="0">
                <a:effectLst/>
              </a:rPr>
              <a:t>porque é projetado para ser usado em uma ampla variedade de aplicações</a:t>
            </a:r>
            <a:r>
              <a:rPr lang="pt-BR" dirty="0"/>
              <a:t>.</a:t>
            </a:r>
          </a:p>
          <a:p>
            <a:r>
              <a:rPr lang="pt-BR" dirty="0"/>
              <a:t>O sistema é grande e, em geral, não apresenta restrições de memória e/ou consumo de energia.</a:t>
            </a:r>
          </a:p>
        </p:txBody>
      </p:sp>
      <p:sp>
        <p:nvSpPr>
          <p:cNvPr id="4" name="Espaço Reservado para Conteúdo 2">
            <a:extLst>
              <a:ext uri="{FF2B5EF4-FFF2-40B4-BE49-F238E27FC236}">
                <a16:creationId xmlns:a16="http://schemas.microsoft.com/office/drawing/2014/main" id="{6CCBE6EA-0AB3-DC5F-E3AE-90789E4E9145}"/>
              </a:ext>
            </a:extLst>
          </p:cNvPr>
          <p:cNvSpPr txBox="1">
            <a:spLocks/>
          </p:cNvSpPr>
          <p:nvPr/>
        </p:nvSpPr>
        <p:spPr>
          <a:xfrm>
            <a:off x="6332032" y="1825626"/>
            <a:ext cx="5644376" cy="503237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Coração de um sistema embarcado.</a:t>
            </a:r>
          </a:p>
          <a:p>
            <a:r>
              <a:rPr lang="pt-BR" dirty="0"/>
              <a:t>Memória e armazenado (além de controladores de I/O, ADC, DAC, timers, etc.) são internos ao chip.</a:t>
            </a:r>
          </a:p>
          <a:p>
            <a:r>
              <a:rPr lang="pt-BR" dirty="0"/>
              <a:t>Usado principalmente em sistemas especializados, com </a:t>
            </a:r>
            <a:r>
              <a:rPr lang="pt-BR" b="0" i="0" dirty="0">
                <a:effectLst/>
              </a:rPr>
              <a:t>função específica, como MP3 players, telefones, etc.</a:t>
            </a:r>
          </a:p>
          <a:p>
            <a:r>
              <a:rPr lang="pt-BR" b="0" i="0" dirty="0">
                <a:effectLst/>
              </a:rPr>
              <a:t>Não o</a:t>
            </a:r>
            <a:r>
              <a:rPr lang="pt-BR" dirty="0"/>
              <a:t>ferece flexibilidade em seu design porque </a:t>
            </a:r>
            <a:r>
              <a:rPr lang="pt-BR" b="0" i="0" dirty="0">
                <a:effectLst/>
              </a:rPr>
              <a:t>é projetado para atender a um propósito específico.</a:t>
            </a:r>
            <a:endParaRPr lang="pt-BR" dirty="0"/>
          </a:p>
          <a:p>
            <a:r>
              <a:rPr lang="pt-BR" dirty="0"/>
              <a:t>Sistema é pequeno e apresenta restrições de memória e consumo de energia.</a:t>
            </a:r>
          </a:p>
        </p:txBody>
      </p:sp>
      <p:sp>
        <p:nvSpPr>
          <p:cNvPr id="5" name="Título 1">
            <a:extLst>
              <a:ext uri="{FF2B5EF4-FFF2-40B4-BE49-F238E27FC236}">
                <a16:creationId xmlns:a16="http://schemas.microsoft.com/office/drawing/2014/main" id="{4B7BDE57-C5E1-BD4B-EE4F-9F8CF1946BFF}"/>
              </a:ext>
            </a:extLst>
          </p:cNvPr>
          <p:cNvSpPr txBox="1">
            <a:spLocks/>
          </p:cNvSpPr>
          <p:nvPr/>
        </p:nvSpPr>
        <p:spPr>
          <a:xfrm>
            <a:off x="6095999" y="365124"/>
            <a:ext cx="609599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dirty="0"/>
              <a:t>Microcontrolador</a:t>
            </a:r>
          </a:p>
        </p:txBody>
      </p:sp>
    </p:spTree>
    <p:extLst>
      <p:ext uri="{BB962C8B-B14F-4D97-AF65-F5344CB8AC3E}">
        <p14:creationId xmlns:p14="http://schemas.microsoft.com/office/powerpoint/2010/main" val="381909752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7849</TotalTime>
  <Words>1694</Words>
  <Application>Microsoft Office PowerPoint</Application>
  <PresentationFormat>Widescreen</PresentationFormat>
  <Paragraphs>134</Paragraphs>
  <Slides>17</Slides>
  <Notes>8</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17</vt:i4>
      </vt:variant>
    </vt:vector>
  </HeadingPairs>
  <TitlesOfParts>
    <vt:vector size="25" baseType="lpstr">
      <vt:lpstr>Arial</vt:lpstr>
      <vt:lpstr>Calibri</vt:lpstr>
      <vt:lpstr>Calibri Light</vt:lpstr>
      <vt:lpstr>Cambria Math</vt:lpstr>
      <vt:lpstr>Google Sans</vt:lpstr>
      <vt:lpstr>Söhne</vt:lpstr>
      <vt:lpstr>Wingdings</vt:lpstr>
      <vt:lpstr>Tema do Office</vt:lpstr>
      <vt:lpstr>TP557 - Tópicos avançados em IoT e Machine Learning: Desafios do TinyML</vt:lpstr>
      <vt:lpstr>Apresentação do PowerPoint</vt:lpstr>
      <vt:lpstr>TinyML</vt:lpstr>
      <vt:lpstr>Sistema computacional</vt:lpstr>
      <vt:lpstr>Hardware</vt:lpstr>
      <vt:lpstr>Apresentação do PowerPoint</vt:lpstr>
      <vt:lpstr>O microprocessador é apenas uma parte do quebra-cabeças</vt:lpstr>
      <vt:lpstr>Microcontrolador, tudo junto e misturado</vt:lpstr>
      <vt:lpstr>Microprocessador</vt:lpstr>
      <vt:lpstr>Diferenças de magnitude</vt:lpstr>
      <vt:lpstr>Quais são as implicações das limitações?</vt:lpstr>
      <vt:lpstr>Apresentação do PowerPoint</vt:lpstr>
      <vt:lpstr>Apresentação do PowerPoint</vt:lpstr>
      <vt:lpstr>Atividades</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1598</cp:revision>
  <dcterms:created xsi:type="dcterms:W3CDTF">2020-01-20T13:50:05Z</dcterms:created>
  <dcterms:modified xsi:type="dcterms:W3CDTF">2023-07-15T02:07:52Z</dcterms:modified>
</cp:coreProperties>
</file>