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406" r:id="rId3"/>
    <p:sldId id="442" r:id="rId4"/>
    <p:sldId id="427" r:id="rId5"/>
    <p:sldId id="428" r:id="rId6"/>
    <p:sldId id="456" r:id="rId7"/>
    <p:sldId id="457" r:id="rId8"/>
    <p:sldId id="431" r:id="rId9"/>
    <p:sldId id="451" r:id="rId10"/>
    <p:sldId id="454" r:id="rId11"/>
    <p:sldId id="429" r:id="rId12"/>
    <p:sldId id="435" r:id="rId13"/>
    <p:sldId id="432" r:id="rId14"/>
    <p:sldId id="433" r:id="rId15"/>
    <p:sldId id="434" r:id="rId16"/>
    <p:sldId id="453" r:id="rId17"/>
    <p:sldId id="436" r:id="rId18"/>
    <p:sldId id="440" r:id="rId19"/>
    <p:sldId id="437" r:id="rId20"/>
    <p:sldId id="445" r:id="rId21"/>
    <p:sldId id="449" r:id="rId22"/>
    <p:sldId id="450" r:id="rId23"/>
    <p:sldId id="452" r:id="rId24"/>
    <p:sldId id="464" r:id="rId25"/>
    <p:sldId id="465" r:id="rId26"/>
    <p:sldId id="455" r:id="rId27"/>
    <p:sldId id="460" r:id="rId28"/>
    <p:sldId id="467" r:id="rId29"/>
    <p:sldId id="461" r:id="rId30"/>
    <p:sldId id="462" r:id="rId31"/>
    <p:sldId id="466" r:id="rId32"/>
    <p:sldId id="468" r:id="rId33"/>
    <p:sldId id="441" r:id="rId34"/>
    <p:sldId id="426" r:id="rId35"/>
    <p:sldId id="405" r:id="rId36"/>
    <p:sldId id="293" r:id="rId37"/>
    <p:sldId id="306" r:id="rId38"/>
    <p:sldId id="438" r:id="rId39"/>
    <p:sldId id="443" r:id="rId40"/>
    <p:sldId id="446" r:id="rId41"/>
    <p:sldId id="447" r:id="rId42"/>
    <p:sldId id="448" r:id="rId43"/>
    <p:sldId id="458" r:id="rId44"/>
    <p:sldId id="459" r:id="rId45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84625" autoAdjust="0"/>
  </p:normalViewPr>
  <p:slideViewPr>
    <p:cSldViewPr snapToGrid="0">
      <p:cViewPr varScale="1">
        <p:scale>
          <a:sx n="93" d="100"/>
          <a:sy n="93" d="100"/>
        </p:scale>
        <p:origin x="1596" y="96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5/09/2023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 http://d2l.ai/chapter_convolutional-neural-networks/conv-layer.html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665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 http://d2l.ai/chapter_convolutional-neural-networks/conv-layer.html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486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 http://d2l.ai/chapter_convolutional-neural-networks/conv-layer.html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048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 http://d2l.ai/chapter_convolutional-neural-networks/conv-layer.html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704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  <a:p>
            <a:endParaRPr lang="pt-BR" dirty="0"/>
          </a:p>
          <a:p>
            <a:r>
              <a:rPr lang="pt-BR" dirty="0"/>
              <a:t>[1] https://ai.stackexchange.com/questions/21999/do-convolutional-neural-networks-perform-convolution-or-cross-correlation</a:t>
            </a:r>
          </a:p>
          <a:p>
            <a:r>
              <a:rPr lang="pt-BR" dirty="0"/>
              <a:t>[2] https://datascience.stackexchange.com/questions/40533/convolution-and-cross-correlation-in-cnn</a:t>
            </a:r>
          </a:p>
          <a:p>
            <a:r>
              <a:rPr lang="pt-BR" dirty="0"/>
              <a:t>[3] https://glassboxmedicine.com/2019/07/26/convolution-vs-cross-correlation/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094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  <a:p>
            <a:r>
              <a:rPr lang="pt-BR" dirty="0"/>
              <a:t>[1] https://datahacker.rs/one-layer-covolutional-neural-network/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31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the convolutional layer output is sometimes called a </a:t>
            </a:r>
            <a:r>
              <a:rPr lang="en-US" b="0" i="1" dirty="0">
                <a:effectLst/>
                <a:latin typeface="Roboto" panose="02000000000000000000" pitchFamily="2" charset="0"/>
              </a:rPr>
              <a:t>feature map</a:t>
            </a:r>
            <a:r>
              <a:rPr lang="en-US" b="0" i="0" dirty="0">
                <a:effectLst/>
                <a:latin typeface="Roboto" panose="02000000000000000000" pitchFamily="2" charset="0"/>
              </a:rPr>
              <a:t>, as it can be regarded as the learned representations (features) in the spatial dimensions (e.g., width and height) to the subsequent layer. In CNNs, for any element x of some layer, its </a:t>
            </a:r>
            <a:r>
              <a:rPr lang="en-US" b="0" i="1" dirty="0">
                <a:effectLst/>
                <a:latin typeface="Roboto" panose="02000000000000000000" pitchFamily="2" charset="0"/>
              </a:rPr>
              <a:t>receptive field</a:t>
            </a:r>
            <a:r>
              <a:rPr lang="en-US" b="0" i="0" dirty="0">
                <a:effectLst/>
                <a:latin typeface="Roboto" panose="02000000000000000000" pitchFamily="2" charset="0"/>
              </a:rPr>
              <a:t> refers to all the elements (from all the previous layers) that may affect the calculation of x during the forward propagation.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123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the convolutional layer output is sometimes called a </a:t>
            </a:r>
            <a:r>
              <a:rPr lang="en-US" b="0" i="1" dirty="0">
                <a:effectLst/>
                <a:latin typeface="Roboto" panose="02000000000000000000" pitchFamily="2" charset="0"/>
              </a:rPr>
              <a:t>feature map</a:t>
            </a:r>
            <a:r>
              <a:rPr lang="en-US" b="0" i="0" dirty="0">
                <a:effectLst/>
                <a:latin typeface="Roboto" panose="02000000000000000000" pitchFamily="2" charset="0"/>
              </a:rPr>
              <a:t>, as it can be regarded as the learned representations (features) in the spatial dimensions (e.g., width and height) to the subsequent layer. In CNNs, for any element x of some layer, its </a:t>
            </a:r>
            <a:r>
              <a:rPr lang="en-US" b="0" i="1" dirty="0">
                <a:effectLst/>
                <a:latin typeface="Roboto" panose="02000000000000000000" pitchFamily="2" charset="0"/>
              </a:rPr>
              <a:t>receptive field</a:t>
            </a:r>
            <a:r>
              <a:rPr lang="en-US" b="0" i="0" dirty="0">
                <a:effectLst/>
                <a:latin typeface="Roboto" panose="02000000000000000000" pitchFamily="2" charset="0"/>
              </a:rPr>
              <a:t> refers to all the elements (from all the previous layers) that may affect the calculation of x during the forward propagation.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700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  <a:p>
            <a:endParaRPr lang="pt-BR" dirty="0"/>
          </a:p>
          <a:p>
            <a:r>
              <a:rPr lang="pt-BR" dirty="0"/>
              <a:t>[1] https://courses.cs.washington.edu/courses/cse416/22su/lectures/10/lecture_10.pdf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6831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  <a:p>
            <a:endParaRPr lang="pt-BR" dirty="0"/>
          </a:p>
          <a:p>
            <a:r>
              <a:rPr lang="pt-BR" dirty="0"/>
              <a:t>[1] https://courses.cs.washington.edu/courses/cse416/22su/lectures/10/lecture_10.pdf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194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convolução permite que as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CNNs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detectem padrões locais em uma imagem, como bordas, texturas e outras características. </a:t>
            </a:r>
          </a:p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 compartilhamento de parâmetros reduz drasticamente o número de parâmetros da rede, tornando-a mais eficiente e menos propensa a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overfitting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  <a:p>
            <a:r>
              <a:rPr lang="pt-BR" dirty="0"/>
              <a:t>[1] https://mriquestions.com/convolutional-network.html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8936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Elas recebem as características extraídas pelas camadas convolucionais como entrada e, em seguida, aprendem a mapear essas características para as classes de destino (no caso da classificação) ou para um valor de destino (no caso da regressão).</a:t>
            </a:r>
            <a:endParaRPr lang="pt-BR" b="1" i="0" dirty="0">
              <a:effectLst/>
              <a:latin typeface="Söhne"/>
            </a:endParaRPr>
          </a:p>
          <a:p>
            <a:r>
              <a:rPr lang="pt-BR" b="1" i="0" dirty="0">
                <a:effectLst/>
                <a:latin typeface="Söhne"/>
              </a:rPr>
              <a:t>Combinação de Características: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As camadas densas têm conexões densas entre todas as unidades de saída das camadas convolucionais e as unidades de saída da camada densa anterior. Isso significa que cada unidade na camada densa pode combinar informações de todas as características extraídas pelas camadas convolucionais, permitindo que a rede aprenda padrões complexos e relações entre essas características.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8356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the convolutional layer output is sometimes called a </a:t>
            </a:r>
            <a:r>
              <a:rPr lang="en-US" b="0" i="1" dirty="0">
                <a:effectLst/>
                <a:latin typeface="Roboto" panose="02000000000000000000" pitchFamily="2" charset="0"/>
              </a:rPr>
              <a:t>feature map</a:t>
            </a:r>
            <a:r>
              <a:rPr lang="en-US" b="0" i="0" dirty="0">
                <a:effectLst/>
                <a:latin typeface="Roboto" panose="02000000000000000000" pitchFamily="2" charset="0"/>
              </a:rPr>
              <a:t>, as it can be regarded as the learned representations (features) in the spatial dimensions (e.g., width and height) to the subsequent layer. In CNNs, for any element x of some layer, its </a:t>
            </a:r>
            <a:r>
              <a:rPr lang="en-US" b="0" i="1" dirty="0">
                <a:effectLst/>
                <a:latin typeface="Roboto" panose="02000000000000000000" pitchFamily="2" charset="0"/>
              </a:rPr>
              <a:t>receptive field</a:t>
            </a:r>
            <a:r>
              <a:rPr lang="en-US" b="0" i="0" dirty="0">
                <a:effectLst/>
                <a:latin typeface="Roboto" panose="02000000000000000000" pitchFamily="2" charset="0"/>
              </a:rPr>
              <a:t> refers to all the elements (from all the previous layers) that may affect the calculation of x during the forward propagation.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1533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https://colab.research.google.com/github/zz4fap/tp557-iot-ml/blob/master/examples/Classification_report.ipynb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https://github.com/zz4fap/tp557-iot-ml/blob/main/examples/Classification_report.ipynb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208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https://colab.research.google.com/github/zz4fap/tp557-iot-ml/blob/master/exercises/Exercicio_metricas_de_classificacao.ipynb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 err="1">
                <a:effectLst/>
                <a:latin typeface="Roboto" panose="02000000000000000000" pitchFamily="2" charset="0"/>
              </a:rPr>
              <a:t>With</a:t>
            </a:r>
            <a:r>
              <a:rPr lang="pt-BR" b="0" i="0" dirty="0">
                <a:effectLst/>
                <a:latin typeface="Roboto" panose="02000000000000000000" pitchFamily="2" charset="0"/>
              </a:rPr>
              <a:t> tabular data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441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 err="1">
                <a:effectLst/>
                <a:latin typeface="Roboto" panose="02000000000000000000" pitchFamily="2" charset="0"/>
              </a:rPr>
              <a:t>With</a:t>
            </a:r>
            <a:r>
              <a:rPr lang="pt-BR" b="0" i="0" dirty="0">
                <a:effectLst/>
                <a:latin typeface="Roboto" panose="02000000000000000000" pitchFamily="2" charset="0"/>
              </a:rPr>
              <a:t> tabular data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597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  <a:p>
            <a:endParaRPr lang="pt-BR" dirty="0"/>
          </a:p>
          <a:p>
            <a:r>
              <a:rPr lang="pt-BR" dirty="0"/>
              <a:t>[1] https://dennybritz.com/posts/wildml/understanding-convolutional-neural-networks-for-nlp/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796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  <a:p>
            <a:endParaRPr lang="pt-BR" dirty="0"/>
          </a:p>
          <a:p>
            <a:r>
              <a:rPr lang="pt-BR" dirty="0"/>
              <a:t>[1] https://dennybritz.com/posts/wildml/understanding-convolutional-neural-networks-for-nlp/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823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 http://d2l.ai/chapter_convolutional-neural-networks/conv-layer.html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628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 http://d2l.ai/chapter_convolutional-neural-networks/conv-layer.html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565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 https://d2l.ai/chapter_convolutional-neural-networks/padding-and-strides.html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041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etosa.io/ev/image-kernels/" TargetMode="Externa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jpeg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10" Type="http://schemas.openxmlformats.org/officeDocument/2006/relationships/image" Target="../media/image350.png"/><Relationship Id="rId4" Type="http://schemas.openxmlformats.org/officeDocument/2006/relationships/image" Target="../media/image290.png"/><Relationship Id="rId9" Type="http://schemas.openxmlformats.org/officeDocument/2006/relationships/image" Target="../media/image3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10" Type="http://schemas.openxmlformats.org/officeDocument/2006/relationships/image" Target="../media/image350.png"/><Relationship Id="rId4" Type="http://schemas.openxmlformats.org/officeDocument/2006/relationships/image" Target="../media/image290.png"/><Relationship Id="rId9" Type="http://schemas.openxmlformats.org/officeDocument/2006/relationships/image" Target="../media/image34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10" Type="http://schemas.openxmlformats.org/officeDocument/2006/relationships/image" Target="../media/image350.png"/><Relationship Id="rId4" Type="http://schemas.openxmlformats.org/officeDocument/2006/relationships/image" Target="../media/image290.png"/><Relationship Id="rId9" Type="http://schemas.openxmlformats.org/officeDocument/2006/relationships/image" Target="../media/image34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10" Type="http://schemas.openxmlformats.org/officeDocument/2006/relationships/image" Target="../media/image36.png"/><Relationship Id="rId4" Type="http://schemas.openxmlformats.org/officeDocument/2006/relationships/image" Target="../media/image290.png"/><Relationship Id="rId9" Type="http://schemas.openxmlformats.org/officeDocument/2006/relationships/image" Target="../media/image34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783" y="819807"/>
            <a:ext cx="10092796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Introduzindo Convoluções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17CA2-D366-5591-D365-031CADD5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 de convolução ou </a:t>
            </a:r>
            <a:r>
              <a:rPr lang="pt-BR" i="1" dirty="0"/>
              <a:t>kernels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D4C109-DA4E-D4E5-AC68-01E976426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10" y="1825624"/>
            <a:ext cx="6180083" cy="5032375"/>
          </a:xfrm>
        </p:spPr>
        <p:txBody>
          <a:bodyPr>
            <a:normAutofit/>
          </a:bodyPr>
          <a:lstStyle/>
          <a:p>
            <a:r>
              <a:rPr lang="pt-BR" b="0" i="0" dirty="0">
                <a:effectLst/>
              </a:rPr>
              <a:t>Cada </a:t>
            </a:r>
            <a:r>
              <a:rPr lang="pt-BR" b="1" i="1" dirty="0">
                <a:effectLst/>
              </a:rPr>
              <a:t>kernel</a:t>
            </a:r>
            <a:r>
              <a:rPr lang="pt-BR" b="0" i="0" dirty="0">
                <a:effectLst/>
              </a:rPr>
              <a:t> é projetado para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extrair/detectar um tipo particular de característica</a:t>
            </a:r>
            <a:r>
              <a:rPr lang="pt-BR" b="0" i="0" dirty="0">
                <a:effectLst/>
              </a:rPr>
              <a:t>, como bordas, texturas, padrões ou partes específicas de objetos. </a:t>
            </a:r>
          </a:p>
          <a:p>
            <a:r>
              <a:rPr lang="pt-BR" b="0" i="0" dirty="0">
                <a:effectLst/>
              </a:rPr>
              <a:t>Os </a:t>
            </a:r>
            <a:r>
              <a:rPr lang="pt-BR" b="1" i="1" dirty="0">
                <a:effectLst/>
              </a:rPr>
              <a:t>kernels</a:t>
            </a:r>
            <a:r>
              <a:rPr lang="pt-BR" b="0" i="0" dirty="0">
                <a:effectLst/>
              </a:rPr>
              <a:t> aprendem automaticamente a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detectar</a:t>
            </a:r>
            <a:r>
              <a:rPr lang="pt-BR" b="0" i="0" dirty="0">
                <a:effectLst/>
              </a:rPr>
              <a:t> as características mais relevantes para a tarefa específica em mãos.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0" i="0" dirty="0">
                <a:effectLst/>
              </a:rPr>
              <a:t>Eles aprendem os valores dos elementos do tensor.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6185C9FF-69D2-32D6-6BFE-951A916EC030}"/>
              </a:ext>
            </a:extLst>
          </p:cNvPr>
          <p:cNvGrpSpPr/>
          <p:nvPr/>
        </p:nvGrpSpPr>
        <p:grpSpPr>
          <a:xfrm>
            <a:off x="2498616" y="2116269"/>
            <a:ext cx="1315770" cy="3142920"/>
            <a:chOff x="1479112" y="2137290"/>
            <a:chExt cx="1315770" cy="3142920"/>
          </a:xfrm>
        </p:grpSpPr>
        <p:graphicFrame>
          <p:nvGraphicFramePr>
            <p:cNvPr id="11" name="Tabela 4">
              <a:extLst>
                <a:ext uri="{FF2B5EF4-FFF2-40B4-BE49-F238E27FC236}">
                  <a16:creationId xmlns:a16="http://schemas.microsoft.com/office/drawing/2014/main" id="{D5E74F44-732E-04E1-98FF-1419FE3E904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4126363"/>
                </p:ext>
              </p:extLst>
            </p:nvPr>
          </p:nvGraphicFramePr>
          <p:xfrm>
            <a:off x="1835594" y="4291611"/>
            <a:ext cx="870606" cy="74168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35303">
                    <a:extLst>
                      <a:ext uri="{9D8B030D-6E8A-4147-A177-3AD203B41FA5}">
                        <a16:colId xmlns:a16="http://schemas.microsoft.com/office/drawing/2014/main" val="3650072185"/>
                      </a:ext>
                    </a:extLst>
                  </a:gridCol>
                  <a:gridCol w="435303">
                    <a:extLst>
                      <a:ext uri="{9D8B030D-6E8A-4147-A177-3AD203B41FA5}">
                        <a16:colId xmlns:a16="http://schemas.microsoft.com/office/drawing/2014/main" val="1992468736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3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8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82364822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7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505587699"/>
                    </a:ext>
                  </a:extLst>
                </a:tr>
              </a:tbl>
            </a:graphicData>
          </a:graphic>
        </p:graphicFrame>
        <p:graphicFrame>
          <p:nvGraphicFramePr>
            <p:cNvPr id="12" name="Tabela 4">
              <a:extLst>
                <a:ext uri="{FF2B5EF4-FFF2-40B4-BE49-F238E27FC236}">
                  <a16:creationId xmlns:a16="http://schemas.microsoft.com/office/drawing/2014/main" id="{60391CC2-9E61-71B5-64F6-3AB866A2C48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02679664"/>
                </p:ext>
              </p:extLst>
            </p:nvPr>
          </p:nvGraphicFramePr>
          <p:xfrm>
            <a:off x="1657353" y="4377897"/>
            <a:ext cx="870606" cy="74168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35303">
                    <a:extLst>
                      <a:ext uri="{9D8B030D-6E8A-4147-A177-3AD203B41FA5}">
                        <a16:colId xmlns:a16="http://schemas.microsoft.com/office/drawing/2014/main" val="3650072185"/>
                      </a:ext>
                    </a:extLst>
                  </a:gridCol>
                  <a:gridCol w="435303">
                    <a:extLst>
                      <a:ext uri="{9D8B030D-6E8A-4147-A177-3AD203B41FA5}">
                        <a16:colId xmlns:a16="http://schemas.microsoft.com/office/drawing/2014/main" val="1992468736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3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8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82364822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7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505587699"/>
                    </a:ext>
                  </a:extLst>
                </a:tr>
              </a:tbl>
            </a:graphicData>
          </a:graphic>
        </p:graphicFrame>
        <p:graphicFrame>
          <p:nvGraphicFramePr>
            <p:cNvPr id="13" name="Tabela 4">
              <a:extLst>
                <a:ext uri="{FF2B5EF4-FFF2-40B4-BE49-F238E27FC236}">
                  <a16:creationId xmlns:a16="http://schemas.microsoft.com/office/drawing/2014/main" id="{157D61E9-8994-CBA8-31AC-23373C3F158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73604609"/>
                </p:ext>
              </p:extLst>
            </p:nvPr>
          </p:nvGraphicFramePr>
          <p:xfrm>
            <a:off x="1609835" y="2546946"/>
            <a:ext cx="870606" cy="74168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35303">
                    <a:extLst>
                      <a:ext uri="{9D8B030D-6E8A-4147-A177-3AD203B41FA5}">
                        <a16:colId xmlns:a16="http://schemas.microsoft.com/office/drawing/2014/main" val="3650072185"/>
                      </a:ext>
                    </a:extLst>
                  </a:gridCol>
                  <a:gridCol w="435303">
                    <a:extLst>
                      <a:ext uri="{9D8B030D-6E8A-4147-A177-3AD203B41FA5}">
                        <a16:colId xmlns:a16="http://schemas.microsoft.com/office/drawing/2014/main" val="1992468736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82364822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2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3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05587699"/>
                    </a:ext>
                  </a:extLst>
                </a:tr>
              </a:tbl>
            </a:graphicData>
          </a:graphic>
        </p:graphicFrame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F98483D0-48E7-B237-081C-34EAEA330107}"/>
                </a:ext>
              </a:extLst>
            </p:cNvPr>
            <p:cNvSpPr txBox="1"/>
            <p:nvPr/>
          </p:nvSpPr>
          <p:spPr>
            <a:xfrm>
              <a:off x="1479112" y="2137290"/>
              <a:ext cx="1132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Kernel 2D</a:t>
              </a:r>
            </a:p>
          </p:txBody>
        </p:sp>
        <p:graphicFrame>
          <p:nvGraphicFramePr>
            <p:cNvPr id="15" name="Tabela 4">
              <a:extLst>
                <a:ext uri="{FF2B5EF4-FFF2-40B4-BE49-F238E27FC236}">
                  <a16:creationId xmlns:a16="http://schemas.microsoft.com/office/drawing/2014/main" id="{10981081-BA12-4BAA-438B-8DC350A0591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49505512"/>
                </p:ext>
              </p:extLst>
            </p:nvPr>
          </p:nvGraphicFramePr>
          <p:xfrm>
            <a:off x="1479112" y="4538530"/>
            <a:ext cx="870606" cy="74168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35303">
                    <a:extLst>
                      <a:ext uri="{9D8B030D-6E8A-4147-A177-3AD203B41FA5}">
                        <a16:colId xmlns:a16="http://schemas.microsoft.com/office/drawing/2014/main" val="3650072185"/>
                      </a:ext>
                    </a:extLst>
                  </a:gridCol>
                  <a:gridCol w="435303">
                    <a:extLst>
                      <a:ext uri="{9D8B030D-6E8A-4147-A177-3AD203B41FA5}">
                        <a16:colId xmlns:a16="http://schemas.microsoft.com/office/drawing/2014/main" val="1992468736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82364822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2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3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505587699"/>
                    </a:ext>
                  </a:extLst>
                </a:tr>
              </a:tbl>
            </a:graphicData>
          </a:graphic>
        </p:graphicFrame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0BCD3537-0FCB-3330-6585-BBB805A7FC30}"/>
                </a:ext>
              </a:extLst>
            </p:cNvPr>
            <p:cNvSpPr txBox="1"/>
            <p:nvPr/>
          </p:nvSpPr>
          <p:spPr>
            <a:xfrm>
              <a:off x="1662830" y="3874261"/>
              <a:ext cx="1132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Kernel 3D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9718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B7399-AC46-A6E1-01FA-F088ADE4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Operação de convolução com 1 canal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96C3292B-4443-865B-28D7-E54C4111F0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43145" y="1825624"/>
                <a:ext cx="5833242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Vamos ignorar os canais por enquanto e ver como uma operação de convolução funciona com dados bidimensionais.</a:t>
                </a:r>
              </a:p>
              <a:p>
                <a:r>
                  <a:rPr lang="pt-BR" dirty="0"/>
                  <a:t>O símbolo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⊛</m:t>
                    </m:r>
                  </m:oMath>
                </a14:m>
                <a:r>
                  <a:rPr lang="pt-BR" dirty="0"/>
                  <a:t> representa a operação de “convolução”.</a:t>
                </a:r>
              </a:p>
              <a:p>
                <a:r>
                  <a:rPr lang="pt-BR" dirty="0"/>
                  <a:t>A entrada é chamada de </a:t>
                </a:r>
                <a:r>
                  <a:rPr lang="pt-BR" b="1" i="1" dirty="0"/>
                  <a:t>input </a:t>
                </a:r>
                <a:r>
                  <a:rPr lang="pt-BR" b="1" i="1" dirty="0" err="1"/>
                  <a:t>feature</a:t>
                </a:r>
                <a:r>
                  <a:rPr lang="pt-BR" b="1" i="1" dirty="0"/>
                  <a:t> map</a:t>
                </a:r>
                <a:r>
                  <a:rPr lang="pt-BR" i="1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filtro</a:t>
                </a:r>
                <a:r>
                  <a:rPr lang="pt-BR" dirty="0"/>
                  <a:t> também é chamado de “</a:t>
                </a:r>
                <a:r>
                  <a:rPr lang="pt-BR" b="1" i="1" dirty="0"/>
                  <a:t>kernel</a:t>
                </a:r>
                <a:r>
                  <a:rPr lang="pt-BR" dirty="0"/>
                  <a:t>”.</a:t>
                </a:r>
              </a:p>
              <a:p>
                <a:r>
                  <a:rPr lang="pt-BR" dirty="0"/>
                  <a:t>O operação é representada pela equação ao lado.</a:t>
                </a:r>
              </a:p>
            </p:txBody>
          </p:sp>
        </mc:Choice>
        <mc:Fallback xmlns="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96C3292B-4443-865B-28D7-E54C4111F0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43145" y="1825624"/>
                <a:ext cx="5833242" cy="5032375"/>
              </a:xfrm>
              <a:blipFill>
                <a:blip r:embed="rId3"/>
                <a:stretch>
                  <a:fillRect l="-1881" t="-2663" r="-2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08B629D-258D-3010-3F74-6583162CDAA0}"/>
                  </a:ext>
                </a:extLst>
              </p:cNvPr>
              <p:cNvSpPr txBox="1"/>
              <p:nvPr/>
            </p:nvSpPr>
            <p:spPr>
              <a:xfrm>
                <a:off x="579820" y="4521472"/>
                <a:ext cx="5663325" cy="1558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pt-BR" sz="280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08B629D-258D-3010-3F74-6583162CD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20" y="4521472"/>
                <a:ext cx="5663325" cy="15588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D4840A5-A7FE-7736-7256-0BF65657B1E6}"/>
              </a:ext>
            </a:extLst>
          </p:cNvPr>
          <p:cNvGrpSpPr/>
          <p:nvPr/>
        </p:nvGrpSpPr>
        <p:grpSpPr>
          <a:xfrm>
            <a:off x="838200" y="2177587"/>
            <a:ext cx="4311868" cy="1481852"/>
            <a:chOff x="838200" y="2503408"/>
            <a:chExt cx="4311868" cy="148185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" name="Tabela 4">
                  <a:extLst>
                    <a:ext uri="{FF2B5EF4-FFF2-40B4-BE49-F238E27FC236}">
                      <a16:creationId xmlns:a16="http://schemas.microsoft.com/office/drawing/2014/main" id="{C4C2D6BD-31E3-2F49-63EB-CFE4150DDAF6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366073508"/>
                    </p:ext>
                  </p:extLst>
                </p:nvPr>
              </p:nvGraphicFramePr>
              <p:xfrm>
                <a:off x="838200" y="2872740"/>
                <a:ext cx="1305909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2403868722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07704462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7" name="Tabela 4">
                  <a:extLst>
                    <a:ext uri="{FF2B5EF4-FFF2-40B4-BE49-F238E27FC236}">
                      <a16:creationId xmlns:a16="http://schemas.microsoft.com/office/drawing/2014/main" id="{C4C2D6BD-31E3-2F49-63EB-CFE4150DDAF6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366073508"/>
                    </p:ext>
                  </p:extLst>
                </p:nvPr>
              </p:nvGraphicFramePr>
              <p:xfrm>
                <a:off x="838200" y="2872740"/>
                <a:ext cx="1305909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2403868722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07704462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8" name="Tabela 4">
                  <a:extLst>
                    <a:ext uri="{FF2B5EF4-FFF2-40B4-BE49-F238E27FC236}">
                      <a16:creationId xmlns:a16="http://schemas.microsoft.com/office/drawing/2014/main" id="{5F214703-DA81-DEF4-831A-390E707C56EF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389380067"/>
                    </p:ext>
                  </p:extLst>
                </p:nvPr>
              </p:nvGraphicFramePr>
              <p:xfrm>
                <a:off x="2734442" y="3058160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8" name="Tabela 4">
                  <a:extLst>
                    <a:ext uri="{FF2B5EF4-FFF2-40B4-BE49-F238E27FC236}">
                      <a16:creationId xmlns:a16="http://schemas.microsoft.com/office/drawing/2014/main" id="{5F214703-DA81-DEF4-831A-390E707C56EF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389380067"/>
                    </p:ext>
                  </p:extLst>
                </p:nvPr>
              </p:nvGraphicFramePr>
              <p:xfrm>
                <a:off x="2734442" y="3058160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312480A3-50D2-93DB-2FC2-4DBF0CE8B18C}"/>
                    </a:ext>
                  </a:extLst>
                </p:cNvPr>
                <p:cNvSpPr txBox="1"/>
                <p:nvPr/>
              </p:nvSpPr>
              <p:spPr>
                <a:xfrm>
                  <a:off x="2132286" y="3169659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312480A3-50D2-93DB-2FC2-4DBF0CE8B1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2286" y="3169659"/>
                  <a:ext cx="578069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1CBE637D-BCDA-1557-B962-763A4DEE29A5}"/>
                    </a:ext>
                  </a:extLst>
                </p:cNvPr>
                <p:cNvSpPr txBox="1"/>
                <p:nvPr/>
              </p:nvSpPr>
              <p:spPr>
                <a:xfrm>
                  <a:off x="3653220" y="3108104"/>
                  <a:ext cx="57806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1CBE637D-BCDA-1557-B962-763A4DEE29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220" y="3108104"/>
                  <a:ext cx="578069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2" name="Tabela 4">
                  <a:extLst>
                    <a:ext uri="{FF2B5EF4-FFF2-40B4-BE49-F238E27FC236}">
                      <a16:creationId xmlns:a16="http://schemas.microsoft.com/office/drawing/2014/main" id="{09CC5A7F-CFC9-B6FB-7B31-611EFC1892DC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92385079"/>
                    </p:ext>
                  </p:extLst>
                </p:nvPr>
              </p:nvGraphicFramePr>
              <p:xfrm>
                <a:off x="4279462" y="3058160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?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?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?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?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2" name="Tabela 4">
                  <a:extLst>
                    <a:ext uri="{FF2B5EF4-FFF2-40B4-BE49-F238E27FC236}">
                      <a16:creationId xmlns:a16="http://schemas.microsoft.com/office/drawing/2014/main" id="{09CC5A7F-CFC9-B6FB-7B31-611EFC1892DC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92385079"/>
                    </p:ext>
                  </p:extLst>
                </p:nvPr>
              </p:nvGraphicFramePr>
              <p:xfrm>
                <a:off x="4279462" y="3058160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?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?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?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?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1DD30C51-7FC3-C492-E7BB-85C7BC47423B}"/>
                </a:ext>
              </a:extLst>
            </p:cNvPr>
            <p:cNvSpPr txBox="1"/>
            <p:nvPr/>
          </p:nvSpPr>
          <p:spPr>
            <a:xfrm>
              <a:off x="838200" y="2503408"/>
              <a:ext cx="1294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Input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76C8B262-6054-1EC9-24FC-F0E6F6CB657D}"/>
                </a:ext>
              </a:extLst>
            </p:cNvPr>
            <p:cNvSpPr txBox="1"/>
            <p:nvPr/>
          </p:nvSpPr>
          <p:spPr>
            <a:xfrm>
              <a:off x="2746265" y="2673169"/>
              <a:ext cx="858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Kernel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42EBEA7C-E891-80AF-EB7F-19CD72A35768}"/>
                </a:ext>
              </a:extLst>
            </p:cNvPr>
            <p:cNvSpPr txBox="1"/>
            <p:nvPr/>
          </p:nvSpPr>
          <p:spPr>
            <a:xfrm>
              <a:off x="4279461" y="2673169"/>
              <a:ext cx="87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Output</a:t>
              </a:r>
            </a:p>
          </p:txBody>
        </p:sp>
      </p:grp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20FFCDFB-D30B-EE37-7EBD-E01B18A1100B}"/>
              </a:ext>
            </a:extLst>
          </p:cNvPr>
          <p:cNvSpPr/>
          <p:nvPr/>
        </p:nvSpPr>
        <p:spPr>
          <a:xfrm>
            <a:off x="2869324" y="3932649"/>
            <a:ext cx="735724" cy="6268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396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92333203-DD75-95F3-445A-FF387DB74693}"/>
              </a:ext>
            </a:extLst>
          </p:cNvPr>
          <p:cNvCxnSpPr>
            <a:cxnSpLocks/>
          </p:cNvCxnSpPr>
          <p:nvPr/>
        </p:nvCxnSpPr>
        <p:spPr>
          <a:xfrm>
            <a:off x="1707356" y="2546919"/>
            <a:ext cx="1897692" cy="18542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F4CF36CD-4569-3C2D-7DC0-625C74DE6CB4}"/>
              </a:ext>
            </a:extLst>
          </p:cNvPr>
          <p:cNvCxnSpPr/>
          <p:nvPr/>
        </p:nvCxnSpPr>
        <p:spPr>
          <a:xfrm>
            <a:off x="1707356" y="3288506"/>
            <a:ext cx="1897692" cy="18551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DA86514-C355-EB56-2B2A-46EBD71C9F8B}"/>
              </a:ext>
            </a:extLst>
          </p:cNvPr>
          <p:cNvCxnSpPr/>
          <p:nvPr/>
        </p:nvCxnSpPr>
        <p:spPr>
          <a:xfrm>
            <a:off x="838200" y="3288506"/>
            <a:ext cx="1896242" cy="18551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96DB7399-AC46-A6E1-01FA-F088ADE4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Operação de convolução com 1 canal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C3292B-4443-865B-28D7-E54C4111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007" y="1825624"/>
            <a:ext cx="5465379" cy="5032375"/>
          </a:xfrm>
        </p:spPr>
        <p:txBody>
          <a:bodyPr>
            <a:normAutofit/>
          </a:bodyPr>
          <a:lstStyle/>
          <a:p>
            <a:r>
              <a:rPr lang="pt-BR" dirty="0"/>
              <a:t>Ao calcular a convolução, começamos com a </a:t>
            </a:r>
            <a:r>
              <a:rPr lang="pt-BR" b="1" i="1" dirty="0"/>
              <a:t>janela de convolução</a:t>
            </a:r>
            <a:r>
              <a:rPr lang="pt-BR" dirty="0"/>
              <a:t> no canto superior esquerdo do tensor de entrada.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08B629D-258D-3010-3F74-6583162CDAA0}"/>
                  </a:ext>
                </a:extLst>
              </p:cNvPr>
              <p:cNvSpPr txBox="1"/>
              <p:nvPr/>
            </p:nvSpPr>
            <p:spPr>
              <a:xfrm>
                <a:off x="579820" y="4521472"/>
                <a:ext cx="5663325" cy="1989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 b="0" i="0" smtClean="0">
                          <a:latin typeface="Cambria Math" panose="02040503050406030204" pitchFamily="18" charset="0"/>
                        </a:rPr>
                        <m:t>output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=0∗0+1∗1+3∗2+4∗3=19</m:t>
                      </m:r>
                    </m:oMath>
                  </m:oMathPara>
                </a14:m>
                <a:endParaRPr lang="pt-BR" sz="280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08B629D-258D-3010-3F74-6583162CD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20" y="4521472"/>
                <a:ext cx="5663325" cy="1989712"/>
              </a:xfrm>
              <a:prstGeom prst="rect">
                <a:avLst/>
              </a:prstGeom>
              <a:blipFill>
                <a:blip r:embed="rId3"/>
                <a:stretch>
                  <a:fillRect l="-1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D4840A5-A7FE-7736-7256-0BF65657B1E6}"/>
              </a:ext>
            </a:extLst>
          </p:cNvPr>
          <p:cNvGrpSpPr/>
          <p:nvPr/>
        </p:nvGrpSpPr>
        <p:grpSpPr>
          <a:xfrm>
            <a:off x="838200" y="2177587"/>
            <a:ext cx="4311868" cy="1481852"/>
            <a:chOff x="838200" y="2503408"/>
            <a:chExt cx="4311868" cy="148185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" name="Tabela 4">
                  <a:extLst>
                    <a:ext uri="{FF2B5EF4-FFF2-40B4-BE49-F238E27FC236}">
                      <a16:creationId xmlns:a16="http://schemas.microsoft.com/office/drawing/2014/main" id="{C4C2D6BD-31E3-2F49-63EB-CFE4150DDAF6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838200" y="2872740"/>
                <a:ext cx="1305909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2403868722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07704462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7" name="Tabela 4">
                  <a:extLst>
                    <a:ext uri="{FF2B5EF4-FFF2-40B4-BE49-F238E27FC236}">
                      <a16:creationId xmlns:a16="http://schemas.microsoft.com/office/drawing/2014/main" id="{C4C2D6BD-31E3-2F49-63EB-CFE4150DDAF6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958000016"/>
                    </p:ext>
                  </p:extLst>
                </p:nvPr>
              </p:nvGraphicFramePr>
              <p:xfrm>
                <a:off x="838200" y="2872740"/>
                <a:ext cx="1305909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2403868722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07704462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312480A3-50D2-93DB-2FC2-4DBF0CE8B18C}"/>
                    </a:ext>
                  </a:extLst>
                </p:cNvPr>
                <p:cNvSpPr txBox="1"/>
                <p:nvPr/>
              </p:nvSpPr>
              <p:spPr>
                <a:xfrm>
                  <a:off x="2132286" y="3169659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312480A3-50D2-93DB-2FC2-4DBF0CE8B1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2286" y="3169659"/>
                  <a:ext cx="578069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1CBE637D-BCDA-1557-B962-763A4DEE29A5}"/>
                    </a:ext>
                  </a:extLst>
                </p:cNvPr>
                <p:cNvSpPr txBox="1"/>
                <p:nvPr/>
              </p:nvSpPr>
              <p:spPr>
                <a:xfrm>
                  <a:off x="3653220" y="3108104"/>
                  <a:ext cx="57806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1CBE637D-BCDA-1557-B962-763A4DEE29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220" y="3108104"/>
                  <a:ext cx="578069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2" name="Tabela 4">
                  <a:extLst>
                    <a:ext uri="{FF2B5EF4-FFF2-40B4-BE49-F238E27FC236}">
                      <a16:creationId xmlns:a16="http://schemas.microsoft.com/office/drawing/2014/main" id="{09CC5A7F-CFC9-B6FB-7B31-611EFC1892DC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4279462" y="3058160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2" name="Tabela 4">
                  <a:extLst>
                    <a:ext uri="{FF2B5EF4-FFF2-40B4-BE49-F238E27FC236}">
                      <a16:creationId xmlns:a16="http://schemas.microsoft.com/office/drawing/2014/main" id="{09CC5A7F-CFC9-B6FB-7B31-611EFC1892DC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273965621"/>
                    </p:ext>
                  </p:extLst>
                </p:nvPr>
              </p:nvGraphicFramePr>
              <p:xfrm>
                <a:off x="4279462" y="3058160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1DD30C51-7FC3-C492-E7BB-85C7BC47423B}"/>
                </a:ext>
              </a:extLst>
            </p:cNvPr>
            <p:cNvSpPr txBox="1"/>
            <p:nvPr/>
          </p:nvSpPr>
          <p:spPr>
            <a:xfrm>
              <a:off x="838200" y="2503408"/>
              <a:ext cx="1294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Input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76C8B262-6054-1EC9-24FC-F0E6F6CB657D}"/>
                </a:ext>
              </a:extLst>
            </p:cNvPr>
            <p:cNvSpPr txBox="1"/>
            <p:nvPr/>
          </p:nvSpPr>
          <p:spPr>
            <a:xfrm>
              <a:off x="2746265" y="2673169"/>
              <a:ext cx="858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Kernel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42EBEA7C-E891-80AF-EB7F-19CD72A35768}"/>
                </a:ext>
              </a:extLst>
            </p:cNvPr>
            <p:cNvSpPr txBox="1"/>
            <p:nvPr/>
          </p:nvSpPr>
          <p:spPr>
            <a:xfrm>
              <a:off x="4279461" y="2673169"/>
              <a:ext cx="87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Output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8" name="Tabela 4">
                  <a:extLst>
                    <a:ext uri="{FF2B5EF4-FFF2-40B4-BE49-F238E27FC236}">
                      <a16:creationId xmlns:a16="http://schemas.microsoft.com/office/drawing/2014/main" id="{5F214703-DA81-DEF4-831A-390E707C56EF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2734442" y="3058160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8" name="Tabela 4">
                  <a:extLst>
                    <a:ext uri="{FF2B5EF4-FFF2-40B4-BE49-F238E27FC236}">
                      <a16:creationId xmlns:a16="http://schemas.microsoft.com/office/drawing/2014/main" id="{5F214703-DA81-DEF4-831A-390E707C56EF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103282144"/>
                    </p:ext>
                  </p:extLst>
                </p:nvPr>
              </p:nvGraphicFramePr>
              <p:xfrm>
                <a:off x="2734442" y="3058160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</p:grp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ED2284E-862D-3385-A95D-08F11A4C58CC}"/>
              </a:ext>
            </a:extLst>
          </p:cNvPr>
          <p:cNvCxnSpPr>
            <a:cxnSpLocks/>
          </p:cNvCxnSpPr>
          <p:nvPr/>
        </p:nvCxnSpPr>
        <p:spPr>
          <a:xfrm>
            <a:off x="838200" y="2546919"/>
            <a:ext cx="1896242" cy="18542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4C76E058-0378-65D5-ADEC-A97A871CBAFE}"/>
              </a:ext>
            </a:extLst>
          </p:cNvPr>
          <p:cNvSpPr txBox="1"/>
          <p:nvPr/>
        </p:nvSpPr>
        <p:spPr>
          <a:xfrm>
            <a:off x="57258" y="1768803"/>
            <a:ext cx="885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Janela de convolução</a:t>
            </a:r>
          </a:p>
        </p:txBody>
      </p:sp>
      <p:cxnSp>
        <p:nvCxnSpPr>
          <p:cNvPr id="46" name="Conector: Curvo 45">
            <a:extLst>
              <a:ext uri="{FF2B5EF4-FFF2-40B4-BE49-F238E27FC236}">
                <a16:creationId xmlns:a16="http://schemas.microsoft.com/office/drawing/2014/main" id="{7A7C2766-37C5-C0D2-ED4B-9B2709D52B6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1889" y="2392413"/>
            <a:ext cx="635861" cy="3372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562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B7399-AC46-A6E1-01FA-F088ADE4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Operação de convolução com 1 canal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C3292B-4443-865B-28D7-E54C4111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3061" y="1825624"/>
            <a:ext cx="5663325" cy="5032375"/>
          </a:xfrm>
        </p:spPr>
        <p:txBody>
          <a:bodyPr>
            <a:normAutofit/>
          </a:bodyPr>
          <a:lstStyle/>
          <a:p>
            <a:r>
              <a:rPr lang="pt-BR" dirty="0"/>
              <a:t>Em seguida, deslizamos a janela um elemento para a direita. </a:t>
            </a:r>
          </a:p>
          <a:p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08B629D-258D-3010-3F74-6583162CDAA0}"/>
                  </a:ext>
                </a:extLst>
              </p:cNvPr>
              <p:cNvSpPr txBox="1"/>
              <p:nvPr/>
            </p:nvSpPr>
            <p:spPr>
              <a:xfrm>
                <a:off x="579820" y="4521472"/>
                <a:ext cx="5663325" cy="1989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>
                          <a:latin typeface="Cambria Math" panose="02040503050406030204" pitchFamily="18" charset="0"/>
                        </a:rPr>
                        <m:t>output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=1∗0+2∗1+4∗2+5∗3=25</m:t>
                      </m:r>
                    </m:oMath>
                  </m:oMathPara>
                </a14:m>
                <a:endParaRPr lang="pt-BR" sz="280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08B629D-258D-3010-3F74-6583162CD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20" y="4521472"/>
                <a:ext cx="5663325" cy="1989712"/>
              </a:xfrm>
              <a:prstGeom prst="rect">
                <a:avLst/>
              </a:prstGeom>
              <a:blipFill>
                <a:blip r:embed="rId3"/>
                <a:stretch>
                  <a:fillRect l="-1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C4C2D6BD-31E3-2F49-63EB-CFE4150DDA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9981938"/>
              </p:ext>
            </p:extLst>
          </p:nvPr>
        </p:nvGraphicFramePr>
        <p:xfrm>
          <a:off x="838200" y="2546919"/>
          <a:ext cx="130590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03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2403868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704462"/>
                  </a:ext>
                </a:extLst>
              </a:tr>
            </a:tbl>
          </a:graphicData>
        </a:graphic>
      </p:graphicFrame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5F214703-DA81-DEF4-831A-390E707C56EF}"/>
              </a:ext>
            </a:extLst>
          </p:cNvPr>
          <p:cNvGraphicFramePr>
            <a:graphicFrameLocks/>
          </p:cNvGraphicFramePr>
          <p:nvPr/>
        </p:nvGraphicFramePr>
        <p:xfrm>
          <a:off x="2734442" y="2732339"/>
          <a:ext cx="8706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03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12480A3-50D2-93DB-2FC2-4DBF0CE8B18C}"/>
                  </a:ext>
                </a:extLst>
              </p:cNvPr>
              <p:cNvSpPr txBox="1"/>
              <p:nvPr/>
            </p:nvSpPr>
            <p:spPr>
              <a:xfrm>
                <a:off x="2132286" y="2843838"/>
                <a:ext cx="5780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⊛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12480A3-50D2-93DB-2FC2-4DBF0CE8B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286" y="2843838"/>
                <a:ext cx="578069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CBE637D-BCDA-1557-B962-763A4DEE29A5}"/>
                  </a:ext>
                </a:extLst>
              </p:cNvPr>
              <p:cNvSpPr txBox="1"/>
              <p:nvPr/>
            </p:nvSpPr>
            <p:spPr>
              <a:xfrm>
                <a:off x="3653220" y="2782283"/>
                <a:ext cx="57806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CBE637D-BCDA-1557-B962-763A4DEE2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220" y="2782283"/>
                <a:ext cx="57806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ela 4">
            <a:extLst>
              <a:ext uri="{FF2B5EF4-FFF2-40B4-BE49-F238E27FC236}">
                <a16:creationId xmlns:a16="http://schemas.microsoft.com/office/drawing/2014/main" id="{09CC5A7F-CFC9-B6FB-7B31-611EFC1892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9264833"/>
              </p:ext>
            </p:extLst>
          </p:nvPr>
        </p:nvGraphicFramePr>
        <p:xfrm>
          <a:off x="4279462" y="2732339"/>
          <a:ext cx="8706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03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</a:tbl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1DD30C51-7FC3-C492-E7BB-85C7BC47423B}"/>
              </a:ext>
            </a:extLst>
          </p:cNvPr>
          <p:cNvSpPr txBox="1"/>
          <p:nvPr/>
        </p:nvSpPr>
        <p:spPr>
          <a:xfrm>
            <a:off x="838200" y="2177587"/>
            <a:ext cx="129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Input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6C8B262-6054-1EC9-24FC-F0E6F6CB657D}"/>
              </a:ext>
            </a:extLst>
          </p:cNvPr>
          <p:cNvSpPr txBox="1"/>
          <p:nvPr/>
        </p:nvSpPr>
        <p:spPr>
          <a:xfrm>
            <a:off x="2746265" y="2347348"/>
            <a:ext cx="85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Kernel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2EBEA7C-E891-80AF-EB7F-19CD72A35768}"/>
              </a:ext>
            </a:extLst>
          </p:cNvPr>
          <p:cNvSpPr txBox="1"/>
          <p:nvPr/>
        </p:nvSpPr>
        <p:spPr>
          <a:xfrm>
            <a:off x="4279461" y="2347348"/>
            <a:ext cx="87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275003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B7399-AC46-A6E1-01FA-F088ADE4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Operação de convolução com 1 canal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C3292B-4443-865B-28D7-E54C4111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007" y="1825624"/>
            <a:ext cx="5465379" cy="5032375"/>
          </a:xfrm>
        </p:spPr>
        <p:txBody>
          <a:bodyPr>
            <a:normAutofit/>
          </a:bodyPr>
          <a:lstStyle/>
          <a:p>
            <a:r>
              <a:rPr lang="pt-BR" dirty="0"/>
              <a:t>Ao chegar-se ao final das colunas do tensor de entrada, volta-se ao seu início, deslizando a janela um elemento para baixo, ou seja, uma linha.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08B629D-258D-3010-3F74-6583162CDAA0}"/>
                  </a:ext>
                </a:extLst>
              </p:cNvPr>
              <p:cNvSpPr txBox="1"/>
              <p:nvPr/>
            </p:nvSpPr>
            <p:spPr>
              <a:xfrm>
                <a:off x="579820" y="4521472"/>
                <a:ext cx="5663325" cy="1989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>
                          <a:latin typeface="Cambria Math" panose="02040503050406030204" pitchFamily="18" charset="0"/>
                        </a:rPr>
                        <m:t>output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=3∗0+4∗1+6∗2+7∗3=37</m:t>
                      </m:r>
                    </m:oMath>
                  </m:oMathPara>
                </a14:m>
                <a:endParaRPr lang="pt-BR" sz="280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08B629D-258D-3010-3F74-6583162CD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20" y="4521472"/>
                <a:ext cx="5663325" cy="1989712"/>
              </a:xfrm>
              <a:prstGeom prst="rect">
                <a:avLst/>
              </a:prstGeom>
              <a:blipFill>
                <a:blip r:embed="rId3"/>
                <a:stretch>
                  <a:fillRect l="-1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C4C2D6BD-31E3-2F49-63EB-CFE4150DDA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8675225"/>
              </p:ext>
            </p:extLst>
          </p:nvPr>
        </p:nvGraphicFramePr>
        <p:xfrm>
          <a:off x="838200" y="2546919"/>
          <a:ext cx="130590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03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2403868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704462"/>
                  </a:ext>
                </a:extLst>
              </a:tr>
            </a:tbl>
          </a:graphicData>
        </a:graphic>
      </p:graphicFrame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5F214703-DA81-DEF4-831A-390E707C56EF}"/>
              </a:ext>
            </a:extLst>
          </p:cNvPr>
          <p:cNvGraphicFramePr>
            <a:graphicFrameLocks/>
          </p:cNvGraphicFramePr>
          <p:nvPr/>
        </p:nvGraphicFramePr>
        <p:xfrm>
          <a:off x="2734442" y="2732339"/>
          <a:ext cx="8706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03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12480A3-50D2-93DB-2FC2-4DBF0CE8B18C}"/>
                  </a:ext>
                </a:extLst>
              </p:cNvPr>
              <p:cNvSpPr txBox="1"/>
              <p:nvPr/>
            </p:nvSpPr>
            <p:spPr>
              <a:xfrm>
                <a:off x="2132286" y="2843838"/>
                <a:ext cx="5780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⊛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12480A3-50D2-93DB-2FC2-4DBF0CE8B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286" y="2843838"/>
                <a:ext cx="578069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CBE637D-BCDA-1557-B962-763A4DEE29A5}"/>
                  </a:ext>
                </a:extLst>
              </p:cNvPr>
              <p:cNvSpPr txBox="1"/>
              <p:nvPr/>
            </p:nvSpPr>
            <p:spPr>
              <a:xfrm>
                <a:off x="3653220" y="2782283"/>
                <a:ext cx="57806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CBE637D-BCDA-1557-B962-763A4DEE2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220" y="2782283"/>
                <a:ext cx="57806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ela 4">
            <a:extLst>
              <a:ext uri="{FF2B5EF4-FFF2-40B4-BE49-F238E27FC236}">
                <a16:creationId xmlns:a16="http://schemas.microsoft.com/office/drawing/2014/main" id="{09CC5A7F-CFC9-B6FB-7B31-611EFC1892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1316034"/>
              </p:ext>
            </p:extLst>
          </p:nvPr>
        </p:nvGraphicFramePr>
        <p:xfrm>
          <a:off x="4279462" y="2732339"/>
          <a:ext cx="8706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03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</a:tbl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1DD30C51-7FC3-C492-E7BB-85C7BC47423B}"/>
              </a:ext>
            </a:extLst>
          </p:cNvPr>
          <p:cNvSpPr txBox="1"/>
          <p:nvPr/>
        </p:nvSpPr>
        <p:spPr>
          <a:xfrm>
            <a:off x="838200" y="2177587"/>
            <a:ext cx="129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Input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6C8B262-6054-1EC9-24FC-F0E6F6CB657D}"/>
              </a:ext>
            </a:extLst>
          </p:cNvPr>
          <p:cNvSpPr txBox="1"/>
          <p:nvPr/>
        </p:nvSpPr>
        <p:spPr>
          <a:xfrm>
            <a:off x="2746265" y="2347348"/>
            <a:ext cx="85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Kernel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2EBEA7C-E891-80AF-EB7F-19CD72A35768}"/>
              </a:ext>
            </a:extLst>
          </p:cNvPr>
          <p:cNvSpPr txBox="1"/>
          <p:nvPr/>
        </p:nvSpPr>
        <p:spPr>
          <a:xfrm>
            <a:off x="4279461" y="2347348"/>
            <a:ext cx="87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231943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B7399-AC46-A6E1-01FA-F088ADE4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Operação de convolução com 1 canal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C3292B-4443-865B-28D7-E54C4111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3063" y="1825624"/>
            <a:ext cx="5663324" cy="5032375"/>
          </a:xfrm>
        </p:spPr>
        <p:txBody>
          <a:bodyPr>
            <a:normAutofit/>
          </a:bodyPr>
          <a:lstStyle/>
          <a:p>
            <a:r>
              <a:rPr lang="pt-BR" dirty="0"/>
              <a:t>Em seguida, deslizamos a janela um elemento para a direita. </a:t>
            </a:r>
          </a:p>
          <a:p>
            <a:r>
              <a:rPr lang="pt-BR" dirty="0"/>
              <a:t>Esse processo se repete até que a janela de convolução tenha percorrido todo o tensor de entrada.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08B629D-258D-3010-3F74-6583162CDAA0}"/>
                  </a:ext>
                </a:extLst>
              </p:cNvPr>
              <p:cNvSpPr txBox="1"/>
              <p:nvPr/>
            </p:nvSpPr>
            <p:spPr>
              <a:xfrm>
                <a:off x="579820" y="4521472"/>
                <a:ext cx="5663325" cy="1989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>
                          <a:latin typeface="Cambria Math" panose="02040503050406030204" pitchFamily="18" charset="0"/>
                        </a:rPr>
                        <m:t>output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=4∗0+5∗1+7∗2+8∗3=43</m:t>
                      </m:r>
                    </m:oMath>
                  </m:oMathPara>
                </a14:m>
                <a:endParaRPr lang="pt-BR" sz="280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08B629D-258D-3010-3F74-6583162CD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20" y="4521472"/>
                <a:ext cx="5663325" cy="1989712"/>
              </a:xfrm>
              <a:prstGeom prst="rect">
                <a:avLst/>
              </a:prstGeom>
              <a:blipFill>
                <a:blip r:embed="rId3"/>
                <a:stretch>
                  <a:fillRect l="-1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C4C2D6BD-31E3-2F49-63EB-CFE4150DDA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5348438"/>
              </p:ext>
            </p:extLst>
          </p:nvPr>
        </p:nvGraphicFramePr>
        <p:xfrm>
          <a:off x="838200" y="2546919"/>
          <a:ext cx="130590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03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2403868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704462"/>
                  </a:ext>
                </a:extLst>
              </a:tr>
            </a:tbl>
          </a:graphicData>
        </a:graphic>
      </p:graphicFrame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5F214703-DA81-DEF4-831A-390E707C56EF}"/>
              </a:ext>
            </a:extLst>
          </p:cNvPr>
          <p:cNvGraphicFramePr>
            <a:graphicFrameLocks/>
          </p:cNvGraphicFramePr>
          <p:nvPr/>
        </p:nvGraphicFramePr>
        <p:xfrm>
          <a:off x="2734442" y="2732339"/>
          <a:ext cx="8706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03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12480A3-50D2-93DB-2FC2-4DBF0CE8B18C}"/>
                  </a:ext>
                </a:extLst>
              </p:cNvPr>
              <p:cNvSpPr txBox="1"/>
              <p:nvPr/>
            </p:nvSpPr>
            <p:spPr>
              <a:xfrm>
                <a:off x="2132286" y="2843838"/>
                <a:ext cx="5780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⊛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12480A3-50D2-93DB-2FC2-4DBF0CE8B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286" y="2843838"/>
                <a:ext cx="578069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CBE637D-BCDA-1557-B962-763A4DEE29A5}"/>
                  </a:ext>
                </a:extLst>
              </p:cNvPr>
              <p:cNvSpPr txBox="1"/>
              <p:nvPr/>
            </p:nvSpPr>
            <p:spPr>
              <a:xfrm>
                <a:off x="3653220" y="2782283"/>
                <a:ext cx="57806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CBE637D-BCDA-1557-B962-763A4DEE2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220" y="2782283"/>
                <a:ext cx="57806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ela 4">
            <a:extLst>
              <a:ext uri="{FF2B5EF4-FFF2-40B4-BE49-F238E27FC236}">
                <a16:creationId xmlns:a16="http://schemas.microsoft.com/office/drawing/2014/main" id="{09CC5A7F-CFC9-B6FB-7B31-611EFC1892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3970131"/>
              </p:ext>
            </p:extLst>
          </p:nvPr>
        </p:nvGraphicFramePr>
        <p:xfrm>
          <a:off x="4279462" y="2732339"/>
          <a:ext cx="8706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03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</a:tbl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1DD30C51-7FC3-C492-E7BB-85C7BC47423B}"/>
              </a:ext>
            </a:extLst>
          </p:cNvPr>
          <p:cNvSpPr txBox="1"/>
          <p:nvPr/>
        </p:nvSpPr>
        <p:spPr>
          <a:xfrm>
            <a:off x="838200" y="2177587"/>
            <a:ext cx="129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Input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6C8B262-6054-1EC9-24FC-F0E6F6CB657D}"/>
              </a:ext>
            </a:extLst>
          </p:cNvPr>
          <p:cNvSpPr txBox="1"/>
          <p:nvPr/>
        </p:nvSpPr>
        <p:spPr>
          <a:xfrm>
            <a:off x="2746265" y="2347348"/>
            <a:ext cx="85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Kernel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2EBEA7C-E891-80AF-EB7F-19CD72A35768}"/>
              </a:ext>
            </a:extLst>
          </p:cNvPr>
          <p:cNvSpPr txBox="1"/>
          <p:nvPr/>
        </p:nvSpPr>
        <p:spPr>
          <a:xfrm>
            <a:off x="4279461" y="2347348"/>
            <a:ext cx="87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463921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B7399-AC46-A6E1-01FA-F088ADE4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 de características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C3292B-4443-865B-28D7-E54C4111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3063" y="1825624"/>
            <a:ext cx="5663324" cy="5032375"/>
          </a:xfrm>
        </p:spPr>
        <p:txBody>
          <a:bodyPr>
            <a:normAutofit/>
          </a:bodyPr>
          <a:lstStyle/>
          <a:p>
            <a:r>
              <a:rPr lang="pt-BR" dirty="0"/>
              <a:t>Lembrando que o objetivo dos </a:t>
            </a:r>
            <a:r>
              <a:rPr lang="pt-BR" i="1" dirty="0"/>
              <a:t>kernels</a:t>
            </a:r>
            <a:r>
              <a:rPr lang="pt-BR" dirty="0"/>
              <a:t> é extrair características.</a:t>
            </a:r>
          </a:p>
          <a:p>
            <a:r>
              <a:rPr lang="pt-BR"/>
              <a:t>Portanto, </a:t>
            </a:r>
            <a:r>
              <a:rPr lang="pt-BR" dirty="0"/>
              <a:t>o</a:t>
            </a:r>
            <a:r>
              <a:rPr lang="pt-BR"/>
              <a:t> </a:t>
            </a:r>
            <a:r>
              <a:rPr lang="pt-BR" dirty="0"/>
              <a:t>resultado da operação de convolução é chamado de </a:t>
            </a:r>
            <a:r>
              <a:rPr lang="pt-BR" b="1" i="1" dirty="0"/>
              <a:t>mapa de características</a:t>
            </a:r>
            <a:r>
              <a:rPr lang="pt-BR" dirty="0"/>
              <a:t>.</a:t>
            </a:r>
          </a:p>
          <a:p>
            <a:r>
              <a:rPr lang="pt-BR" dirty="0"/>
              <a:t>Pois ele pode ser considerado como as representações (i.e., características) aprendidas nas dimensões espaciais (por exemplo, largura e altura) para a camada subsequente.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08B629D-258D-3010-3F74-6583162CDAA0}"/>
                  </a:ext>
                </a:extLst>
              </p:cNvPr>
              <p:cNvSpPr txBox="1"/>
              <p:nvPr/>
            </p:nvSpPr>
            <p:spPr>
              <a:xfrm>
                <a:off x="579820" y="4521472"/>
                <a:ext cx="5663325" cy="1558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>
                          <a:latin typeface="Cambria Math" panose="02040503050406030204" pitchFamily="18" charset="0"/>
                        </a:rPr>
                        <m:t>output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pt-BR" sz="280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08B629D-258D-3010-3F74-6583162CD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20" y="4521472"/>
                <a:ext cx="5663325" cy="1558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C4C2D6BD-31E3-2F49-63EB-CFE4150DDA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0419343"/>
              </p:ext>
            </p:extLst>
          </p:nvPr>
        </p:nvGraphicFramePr>
        <p:xfrm>
          <a:off x="838200" y="2546919"/>
          <a:ext cx="130590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03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2403868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704462"/>
                  </a:ext>
                </a:extLst>
              </a:tr>
            </a:tbl>
          </a:graphicData>
        </a:graphic>
      </p:graphicFrame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5F214703-DA81-DEF4-831A-390E707C56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7045395"/>
              </p:ext>
            </p:extLst>
          </p:nvPr>
        </p:nvGraphicFramePr>
        <p:xfrm>
          <a:off x="2734442" y="2732339"/>
          <a:ext cx="8706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03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12480A3-50D2-93DB-2FC2-4DBF0CE8B18C}"/>
                  </a:ext>
                </a:extLst>
              </p:cNvPr>
              <p:cNvSpPr txBox="1"/>
              <p:nvPr/>
            </p:nvSpPr>
            <p:spPr>
              <a:xfrm>
                <a:off x="2132286" y="2843838"/>
                <a:ext cx="5780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⊛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12480A3-50D2-93DB-2FC2-4DBF0CE8B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286" y="2843838"/>
                <a:ext cx="578069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CBE637D-BCDA-1557-B962-763A4DEE29A5}"/>
                  </a:ext>
                </a:extLst>
              </p:cNvPr>
              <p:cNvSpPr txBox="1"/>
              <p:nvPr/>
            </p:nvSpPr>
            <p:spPr>
              <a:xfrm>
                <a:off x="3653220" y="2782283"/>
                <a:ext cx="57806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CBE637D-BCDA-1557-B962-763A4DEE2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220" y="2782283"/>
                <a:ext cx="57806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ela 4">
            <a:extLst>
              <a:ext uri="{FF2B5EF4-FFF2-40B4-BE49-F238E27FC236}">
                <a16:creationId xmlns:a16="http://schemas.microsoft.com/office/drawing/2014/main" id="{09CC5A7F-CFC9-B6FB-7B31-611EFC1892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1819327"/>
              </p:ext>
            </p:extLst>
          </p:nvPr>
        </p:nvGraphicFramePr>
        <p:xfrm>
          <a:off x="4279462" y="2732339"/>
          <a:ext cx="8706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03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</a:tbl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1DD30C51-7FC3-C492-E7BB-85C7BC47423B}"/>
              </a:ext>
            </a:extLst>
          </p:cNvPr>
          <p:cNvSpPr txBox="1"/>
          <p:nvPr/>
        </p:nvSpPr>
        <p:spPr>
          <a:xfrm>
            <a:off x="838200" y="2177587"/>
            <a:ext cx="129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Input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6C8B262-6054-1EC9-24FC-F0E6F6CB657D}"/>
              </a:ext>
            </a:extLst>
          </p:cNvPr>
          <p:cNvSpPr txBox="1"/>
          <p:nvPr/>
        </p:nvSpPr>
        <p:spPr>
          <a:xfrm>
            <a:off x="2746265" y="2347348"/>
            <a:ext cx="85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Kernel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2EBEA7C-E891-80AF-EB7F-19CD72A35768}"/>
              </a:ext>
            </a:extLst>
          </p:cNvPr>
          <p:cNvSpPr txBox="1"/>
          <p:nvPr/>
        </p:nvSpPr>
        <p:spPr>
          <a:xfrm>
            <a:off x="4279461" y="2347348"/>
            <a:ext cx="87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063425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B7399-AC46-A6E1-01FA-F088ADE4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Stride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C3292B-4443-865B-28D7-E54C4111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4262" y="1825624"/>
            <a:ext cx="6222125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Neste exemplo anterior, deslizamos a janela um elemento por vez. </a:t>
            </a:r>
          </a:p>
          <a:p>
            <a:r>
              <a:rPr lang="pt-BR" dirty="0"/>
              <a:t>Porém, às vezes, seja por eficiência computacional ou porque desejamos reduzir a resolução, movemos a janela mais de um elemento por vez.</a:t>
            </a:r>
          </a:p>
          <a:p>
            <a:r>
              <a:rPr lang="pt-BR" dirty="0"/>
              <a:t>Esse parâmetro é chamado de </a:t>
            </a:r>
            <a:r>
              <a:rPr lang="pt-BR" i="1" dirty="0" err="1"/>
              <a:t>stride</a:t>
            </a:r>
            <a:r>
              <a:rPr lang="pt-BR" dirty="0"/>
              <a:t>.</a:t>
            </a:r>
          </a:p>
          <a:p>
            <a:r>
              <a:rPr lang="pt-BR" dirty="0"/>
              <a:t>No exemplo ao lado, o </a:t>
            </a:r>
            <a:r>
              <a:rPr lang="pt-BR" i="1" dirty="0" err="1"/>
              <a:t>stride</a:t>
            </a:r>
            <a:r>
              <a:rPr lang="pt-BR" dirty="0"/>
              <a:t> é de 2 para deslizamentos ao longo das colunas e linhas.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Porém, ele pode ser diferente para deslocamentos ao longo das linhas e colunas.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B6E1BB7-2D62-10DF-A8BC-66B8B5DCE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335" y="1900784"/>
            <a:ext cx="3769035" cy="488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99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93526-2643-38B3-0F79-2A58A0F3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Convolução ou correlação cruzada?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D259D8-2FCF-3974-1561-D1364A9EC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7324" y="1825624"/>
            <a:ext cx="6096000" cy="5032375"/>
          </a:xfrm>
        </p:spPr>
        <p:txBody>
          <a:bodyPr>
            <a:normAutofit/>
          </a:bodyPr>
          <a:lstStyle/>
          <a:p>
            <a:r>
              <a:rPr lang="pt-BR" b="0" i="0" dirty="0">
                <a:effectLst/>
              </a:rPr>
              <a:t>As operações em uma CNN, embora sejam chamadas de convoluções, são implementadas como correlações cruzadas na maioria das bibliotecas.</a:t>
            </a:r>
          </a:p>
          <a:p>
            <a:r>
              <a:rPr lang="pt-BR" b="0" i="0" dirty="0">
                <a:effectLst/>
              </a:rPr>
              <a:t>Ao contrário das convoluções tradicionais, as </a:t>
            </a:r>
            <a:r>
              <a:rPr lang="pt-BR" b="0" i="0" dirty="0" err="1">
                <a:effectLst/>
              </a:rPr>
              <a:t>CNNs</a:t>
            </a:r>
            <a:r>
              <a:rPr lang="pt-BR" b="0" i="0" dirty="0">
                <a:effectLst/>
              </a:rPr>
              <a:t> não invertem o </a:t>
            </a:r>
            <a:r>
              <a:rPr lang="pt-BR" b="1" i="1" dirty="0">
                <a:effectLst/>
              </a:rPr>
              <a:t>kernel</a:t>
            </a:r>
            <a:r>
              <a:rPr lang="pt-BR" b="0" i="0" dirty="0">
                <a:effectLst/>
              </a:rPr>
              <a:t>.</a:t>
            </a:r>
          </a:p>
          <a:p>
            <a:r>
              <a:rPr lang="pt-BR" b="0" i="0" dirty="0">
                <a:effectLst/>
              </a:rPr>
              <a:t>No entanto,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isso não importa</a:t>
            </a:r>
            <a:r>
              <a:rPr lang="pt-BR" b="0" i="0" dirty="0">
                <a:effectLst/>
              </a:rPr>
              <a:t>, pois os </a:t>
            </a:r>
            <a:r>
              <a:rPr lang="pt-BR" b="1" i="1" dirty="0">
                <a:effectLst/>
              </a:rPr>
              <a:t>kernels</a:t>
            </a:r>
            <a:r>
              <a:rPr lang="pt-BR" b="0" i="0" dirty="0">
                <a:effectLst/>
              </a:rPr>
              <a:t> são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aprendidos</a:t>
            </a:r>
            <a:r>
              <a:rPr lang="pt-BR" b="0" i="0" dirty="0">
                <a:effectLst/>
              </a:rPr>
              <a:t> e podem se adaptar tanto à correlação cruzada quanto à convolução, de acordo com os dados.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DB03602D-C752-319A-4E0C-B2FB849B25E9}"/>
                  </a:ext>
                </a:extLst>
              </p:cNvPr>
              <p:cNvSpPr txBox="1"/>
              <p:nvPr/>
            </p:nvSpPr>
            <p:spPr>
              <a:xfrm>
                <a:off x="396769" y="4341811"/>
                <a:ext cx="6095998" cy="1558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 smtClean="0">
                          <a:latin typeface="Cambria Math" panose="02040503050406030204" pitchFamily="18" charset="0"/>
                        </a:rPr>
                        <m:t>output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  <m:d>
                                <m:d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DB03602D-C752-319A-4E0C-B2FB849B2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69" y="4341811"/>
                <a:ext cx="6095998" cy="1558825"/>
              </a:xfrm>
              <a:prstGeom prst="rect">
                <a:avLst/>
              </a:prstGeom>
              <a:blipFill>
                <a:blip r:embed="rId3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7F322521-45CB-3869-26AB-BCD9F5D5693B}"/>
                  </a:ext>
                </a:extLst>
              </p:cNvPr>
              <p:cNvSpPr txBox="1"/>
              <p:nvPr/>
            </p:nvSpPr>
            <p:spPr>
              <a:xfrm>
                <a:off x="515010" y="1943160"/>
                <a:ext cx="6095999" cy="1558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 b="0" i="0" smtClean="0">
                          <a:latin typeface="Cambria Math" panose="02040503050406030204" pitchFamily="18" charset="0"/>
                        </a:rPr>
                        <m:t>output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⊛</m:t>
                      </m:r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  <m:d>
                                <m:d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7F322521-45CB-3869-26AB-BCD9F5D56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10" y="1943160"/>
                <a:ext cx="6095999" cy="1558825"/>
              </a:xfrm>
              <a:prstGeom prst="rect">
                <a:avLst/>
              </a:prstGeom>
              <a:blipFill>
                <a:blip r:embed="rId4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ave Esquerda 3">
            <a:extLst>
              <a:ext uri="{FF2B5EF4-FFF2-40B4-BE49-F238E27FC236}">
                <a16:creationId xmlns:a16="http://schemas.microsoft.com/office/drawing/2014/main" id="{BDAD0916-6546-14FF-9C8D-5390D356A83F}"/>
              </a:ext>
            </a:extLst>
          </p:cNvPr>
          <p:cNvSpPr/>
          <p:nvPr/>
        </p:nvSpPr>
        <p:spPr>
          <a:xfrm rot="16200000">
            <a:off x="2795391" y="1212215"/>
            <a:ext cx="368595" cy="49293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E0047B6-B460-555E-A0C6-4578190E1737}"/>
              </a:ext>
            </a:extLst>
          </p:cNvPr>
          <p:cNvSpPr txBox="1"/>
          <p:nvPr/>
        </p:nvSpPr>
        <p:spPr>
          <a:xfrm>
            <a:off x="515010" y="3768746"/>
            <a:ext cx="492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/>
                </a:solidFill>
              </a:rPr>
              <a:t>Convolução</a:t>
            </a:r>
          </a:p>
        </p:txBody>
      </p:sp>
      <p:sp>
        <p:nvSpPr>
          <p:cNvPr id="7" name="Chave Esquerda 6">
            <a:extLst>
              <a:ext uri="{FF2B5EF4-FFF2-40B4-BE49-F238E27FC236}">
                <a16:creationId xmlns:a16="http://schemas.microsoft.com/office/drawing/2014/main" id="{41252DA0-FF01-2733-F699-602C97C6C0A4}"/>
              </a:ext>
            </a:extLst>
          </p:cNvPr>
          <p:cNvSpPr/>
          <p:nvPr/>
        </p:nvSpPr>
        <p:spPr>
          <a:xfrm rot="16200000">
            <a:off x="2677150" y="3640060"/>
            <a:ext cx="368595" cy="49293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ABE3302-5259-399A-0E22-12ACD8479E69}"/>
              </a:ext>
            </a:extLst>
          </p:cNvPr>
          <p:cNvSpPr txBox="1"/>
          <p:nvPr/>
        </p:nvSpPr>
        <p:spPr>
          <a:xfrm>
            <a:off x="396769" y="6196591"/>
            <a:ext cx="492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/>
                </a:solidFill>
              </a:rPr>
              <a:t>Correlação cruzada</a:t>
            </a:r>
          </a:p>
        </p:txBody>
      </p:sp>
    </p:spTree>
    <p:extLst>
      <p:ext uri="{BB962C8B-B14F-4D97-AF65-F5344CB8AC3E}">
        <p14:creationId xmlns:p14="http://schemas.microsoft.com/office/powerpoint/2010/main" val="509993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ED40A-9150-74EA-1077-CBE93F94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Operação de convolução com 3 canais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A0F2B3-45CD-847C-2A26-4FC3420E0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6635" y="1825624"/>
            <a:ext cx="4288220" cy="5032375"/>
          </a:xfrm>
        </p:spPr>
        <p:txBody>
          <a:bodyPr>
            <a:normAutofit/>
          </a:bodyPr>
          <a:lstStyle/>
          <a:p>
            <a:r>
              <a:rPr lang="pt-BR" dirty="0"/>
              <a:t>Em geral, se a imagem tem 3 dimensões, o </a:t>
            </a:r>
            <a:r>
              <a:rPr lang="pt-BR" b="1" i="1" dirty="0"/>
              <a:t>kernel</a:t>
            </a:r>
            <a:r>
              <a:rPr lang="pt-BR" dirty="0"/>
              <a:t> também terá 3 dimensões.</a:t>
            </a:r>
          </a:p>
          <a:p>
            <a:r>
              <a:rPr lang="pt-BR" dirty="0"/>
              <a:t>Para entender a operação, podemos dividi-la em 3 operações de convolução separadas que têm seus resultados somados ao final para gerar a saída.</a:t>
            </a:r>
          </a:p>
          <a:p>
            <a:r>
              <a:rPr lang="pt-BR" dirty="0"/>
              <a:t>Usando um </a:t>
            </a:r>
            <a:r>
              <a:rPr lang="pt-BR" i="1" dirty="0" err="1"/>
              <a:t>stride</a:t>
            </a:r>
            <a:r>
              <a:rPr lang="pt-BR" dirty="0"/>
              <a:t> = 1, temos.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9DDA8A0-1355-BFAC-FC9A-9832CE0C9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6" y="1825624"/>
            <a:ext cx="7304921" cy="397990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C97C772-8406-C1B6-0304-9674F8F2B93F}"/>
              </a:ext>
            </a:extLst>
          </p:cNvPr>
          <p:cNvSpPr/>
          <p:nvPr/>
        </p:nvSpPr>
        <p:spPr>
          <a:xfrm>
            <a:off x="2051049" y="3327400"/>
            <a:ext cx="1263651" cy="14859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99079706-A133-393C-E0A1-1E8469F76249}"/>
              </a:ext>
            </a:extLst>
          </p:cNvPr>
          <p:cNvCxnSpPr/>
          <p:nvPr/>
        </p:nvCxnSpPr>
        <p:spPr>
          <a:xfrm flipV="1">
            <a:off x="2705100" y="2238375"/>
            <a:ext cx="0" cy="10890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045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54103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Até agora, nossas redes neurais continham apenas dois tipos de camadas: densas e de achatamento. </a:t>
            </a:r>
          </a:p>
          <a:p>
            <a:r>
              <a:rPr lang="pt-BR" dirty="0"/>
              <a:t>Porém, um outro tipo muito importante são as </a:t>
            </a:r>
            <a:r>
              <a:rPr lang="pt-BR" b="1" i="1" dirty="0"/>
              <a:t>camadas convolucionais</a:t>
            </a:r>
            <a:r>
              <a:rPr lang="pt-BR" dirty="0"/>
              <a:t>.</a:t>
            </a:r>
          </a:p>
          <a:p>
            <a:r>
              <a:rPr lang="pt-BR" dirty="0"/>
              <a:t>Essas camadas formam as </a:t>
            </a:r>
            <a:r>
              <a:rPr lang="pt-BR" i="1" dirty="0" err="1"/>
              <a:t>Convolutional</a:t>
            </a:r>
            <a:r>
              <a:rPr lang="pt-BR" i="1" dirty="0"/>
              <a:t> Neural Networks</a:t>
            </a:r>
            <a:r>
              <a:rPr lang="pt-BR" dirty="0"/>
              <a:t> (</a:t>
            </a:r>
            <a:r>
              <a:rPr lang="pt-BR" dirty="0" err="1"/>
              <a:t>CNNs</a:t>
            </a:r>
            <a:r>
              <a:rPr lang="pt-BR" dirty="0"/>
              <a:t>).</a:t>
            </a:r>
          </a:p>
          <a:p>
            <a:r>
              <a:rPr lang="pt-BR" dirty="0"/>
              <a:t>A principal diferente para uma DNN é que ao invés de aprender os pesos das camadas densas, uma CNN aprende os valores de </a:t>
            </a:r>
            <a:r>
              <a:rPr lang="pt-BR" b="1" i="1" dirty="0"/>
              <a:t>filtros de convolução</a:t>
            </a:r>
            <a:r>
              <a:rPr lang="pt-BR" dirty="0"/>
              <a:t> (ou apenas </a:t>
            </a:r>
            <a:r>
              <a:rPr lang="pt-BR" b="1" i="1" dirty="0"/>
              <a:t>filtros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Esses filtros são muito eficientes em “compreender” o conteúdo de uma imagem ou vídeo.</a:t>
            </a:r>
          </a:p>
          <a:p>
            <a:r>
              <a:rPr lang="pt-BR" dirty="0" err="1"/>
              <a:t>CNNs</a:t>
            </a:r>
            <a:r>
              <a:rPr lang="pt-BR" dirty="0"/>
              <a:t> são usadas em tarefas de visão computacional, como, por exemplo, </a:t>
            </a:r>
            <a:r>
              <a:rPr lang="pt-BR" b="0" i="0" dirty="0">
                <a:effectLst/>
              </a:rPr>
              <a:t>reconhecimento de objetos, detecção de padrões, segmentação de imagens, rastreamento de objetos, etc.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ED40A-9150-74EA-1077-CBE93F94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Operação de convolução com 3 canais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95BA9E1-3F17-F39D-AC17-14CC48F77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6" y="1825624"/>
            <a:ext cx="7304921" cy="397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38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ED40A-9150-74EA-1077-CBE93F94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Operação de convolução com 3 canais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328A394-0A85-EDFE-CA32-E04993577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6" y="1825623"/>
            <a:ext cx="7304921" cy="397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31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ED40A-9150-74EA-1077-CBE93F94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Operação de convolução com 3 canais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D1132E5-99A1-3663-0FB9-B583CE182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6" y="1825623"/>
            <a:ext cx="7512261" cy="397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03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62605-F9D3-9FD1-932C-7BF94AAF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Kernels</a:t>
            </a:r>
            <a:r>
              <a:rPr lang="pt-BR" dirty="0"/>
              <a:t> diferentes para características diferentes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BE326F2-E03D-F00D-0FFA-8DB73E53DA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29425" y="1825624"/>
                <a:ext cx="526732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Em geral, cada camada de uma rede convolucional possui vários </a:t>
                </a:r>
                <a:r>
                  <a:rPr lang="pt-BR" i="1" dirty="0"/>
                  <a:t>kernels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Cada </a:t>
                </a:r>
                <a:r>
                  <a:rPr lang="pt-BR" i="1" dirty="0"/>
                  <a:t>kernel</a:t>
                </a:r>
                <a:r>
                  <a:rPr lang="pt-BR" dirty="0"/>
                  <a:t> detecta uma característica diferente.</a:t>
                </a:r>
              </a:p>
              <a:p>
                <a:r>
                  <a:rPr lang="pt-BR" dirty="0"/>
                  <a:t>A saída de cada </a:t>
                </a:r>
                <a:r>
                  <a:rPr lang="pt-BR" i="1" dirty="0"/>
                  <a:t>kernel</a:t>
                </a:r>
                <a:r>
                  <a:rPr lang="pt-BR" dirty="0"/>
                  <a:t> tem um valor de bias somado a ela e o resultado é passado por uma função de ativação,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, (e.g., ReLU).</a:t>
                </a:r>
              </a:p>
              <a:p>
                <a:r>
                  <a:rPr lang="pt-BR" dirty="0"/>
                  <a:t>A saída é o resultado do empilhamento de várias matrizes. 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BE326F2-E03D-F00D-0FFA-8DB73E53DA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29425" y="1825624"/>
                <a:ext cx="5267326" cy="5032375"/>
              </a:xfrm>
              <a:blipFill>
                <a:blip r:embed="rId3"/>
                <a:stretch>
                  <a:fillRect l="-2083" t="-2663" r="-463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6DA3CF99-1C00-63C0-73A2-93316042EC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1989251"/>
            <a:ext cx="6058108" cy="440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72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8294E-A2EC-1502-33A1-CE8905F0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Aplicando </a:t>
            </a:r>
            <a:r>
              <a:rPr lang="pt-BR" i="1" dirty="0"/>
              <a:t>kernels</a:t>
            </a:r>
            <a:r>
              <a:rPr lang="pt-BR" dirty="0"/>
              <a:t> a imagens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A41281-5AE9-F7D6-F75E-259E79DE9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4727524"/>
            <a:ext cx="11176000" cy="2130476"/>
          </a:xfrm>
        </p:spPr>
        <p:txBody>
          <a:bodyPr>
            <a:normAutofit fontScale="92500"/>
          </a:bodyPr>
          <a:lstStyle/>
          <a:p>
            <a:r>
              <a:rPr lang="pt-BR" dirty="0"/>
              <a:t>Considerem a imagem à esquerda.</a:t>
            </a:r>
          </a:p>
          <a:p>
            <a:r>
              <a:rPr lang="pt-BR" dirty="0"/>
              <a:t>Se aplicarmos o </a:t>
            </a:r>
            <a:r>
              <a:rPr lang="pt-BR" i="1" dirty="0"/>
              <a:t>kernel</a:t>
            </a:r>
            <a:r>
              <a:rPr lang="pt-BR" dirty="0"/>
              <a:t> (</a:t>
            </a:r>
            <a:r>
              <a:rPr lang="pt-BR" dirty="0" err="1"/>
              <a:t>i.e.,filtro</a:t>
            </a:r>
            <a:r>
              <a:rPr lang="pt-BR" dirty="0"/>
              <a:t>) mostrado, obteremos os resultados à direita.</a:t>
            </a:r>
          </a:p>
          <a:p>
            <a:r>
              <a:rPr lang="pt-BR" dirty="0"/>
              <a:t>Ele realça muito as linhas verticais e escurece todo o resto.</a:t>
            </a:r>
          </a:p>
          <a:p>
            <a:r>
              <a:rPr lang="pt-BR" dirty="0"/>
              <a:t>Portanto, podemos considerar este </a:t>
            </a:r>
            <a:r>
              <a:rPr lang="pt-BR" i="1" dirty="0"/>
              <a:t>kernel</a:t>
            </a:r>
            <a:r>
              <a:rPr lang="pt-BR" dirty="0"/>
              <a:t> como um </a:t>
            </a:r>
            <a:r>
              <a:rPr lang="pt-BR" b="1" i="1" dirty="0"/>
              <a:t>detector de linhas verticais</a:t>
            </a:r>
            <a:r>
              <a:rPr lang="pt-BR" dirty="0"/>
              <a:t>.</a:t>
            </a:r>
          </a:p>
        </p:txBody>
      </p:sp>
      <p:graphicFrame>
        <p:nvGraphicFramePr>
          <p:cNvPr id="10" name="Tabela 4">
            <a:extLst>
              <a:ext uri="{FF2B5EF4-FFF2-40B4-BE49-F238E27FC236}">
                <a16:creationId xmlns:a16="http://schemas.microsoft.com/office/drawing/2014/main" id="{B4271DF3-039B-2ACF-9AC0-B95945CC76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9938428"/>
              </p:ext>
            </p:extLst>
          </p:nvPr>
        </p:nvGraphicFramePr>
        <p:xfrm>
          <a:off x="5617493" y="2466791"/>
          <a:ext cx="12430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338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3646872024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60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</a:tbl>
          </a:graphicData>
        </a:graphic>
      </p:graphicFrame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10C3AF48-41B5-92A4-5000-842C0C313F82}"/>
              </a:ext>
            </a:extLst>
          </p:cNvPr>
          <p:cNvSpPr/>
          <p:nvPr/>
        </p:nvSpPr>
        <p:spPr>
          <a:xfrm>
            <a:off x="5239770" y="2831121"/>
            <a:ext cx="338501" cy="368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43A231E7-D40D-59B3-94A7-EA32FAC23EAC}"/>
              </a:ext>
            </a:extLst>
          </p:cNvPr>
          <p:cNvSpPr/>
          <p:nvPr/>
        </p:nvSpPr>
        <p:spPr>
          <a:xfrm>
            <a:off x="6889569" y="2838901"/>
            <a:ext cx="338501" cy="368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FC488B1-5902-86C8-C98F-0FEFF46EA2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73" t="3272" b="3062"/>
          <a:stretch/>
        </p:blipFill>
        <p:spPr bwMode="auto">
          <a:xfrm>
            <a:off x="7393398" y="1690688"/>
            <a:ext cx="3314166" cy="248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5A9BD79-A0BA-7D45-5254-F4A627B4B2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73" t="3166" b="3166"/>
          <a:stretch/>
        </p:blipFill>
        <p:spPr bwMode="auto">
          <a:xfrm>
            <a:off x="1805783" y="1690688"/>
            <a:ext cx="3314166" cy="248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847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8294E-A2EC-1502-33A1-CE8905F0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Aplicando </a:t>
            </a:r>
            <a:r>
              <a:rPr lang="pt-BR" i="1" dirty="0"/>
              <a:t>kernels</a:t>
            </a:r>
            <a:r>
              <a:rPr lang="pt-BR" dirty="0"/>
              <a:t> a imagens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A41281-5AE9-F7D6-F75E-259E79DE9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4375909"/>
            <a:ext cx="11176000" cy="24820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De forma similar, este filtro pode detectar linhas horizontais, escurecendo quase tudo na imagem que não seja uma linha horizontal.</a:t>
            </a:r>
          </a:p>
          <a:p>
            <a:r>
              <a:rPr lang="pt-BR" dirty="0"/>
              <a:t>Ao aplicar filtros como esses, podemos remover quase tudo, exceto uma característica distinta.</a:t>
            </a:r>
          </a:p>
          <a:p>
            <a:r>
              <a:rPr lang="pt-BR" dirty="0"/>
              <a:t>Esse processo é chamado de </a:t>
            </a:r>
            <a:r>
              <a:rPr lang="pt-BR" b="1" i="1" dirty="0"/>
              <a:t>extração de características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Processo que determina as partes mais importantes de uma imagem.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10C3AF48-41B5-92A4-5000-842C0C313F82}"/>
              </a:ext>
            </a:extLst>
          </p:cNvPr>
          <p:cNvSpPr/>
          <p:nvPr/>
        </p:nvSpPr>
        <p:spPr>
          <a:xfrm>
            <a:off x="5239770" y="2831121"/>
            <a:ext cx="338501" cy="368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43A231E7-D40D-59B3-94A7-EA32FAC23EAC}"/>
              </a:ext>
            </a:extLst>
          </p:cNvPr>
          <p:cNvSpPr/>
          <p:nvPr/>
        </p:nvSpPr>
        <p:spPr>
          <a:xfrm>
            <a:off x="6889569" y="2838901"/>
            <a:ext cx="338501" cy="368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5A9BD79-A0BA-7D45-5254-F4A627B4B2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73" t="3166" b="3166"/>
          <a:stretch/>
        </p:blipFill>
        <p:spPr bwMode="auto">
          <a:xfrm>
            <a:off x="1805783" y="1690688"/>
            <a:ext cx="3314166" cy="248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9DF527E-25DB-B115-55B6-F140189A53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05313"/>
              </p:ext>
            </p:extLst>
          </p:nvPr>
        </p:nvGraphicFramePr>
        <p:xfrm>
          <a:off x="5617493" y="2477070"/>
          <a:ext cx="12430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338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3646872024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60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E24573D8-E4C0-390E-C8F4-26229D5BC7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0" t="2718" b="3115"/>
          <a:stretch/>
        </p:blipFill>
        <p:spPr bwMode="auto">
          <a:xfrm>
            <a:off x="7358051" y="1690687"/>
            <a:ext cx="3291514" cy="248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D951C64-26FA-C703-255B-C6D63EEECA4D}"/>
              </a:ext>
            </a:extLst>
          </p:cNvPr>
          <p:cNvSpPr txBox="1"/>
          <p:nvPr/>
        </p:nvSpPr>
        <p:spPr>
          <a:xfrm>
            <a:off x="9698803" y="6637486"/>
            <a:ext cx="256511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50" b="1" dirty="0"/>
              <a:t>fonte</a:t>
            </a:r>
            <a:r>
              <a:rPr lang="pt-BR" sz="1050" dirty="0"/>
              <a:t>: </a:t>
            </a:r>
            <a:r>
              <a:rPr lang="pt-BR" sz="1050" dirty="0">
                <a:hlinkClick r:id="rId5"/>
              </a:rPr>
              <a:t>https://setosa.io/ev/image-kernels/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57991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3C600-6413-8679-FD73-1BDFA060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de </a:t>
            </a:r>
            <a:r>
              <a:rPr lang="pt-BR" i="1" dirty="0"/>
              <a:t>Pooling</a:t>
            </a:r>
            <a:r>
              <a:rPr lang="pt-BR" dirty="0"/>
              <a:t> (ou subamostragem)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57EF79-7D6D-120A-5FF5-D61E8B4B3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100" y="1825624"/>
            <a:ext cx="6356351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Aplicada, em geral, após uma camada de convolução.</a:t>
            </a:r>
          </a:p>
          <a:p>
            <a:r>
              <a:rPr lang="pt-BR" dirty="0"/>
              <a:t>Ela subamostra sua entrada. </a:t>
            </a:r>
          </a:p>
          <a:p>
            <a:r>
              <a:rPr lang="pt-BR" dirty="0"/>
              <a:t>O objetivo da subamostragem é reduzir a carga computacional, o uso de memória e o número de parâmetros (limitando assim o risco de sobreajuste).</a:t>
            </a:r>
          </a:p>
          <a:p>
            <a:r>
              <a:rPr lang="pt-BR" b="0" i="0" dirty="0">
                <a:effectLst/>
              </a:rPr>
              <a:t>Além disso, ela ajuda a tornar a rede mais robusta a pequenas mudanças na posição das características, o que é útil em tarefas de reconhecimento de objetos.</a:t>
            </a:r>
            <a:endParaRPr lang="pt-BR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160C37D-DA47-F7AA-6346-2E8DC337E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2535371"/>
            <a:ext cx="4494458" cy="224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74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3C600-6413-8679-FD73-1BDFA060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de </a:t>
            </a:r>
            <a:r>
              <a:rPr lang="pt-BR" i="1" dirty="0"/>
              <a:t>Pooling</a:t>
            </a:r>
            <a:r>
              <a:rPr lang="pt-BR" dirty="0"/>
              <a:t> (ou subamostragem)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757EF79-7D6D-120A-5FF5-D61E8B4B34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35600" y="1825624"/>
                <a:ext cx="654685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maneira mais comum de subamostrar é aplicar uma operação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ao resultado de cada </a:t>
                </a:r>
                <a:r>
                  <a:rPr lang="pt-BR" i="1" dirty="0"/>
                  <a:t>kernel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Somente o valor máximo de entrada em cada campo receptivo da camada de </a:t>
                </a:r>
                <a:r>
                  <a:rPr lang="pt-BR" i="1" dirty="0"/>
                  <a:t>pooling</a:t>
                </a:r>
                <a:r>
                  <a:rPr lang="pt-BR" dirty="0"/>
                  <a:t> passa para a próxima camada, enquanto as outras entradas são descartadas.</a:t>
                </a:r>
              </a:p>
              <a:p>
                <a:r>
                  <a:rPr lang="pt-BR" dirty="0"/>
                  <a:t>O </a:t>
                </a:r>
                <a:r>
                  <a:rPr lang="pt-BR" i="1" dirty="0"/>
                  <a:t>pooling</a:t>
                </a:r>
                <a:r>
                  <a:rPr lang="pt-BR" dirty="0"/>
                  <a:t> é normalmente aplicado a cada canal de entrada de forma independente, de forma que a profundidade de saída seja igual a de entrada.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757EF79-7D6D-120A-5FF5-D61E8B4B34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35600" y="1825624"/>
                <a:ext cx="6546851" cy="5032375"/>
              </a:xfrm>
              <a:blipFill>
                <a:blip r:embed="rId3"/>
                <a:stretch>
                  <a:fillRect l="-1676" t="-1937" r="-1117" b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D0B18EC2-9ED1-DF53-99DA-548629A7F7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2535371"/>
            <a:ext cx="4494458" cy="224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58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EEE74-E184-8ED9-6B72-3DCB37E07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de </a:t>
            </a:r>
            <a:r>
              <a:rPr lang="pt-BR" i="1" dirty="0"/>
              <a:t>Pooling</a:t>
            </a:r>
            <a:r>
              <a:rPr lang="pt-BR" dirty="0"/>
              <a:t> (ou </a:t>
            </a:r>
            <a:r>
              <a:rPr lang="pt-BR" dirty="0" err="1"/>
              <a:t>subamostragem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73409C-FE23-683F-9A45-E0884F808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777483"/>
            <a:ext cx="11182565" cy="2080517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Adicionalmente, as camadas de </a:t>
            </a:r>
            <a:r>
              <a:rPr lang="pt-BR" i="1" dirty="0"/>
              <a:t>pooling</a:t>
            </a:r>
            <a:r>
              <a:rPr lang="pt-BR" dirty="0"/>
              <a:t> ajudam a capturar e reter as características mais importantes, ao mesmo tempo que descartam informações menos relevantes ou ruidosas.</a:t>
            </a:r>
          </a:p>
          <a:p>
            <a:r>
              <a:rPr lang="pt-BR" dirty="0"/>
              <a:t>Portanto, elas compactam os dados sem perder as características importantes.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B7151C5D-B0E9-AA0D-0BC7-1527241AB7FD}"/>
              </a:ext>
            </a:extLst>
          </p:cNvPr>
          <p:cNvGrpSpPr/>
          <p:nvPr/>
        </p:nvGrpSpPr>
        <p:grpSpPr>
          <a:xfrm>
            <a:off x="2066065" y="1690688"/>
            <a:ext cx="8059870" cy="2966762"/>
            <a:chOff x="1438381" y="1690688"/>
            <a:chExt cx="8059870" cy="2966762"/>
          </a:xfrm>
        </p:grpSpPr>
        <p:pic>
          <p:nvPicPr>
            <p:cNvPr id="4098" name="Picture 2" descr="Convolutional Neural Network - Questions and Answers ​in MRI">
              <a:extLst>
                <a:ext uri="{FF2B5EF4-FFF2-40B4-BE49-F238E27FC236}">
                  <a16:creationId xmlns:a16="http://schemas.microsoft.com/office/drawing/2014/main" id="{3904BC27-6419-5213-EC91-6AF64AEDCD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22" t="19476" r="50000" b="12360"/>
            <a:stretch/>
          </p:blipFill>
          <p:spPr bwMode="auto">
            <a:xfrm>
              <a:off x="1438381" y="1690688"/>
              <a:ext cx="2988496" cy="29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Convolutional Neural Network - Questions and Answers ​in MRI">
              <a:extLst>
                <a:ext uri="{FF2B5EF4-FFF2-40B4-BE49-F238E27FC236}">
                  <a16:creationId xmlns:a16="http://schemas.microsoft.com/office/drawing/2014/main" id="{0A517654-8F72-470C-17E4-4447326E58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823" t="11000" r="5197" b="55222"/>
            <a:stretch/>
          </p:blipFill>
          <p:spPr bwMode="auto">
            <a:xfrm>
              <a:off x="7492248" y="2169279"/>
              <a:ext cx="2006003" cy="1991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tângulo 3">
                  <a:extLst>
                    <a:ext uri="{FF2B5EF4-FFF2-40B4-BE49-F238E27FC236}">
                      <a16:creationId xmlns:a16="http://schemas.microsoft.com/office/drawing/2014/main" id="{CA1EE9CF-9FF2-92C9-C4B9-0BD2045271E4}"/>
                    </a:ext>
                  </a:extLst>
                </p:cNvPr>
                <p:cNvSpPr/>
                <p:nvPr/>
              </p:nvSpPr>
              <p:spPr>
                <a:xfrm>
                  <a:off x="5166740" y="2747691"/>
                  <a:ext cx="1585645" cy="85275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pt-BR" dirty="0">
                      <a:solidFill>
                        <a:schemeClr val="tx1"/>
                      </a:solidFill>
                    </a:rPr>
                    <a:t>Max </a:t>
                  </a:r>
                  <a:r>
                    <a:rPr lang="pt-BR" i="1" dirty="0">
                      <a:solidFill>
                        <a:schemeClr val="tx1"/>
                      </a:solidFill>
                    </a:rPr>
                    <a:t>pooling</a:t>
                  </a:r>
                </a:p>
              </p:txBody>
            </p:sp>
          </mc:Choice>
          <mc:Fallback>
            <p:sp>
              <p:nvSpPr>
                <p:cNvPr id="4" name="Retângulo 3">
                  <a:extLst>
                    <a:ext uri="{FF2B5EF4-FFF2-40B4-BE49-F238E27FC236}">
                      <a16:creationId xmlns:a16="http://schemas.microsoft.com/office/drawing/2014/main" id="{CA1EE9CF-9FF2-92C9-C4B9-0BD2045271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6740" y="2747691"/>
                  <a:ext cx="1585645" cy="8527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Seta: para a Direita 4">
              <a:extLst>
                <a:ext uri="{FF2B5EF4-FFF2-40B4-BE49-F238E27FC236}">
                  <a16:creationId xmlns:a16="http://schemas.microsoft.com/office/drawing/2014/main" id="{2529EEC0-3A44-021E-9FEA-0D67D05B0D98}"/>
                </a:ext>
              </a:extLst>
            </p:cNvPr>
            <p:cNvSpPr/>
            <p:nvPr/>
          </p:nvSpPr>
          <p:spPr>
            <a:xfrm>
              <a:off x="4636676" y="2963449"/>
              <a:ext cx="349321" cy="42124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Seta: para a Direita 5">
              <a:extLst>
                <a:ext uri="{FF2B5EF4-FFF2-40B4-BE49-F238E27FC236}">
                  <a16:creationId xmlns:a16="http://schemas.microsoft.com/office/drawing/2014/main" id="{D5B336D0-2AF8-5895-0973-7AC5C8057B4F}"/>
                </a:ext>
              </a:extLst>
            </p:cNvPr>
            <p:cNvSpPr/>
            <p:nvPr/>
          </p:nvSpPr>
          <p:spPr>
            <a:xfrm>
              <a:off x="6933128" y="2963448"/>
              <a:ext cx="349321" cy="42124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3650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82808-ADC1-D99A-5EBB-CF8814C4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Padding</a:t>
            </a:r>
            <a:r>
              <a:rPr lang="pt-BR" dirty="0"/>
              <a:t> ou preenchimento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9B1FE04-F6F1-AF10-F6F0-40369D9818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89600" y="1825624"/>
                <a:ext cx="633730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D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epois de aplicar muitas convoluções sucessivas, </a:t>
                </a:r>
                <a:r>
                  <a:rPr lang="pt-BR" dirty="0"/>
                  <a:t>as imagens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tendem a ser consideravelmente menores do que as da entrada.</a:t>
                </a: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Se </a:t>
                </a:r>
                <a:r>
                  <a:rPr lang="pt-BR" dirty="0">
                    <a:solidFill>
                      <a:schemeClr val="tx1"/>
                    </a:solidFill>
                  </a:rPr>
                  <a:t>temos uma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imagem de entrada com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240</m:t>
                    </m:r>
                    <m:r>
                      <a:rPr lang="pt-B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×240</m:t>
                    </m:r>
                  </m:oMath>
                </a14:m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pt-BR" b="0" i="1" dirty="0">
                    <a:solidFill>
                      <a:schemeClr val="tx1"/>
                    </a:solidFill>
                    <a:effectLst/>
                  </a:rPr>
                  <a:t>pixels</a:t>
                </a:r>
                <a:r>
                  <a:rPr lang="pt-BR" dirty="0">
                    <a:solidFill>
                      <a:schemeClr val="tx1"/>
                    </a:solidFill>
                  </a:rPr>
                  <a:t>, após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dez camadas de convolução</a:t>
                </a:r>
                <a:r>
                  <a:rPr lang="pt-BR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, ela é reduzida para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</m:t>
                    </m:r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pt-BR" b="0" i="1" dirty="0">
                    <a:solidFill>
                      <a:schemeClr val="tx1"/>
                    </a:solidFill>
                    <a:effectLst/>
                  </a:rPr>
                  <a:t>pixels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. </a:t>
                </a:r>
              </a:p>
              <a:p>
                <a:r>
                  <a:rPr lang="pt-BR" dirty="0"/>
                  <a:t>Isso reduz</a:t>
                </a:r>
                <a:r>
                  <a:rPr lang="pt-BR" dirty="0">
                    <a:solidFill>
                      <a:schemeClr val="tx1"/>
                    </a:solidFill>
                  </a:rPr>
                  <a:t> 30% d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a imagem, e consequentemente, faz com que qualquer informação interessante nas bordas da imagem desapareçam.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9B1FE04-F6F1-AF10-F6F0-40369D9818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89600" y="1825624"/>
                <a:ext cx="6337300" cy="5032375"/>
              </a:xfrm>
              <a:blipFill>
                <a:blip r:embed="rId2"/>
                <a:stretch>
                  <a:fillRect l="-1731" t="-1937" b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m 8">
            <a:extLst>
              <a:ext uri="{FF2B5EF4-FFF2-40B4-BE49-F238E27FC236}">
                <a16:creationId xmlns:a16="http://schemas.microsoft.com/office/drawing/2014/main" id="{80A5E01C-C0A8-274D-F4EC-DE59EDC9C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717800"/>
            <a:ext cx="5154070" cy="25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34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B9476-4706-8E81-221F-E5040AB27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tabulares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B90306-31A3-7468-D521-F26B9341F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5891" y="1825624"/>
            <a:ext cx="6537434" cy="5032375"/>
          </a:xfrm>
        </p:spPr>
        <p:txBody>
          <a:bodyPr>
            <a:normAutofit/>
          </a:bodyPr>
          <a:lstStyle/>
          <a:p>
            <a:r>
              <a:rPr lang="pt-BR" b="0" i="0" dirty="0" err="1">
                <a:effectLst/>
              </a:rPr>
              <a:t>DNNs</a:t>
            </a:r>
            <a:r>
              <a:rPr lang="pt-BR" b="0" i="0" dirty="0">
                <a:effectLst/>
              </a:rPr>
              <a:t> são ideais para dados tabulares, onde os exemplos são representados por linhas e os atributos por colunas.</a:t>
            </a:r>
          </a:p>
          <a:p>
            <a:r>
              <a:rPr lang="pt-BR" b="0" i="0" dirty="0">
                <a:effectLst/>
              </a:rPr>
              <a:t>Ao analisar esses dados, o objetivo da DNN é descobrir padrões que envolvem interações entre os atributos, sem presumir uma estrutura espacial (em termos de posicionamento físico) específica entre eles.</a:t>
            </a:r>
          </a:p>
          <a:p>
            <a:r>
              <a:rPr lang="pt-BR" b="0" i="0" dirty="0">
                <a:effectLst/>
              </a:rPr>
              <a:t>Em contraste, imagens têm uma estrutura espacial que pode ser explorada por modelos de ML.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3CDC4BE-18F1-F196-DB89-42DF13D65A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36" t="2799"/>
          <a:stretch/>
        </p:blipFill>
        <p:spPr>
          <a:xfrm>
            <a:off x="493986" y="2082962"/>
            <a:ext cx="4588632" cy="383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705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82808-ADC1-D99A-5EBB-CF8814C4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Padding</a:t>
            </a:r>
            <a:r>
              <a:rPr lang="pt-BR" dirty="0"/>
              <a:t> ou preenchimento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B1FE04-F6F1-AF10-F6F0-40369D981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8600" y="1825624"/>
            <a:ext cx="6718300" cy="5032375"/>
          </a:xfrm>
        </p:spPr>
        <p:txBody>
          <a:bodyPr>
            <a:normAutofit/>
          </a:bodyPr>
          <a:lstStyle/>
          <a:p>
            <a:r>
              <a:rPr lang="pt-BR" b="0" i="0" dirty="0">
                <a:effectLst/>
              </a:rPr>
              <a:t>O </a:t>
            </a:r>
            <a:r>
              <a:rPr lang="pt-BR" b="0" i="1" dirty="0">
                <a:effectLst/>
              </a:rPr>
              <a:t>padding</a:t>
            </a:r>
            <a:r>
              <a:rPr lang="pt-BR" b="0" i="0" dirty="0">
                <a:effectLst/>
              </a:rPr>
              <a:t> </a:t>
            </a:r>
            <a:r>
              <a:rPr lang="pt-BR" dirty="0"/>
              <a:t>é usado </a:t>
            </a:r>
            <a:r>
              <a:rPr lang="pt-BR" b="0" i="0" dirty="0">
                <a:effectLst/>
              </a:rPr>
              <a:t>para controlar o tamanho dos mapas de características após uma camada convolucional</a:t>
            </a:r>
            <a:r>
              <a:rPr lang="pt-BR" dirty="0"/>
              <a:t>.</a:t>
            </a:r>
            <a:endParaRPr lang="pt-BR" b="0" i="0" dirty="0">
              <a:effectLst/>
            </a:endParaRPr>
          </a:p>
          <a:p>
            <a:r>
              <a:rPr lang="pt-BR" b="0" i="1" dirty="0">
                <a:effectLst/>
              </a:rPr>
              <a:t>Pixels</a:t>
            </a:r>
            <a:r>
              <a:rPr lang="pt-BR" b="0" i="0" dirty="0">
                <a:effectLst/>
              </a:rPr>
              <a:t> de preenchimento são adicionados ao redor da borda da imagem de entrada, aumentando assim seu tamanho efetivo.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0" i="0" dirty="0">
                <a:effectLst/>
              </a:rPr>
              <a:t>Normalmente, os pixels são feitos iguais a zero.</a:t>
            </a:r>
          </a:p>
          <a:p>
            <a:r>
              <a:rPr lang="pt-BR" b="0" i="0" dirty="0">
                <a:effectLst/>
              </a:rPr>
              <a:t>Em tarefas de classificação de imagens, é comum aplicar </a:t>
            </a:r>
            <a:r>
              <a:rPr lang="pt-BR" b="0" i="1" dirty="0">
                <a:effectLst/>
              </a:rPr>
              <a:t>padding</a:t>
            </a:r>
            <a:r>
              <a:rPr lang="pt-BR" b="0" i="0" dirty="0">
                <a:effectLst/>
              </a:rPr>
              <a:t> nas camadas iniciais para preservar informações de borda, enquanto camadas finais não o aplicam para reduzir a dimensionalidade.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0B71047-D961-229D-327A-FDFFBBE55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2768600"/>
            <a:ext cx="5154070" cy="25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625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9867DE-93F9-6F75-29F2-7E94E1E64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Camadas densas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CB2729-0EA2-C0DE-BA82-4BE3E7D0C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4916" y="1825624"/>
            <a:ext cx="5605848" cy="5032375"/>
          </a:xfrm>
        </p:spPr>
        <p:txBody>
          <a:bodyPr>
            <a:normAutofit lnSpcReduction="10000"/>
          </a:bodyPr>
          <a:lstStyle/>
          <a:p>
            <a:r>
              <a:rPr lang="pt-BR" b="0" i="0" dirty="0">
                <a:effectLst/>
              </a:rPr>
              <a:t>Depois das camadas convolucionais, as CNN apresentam algumas camadas densas.</a:t>
            </a:r>
          </a:p>
          <a:p>
            <a:r>
              <a:rPr lang="pt-BR" b="0" i="0" dirty="0">
                <a:effectLst/>
              </a:rPr>
              <a:t>Elas são responsáveis por realizar a classificação ou regressão propriamente dita.</a:t>
            </a:r>
          </a:p>
          <a:p>
            <a:r>
              <a:rPr lang="pt-BR" b="0" i="0" dirty="0">
                <a:effectLst/>
              </a:rPr>
              <a:t>As camadas densas recebem as características extraídas pelas camadas convolucionais e combinam essas informações para aprender padrões complexos e realizar a tarefa de classificação ou regressão.</a:t>
            </a:r>
          </a:p>
        </p:txBody>
      </p:sp>
      <p:pic>
        <p:nvPicPr>
          <p:cNvPr id="5122" name="Picture 2" descr="Convolutional Neural Network | Deep Learning | Developers Breach">
            <a:extLst>
              <a:ext uri="{FF2B5EF4-FFF2-40B4-BE49-F238E27FC236}">
                <a16:creationId xmlns:a16="http://schemas.microsoft.com/office/drawing/2014/main" id="{22ABAFD7-F3F3-213A-E35A-11DCC2477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14" y="2459402"/>
            <a:ext cx="6243680" cy="29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087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8294E-A2EC-1502-33A1-CE8905F0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Os filtros não são definidos manualmente!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A41281-5AE9-F7D6-F75E-259E79DE9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4625218"/>
            <a:ext cx="11176000" cy="2232782"/>
          </a:xfrm>
        </p:spPr>
        <p:txBody>
          <a:bodyPr>
            <a:normAutofit/>
          </a:bodyPr>
          <a:lstStyle/>
          <a:p>
            <a:r>
              <a:rPr lang="pt-BR" dirty="0"/>
              <a:t>Nós não precisamos definir os filtros manualmente. </a:t>
            </a:r>
          </a:p>
          <a:p>
            <a:r>
              <a:rPr lang="pt-BR" dirty="0"/>
              <a:t>Em vez disso, durante o </a:t>
            </a:r>
            <a:r>
              <a:rPr lang="pt-BR" b="1" i="1" dirty="0">
                <a:solidFill>
                  <a:srgbClr val="00B050"/>
                </a:solidFill>
              </a:rPr>
              <a:t>treinamento</a:t>
            </a:r>
            <a:r>
              <a:rPr lang="pt-BR" dirty="0"/>
              <a:t>, as </a:t>
            </a:r>
            <a:r>
              <a:rPr lang="pt-BR" b="1" i="1" dirty="0">
                <a:solidFill>
                  <a:srgbClr val="00B050"/>
                </a:solidFill>
              </a:rPr>
              <a:t>camadas convolucionais aprenderão automaticamente</a:t>
            </a:r>
            <a:r>
              <a:rPr lang="pt-BR" b="1" i="1" dirty="0"/>
              <a:t> </a:t>
            </a:r>
            <a:r>
              <a:rPr lang="pt-BR" dirty="0"/>
              <a:t>os filtros mais úteis para sua tarefa, e as camadas acima (i.e., densas) aprenderão a combiná-los em padrões mais complexos.</a:t>
            </a:r>
          </a:p>
        </p:txBody>
      </p:sp>
      <p:pic>
        <p:nvPicPr>
          <p:cNvPr id="4" name="Picture 2" descr="Convolutional Neural Network | Deep Learning | Developers Breach">
            <a:extLst>
              <a:ext uri="{FF2B5EF4-FFF2-40B4-BE49-F238E27FC236}">
                <a16:creationId xmlns:a16="http://schemas.microsoft.com/office/drawing/2014/main" id="{2FFBC0E7-4DB0-5196-082A-77A36C904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160" y="1567398"/>
            <a:ext cx="6243680" cy="29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771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FDEE0-F22A-CFC7-3FC5-441368F0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D6BBE4-2214-A808-8A9F-F5661EC22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7815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00B3E-85D7-8B25-6629-4A85FF36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0104F-E6BA-B308-644A-11A7E4939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57898" cy="4351338"/>
          </a:xfrm>
        </p:spPr>
        <p:txBody>
          <a:bodyPr/>
          <a:lstStyle/>
          <a:p>
            <a:r>
              <a:rPr lang="pt-BR" dirty="0"/>
              <a:t>Exemplo:</a:t>
            </a:r>
          </a:p>
        </p:txBody>
      </p:sp>
      <p:pic>
        <p:nvPicPr>
          <p:cNvPr id="2050" name="Picture 2" descr="TensorFlow">
            <a:extLst>
              <a:ext uri="{FF2B5EF4-FFF2-40B4-BE49-F238E27FC236}">
                <a16:creationId xmlns:a16="http://schemas.microsoft.com/office/drawing/2014/main" id="{87B75C17-2A48-E33A-B66B-927CA792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75" y="2923470"/>
            <a:ext cx="4099479" cy="230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ject Jupyter | Try Jupyter">
            <a:extLst>
              <a:ext uri="{FF2B5EF4-FFF2-40B4-BE49-F238E27FC236}">
                <a16:creationId xmlns:a16="http://schemas.microsoft.com/office/drawing/2014/main" id="{FC70A9A5-A2C7-C005-C6C5-A9FF7756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70" y="3167764"/>
            <a:ext cx="3461657" cy="18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oogle Colaboratory Colab - Guía Completa Español - Marketing Branding">
            <a:extLst>
              <a:ext uri="{FF2B5EF4-FFF2-40B4-BE49-F238E27FC236}">
                <a16:creationId xmlns:a16="http://schemas.microsoft.com/office/drawing/2014/main" id="{8A007768-2032-FE11-22C9-9394A0EF0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r="10641"/>
          <a:stretch/>
        </p:blipFill>
        <p:spPr bwMode="auto">
          <a:xfrm>
            <a:off x="8665027" y="2746576"/>
            <a:ext cx="3331071" cy="26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80EDF8DB-E749-8471-3ACA-2FFE3006F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9" r="20198"/>
          <a:stretch/>
        </p:blipFill>
        <p:spPr bwMode="auto">
          <a:xfrm>
            <a:off x="304800" y="3167764"/>
            <a:ext cx="1894114" cy="18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nal de Adição 7">
            <a:extLst>
              <a:ext uri="{FF2B5EF4-FFF2-40B4-BE49-F238E27FC236}">
                <a16:creationId xmlns:a16="http://schemas.microsoft.com/office/drawing/2014/main" id="{89317CF7-D83C-5980-45A9-863C64A2BE61}"/>
              </a:ext>
            </a:extLst>
          </p:cNvPr>
          <p:cNvSpPr>
            <a:spLocks noChangeAspect="1"/>
          </p:cNvSpPr>
          <p:nvPr/>
        </p:nvSpPr>
        <p:spPr>
          <a:xfrm>
            <a:off x="2198914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inal de Adição 9">
            <a:extLst>
              <a:ext uri="{FF2B5EF4-FFF2-40B4-BE49-F238E27FC236}">
                <a16:creationId xmlns:a16="http://schemas.microsoft.com/office/drawing/2014/main" id="{C6DC4B29-EABA-20F7-BB46-C33BEC93E2DD}"/>
              </a:ext>
            </a:extLst>
          </p:cNvPr>
          <p:cNvSpPr>
            <a:spLocks noChangeAspect="1"/>
          </p:cNvSpPr>
          <p:nvPr/>
        </p:nvSpPr>
        <p:spPr>
          <a:xfrm>
            <a:off x="5279613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inal de Adição 10">
            <a:extLst>
              <a:ext uri="{FF2B5EF4-FFF2-40B4-BE49-F238E27FC236}">
                <a16:creationId xmlns:a16="http://schemas.microsoft.com/office/drawing/2014/main" id="{FF65B64B-136B-DCC4-8A01-509D3D5CD19F}"/>
              </a:ext>
            </a:extLst>
          </p:cNvPr>
          <p:cNvSpPr>
            <a:spLocks noChangeAspect="1"/>
          </p:cNvSpPr>
          <p:nvPr/>
        </p:nvSpPr>
        <p:spPr>
          <a:xfrm>
            <a:off x="7968386" y="3533294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619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9304" cy="4351338"/>
          </a:xfrm>
        </p:spPr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– Introduzindo Convoluções</a:t>
            </a:r>
            <a:r>
              <a:rPr lang="pt-BR" dirty="0"/>
              <a:t>”.</a:t>
            </a:r>
          </a:p>
          <a:p>
            <a:r>
              <a:rPr lang="pt-BR" dirty="0"/>
              <a:t>Exercício: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C10D9D7E-21EA-C2D8-5761-4F6786036D00}"/>
              </a:ext>
            </a:extLst>
          </p:cNvPr>
          <p:cNvSpPr txBox="1"/>
          <p:nvPr/>
        </p:nvSpPr>
        <p:spPr>
          <a:xfrm>
            <a:off x="1296715" y="82399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Input</a:t>
            </a: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C253F684-8E73-FD40-BE49-2A50F4A7A603}"/>
              </a:ext>
            </a:extLst>
          </p:cNvPr>
          <p:cNvGrpSpPr/>
          <p:nvPr/>
        </p:nvGrpSpPr>
        <p:grpSpPr>
          <a:xfrm>
            <a:off x="1296713" y="451731"/>
            <a:ext cx="4619517" cy="5927244"/>
            <a:chOff x="1296713" y="451731"/>
            <a:chExt cx="4619517" cy="5927244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" name="Tabela 4">
                  <a:extLst>
                    <a:ext uri="{FF2B5EF4-FFF2-40B4-BE49-F238E27FC236}">
                      <a16:creationId xmlns:a16="http://schemas.microsoft.com/office/drawing/2014/main" id="{7ECEAD7E-13C4-930B-CF59-043497D0AE4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073076516"/>
                    </p:ext>
                  </p:extLst>
                </p:nvPr>
              </p:nvGraphicFramePr>
              <p:xfrm>
                <a:off x="1296713" y="451731"/>
                <a:ext cx="1657352" cy="148336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2403868722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07704462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4" name="Tabela 4">
                  <a:extLst>
                    <a:ext uri="{FF2B5EF4-FFF2-40B4-BE49-F238E27FC236}">
                      <a16:creationId xmlns:a16="http://schemas.microsoft.com/office/drawing/2014/main" id="{7ECEAD7E-13C4-930B-CF59-043497D0AE4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073076516"/>
                    </p:ext>
                  </p:extLst>
                </p:nvPr>
              </p:nvGraphicFramePr>
              <p:xfrm>
                <a:off x="1296713" y="451731"/>
                <a:ext cx="1657352" cy="148336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2403868722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07704462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Tabela 4">
                  <a:extLst>
                    <a:ext uri="{FF2B5EF4-FFF2-40B4-BE49-F238E27FC236}">
                      <a16:creationId xmlns:a16="http://schemas.microsoft.com/office/drawing/2014/main" id="{D035F2CA-FB18-FF07-F121-82526F89420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8627264"/>
                    </p:ext>
                  </p:extLst>
                </p:nvPr>
              </p:nvGraphicFramePr>
              <p:xfrm>
                <a:off x="3564541" y="836722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5" name="Tabela 4">
                  <a:extLst>
                    <a:ext uri="{FF2B5EF4-FFF2-40B4-BE49-F238E27FC236}">
                      <a16:creationId xmlns:a16="http://schemas.microsoft.com/office/drawing/2014/main" id="{D035F2CA-FB18-FF07-F121-82526F89420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8627264"/>
                    </p:ext>
                  </p:extLst>
                </p:nvPr>
              </p:nvGraphicFramePr>
              <p:xfrm>
                <a:off x="3564541" y="836722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F95B3DA-B65D-197D-DA2B-E33A2B91AF70}"/>
                    </a:ext>
                  </a:extLst>
                </p:cNvPr>
                <p:cNvSpPr txBox="1"/>
                <p:nvPr/>
              </p:nvSpPr>
              <p:spPr>
                <a:xfrm>
                  <a:off x="2962385" y="948221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F95B3DA-B65D-197D-DA2B-E33A2B91AF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2385" y="948221"/>
                  <a:ext cx="578069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352DED4-AC8A-2504-0A48-2A08B9F1ECAA}"/>
                </a:ext>
              </a:extLst>
            </p:cNvPr>
            <p:cNvSpPr txBox="1"/>
            <p:nvPr/>
          </p:nvSpPr>
          <p:spPr>
            <a:xfrm>
              <a:off x="3576364" y="451731"/>
              <a:ext cx="858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Kernel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9" name="Tabela 4">
                  <a:extLst>
                    <a:ext uri="{FF2B5EF4-FFF2-40B4-BE49-F238E27FC236}">
                      <a16:creationId xmlns:a16="http://schemas.microsoft.com/office/drawing/2014/main" id="{6DF99C71-2B0B-7A28-D9B1-5E28C2C23069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284218161"/>
                    </p:ext>
                  </p:extLst>
                </p:nvPr>
              </p:nvGraphicFramePr>
              <p:xfrm>
                <a:off x="1296713" y="2651124"/>
                <a:ext cx="1657352" cy="148336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2403868722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07704462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9" name="Tabela 4">
                  <a:extLst>
                    <a:ext uri="{FF2B5EF4-FFF2-40B4-BE49-F238E27FC236}">
                      <a16:creationId xmlns:a16="http://schemas.microsoft.com/office/drawing/2014/main" id="{6DF99C71-2B0B-7A28-D9B1-5E28C2C23069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284218161"/>
                    </p:ext>
                  </p:extLst>
                </p:nvPr>
              </p:nvGraphicFramePr>
              <p:xfrm>
                <a:off x="1296713" y="2651124"/>
                <a:ext cx="1657352" cy="148336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2403868722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07704462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AE00C155-A3E4-2792-E47C-5F2929E60BCC}"/>
                </a:ext>
              </a:extLst>
            </p:cNvPr>
            <p:cNvSpPr txBox="1"/>
            <p:nvPr/>
          </p:nvSpPr>
          <p:spPr>
            <a:xfrm>
              <a:off x="1296714" y="4527949"/>
              <a:ext cx="1657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Input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" name="Tabela 4">
                  <a:extLst>
                    <a:ext uri="{FF2B5EF4-FFF2-40B4-BE49-F238E27FC236}">
                      <a16:creationId xmlns:a16="http://schemas.microsoft.com/office/drawing/2014/main" id="{6498B05F-4A0B-BE8C-9AEE-1F43D0F4F446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896458233"/>
                    </p:ext>
                  </p:extLst>
                </p:nvPr>
              </p:nvGraphicFramePr>
              <p:xfrm>
                <a:off x="1296713" y="4895615"/>
                <a:ext cx="1657352" cy="148336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2403868722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07704462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1" name="Tabela 4">
                  <a:extLst>
                    <a:ext uri="{FF2B5EF4-FFF2-40B4-BE49-F238E27FC236}">
                      <a16:creationId xmlns:a16="http://schemas.microsoft.com/office/drawing/2014/main" id="{6498B05F-4A0B-BE8C-9AEE-1F43D0F4F446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896458233"/>
                    </p:ext>
                  </p:extLst>
                </p:nvPr>
              </p:nvGraphicFramePr>
              <p:xfrm>
                <a:off x="1296713" y="4895615"/>
                <a:ext cx="1657352" cy="148336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2403868722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07704462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2" name="Tabela 11">
                  <a:extLst>
                    <a:ext uri="{FF2B5EF4-FFF2-40B4-BE49-F238E27FC236}">
                      <a16:creationId xmlns:a16="http://schemas.microsoft.com/office/drawing/2014/main" id="{CD001AA0-1745-4C53-D7BF-262224FE3939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009131330"/>
                    </p:ext>
                  </p:extLst>
                </p:nvPr>
              </p:nvGraphicFramePr>
              <p:xfrm>
                <a:off x="3564541" y="3035409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2" name="Tabela 11">
                  <a:extLst>
                    <a:ext uri="{FF2B5EF4-FFF2-40B4-BE49-F238E27FC236}">
                      <a16:creationId xmlns:a16="http://schemas.microsoft.com/office/drawing/2014/main" id="{CD001AA0-1745-4C53-D7BF-262224FE3939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009131330"/>
                    </p:ext>
                  </p:extLst>
                </p:nvPr>
              </p:nvGraphicFramePr>
              <p:xfrm>
                <a:off x="3564541" y="3035409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98DC7BD1-F6EF-AF80-1AB1-73D6EA8B91A8}"/>
                    </a:ext>
                  </a:extLst>
                </p:cNvPr>
                <p:cNvSpPr txBox="1"/>
                <p:nvPr/>
              </p:nvSpPr>
              <p:spPr>
                <a:xfrm>
                  <a:off x="2962385" y="3146908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98DC7BD1-F6EF-AF80-1AB1-73D6EA8B91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2385" y="3146908"/>
                  <a:ext cx="578069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1BD8FF47-23D0-F9E2-6127-EFCC96747C8E}"/>
                </a:ext>
              </a:extLst>
            </p:cNvPr>
            <p:cNvSpPr txBox="1"/>
            <p:nvPr/>
          </p:nvSpPr>
          <p:spPr>
            <a:xfrm>
              <a:off x="3576364" y="2650418"/>
              <a:ext cx="858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Kernel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5" name="Tabela 14">
                  <a:extLst>
                    <a:ext uri="{FF2B5EF4-FFF2-40B4-BE49-F238E27FC236}">
                      <a16:creationId xmlns:a16="http://schemas.microsoft.com/office/drawing/2014/main" id="{5D949D9E-F8BE-00AB-C505-24E0215F8F39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539605555"/>
                    </p:ext>
                  </p:extLst>
                </p:nvPr>
              </p:nvGraphicFramePr>
              <p:xfrm>
                <a:off x="3564541" y="5280678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5" name="Tabela 14">
                  <a:extLst>
                    <a:ext uri="{FF2B5EF4-FFF2-40B4-BE49-F238E27FC236}">
                      <a16:creationId xmlns:a16="http://schemas.microsoft.com/office/drawing/2014/main" id="{5D949D9E-F8BE-00AB-C505-24E0215F8F39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539605555"/>
                    </p:ext>
                  </p:extLst>
                </p:nvPr>
              </p:nvGraphicFramePr>
              <p:xfrm>
                <a:off x="3564541" y="5280678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2AA7FAF1-BAD7-577C-EB24-FC0671D271D4}"/>
                    </a:ext>
                  </a:extLst>
                </p:cNvPr>
                <p:cNvSpPr txBox="1"/>
                <p:nvPr/>
              </p:nvSpPr>
              <p:spPr>
                <a:xfrm>
                  <a:off x="2962385" y="5392177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2AA7FAF1-BAD7-577C-EB24-FC0671D271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2385" y="5392177"/>
                  <a:ext cx="578069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3E5D60CE-5411-4079-DB44-A87268EBBC49}"/>
                </a:ext>
              </a:extLst>
            </p:cNvPr>
            <p:cNvSpPr txBox="1"/>
            <p:nvPr/>
          </p:nvSpPr>
          <p:spPr>
            <a:xfrm>
              <a:off x="3576364" y="4895687"/>
              <a:ext cx="858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Kernel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222B8B47-A17C-A100-60A3-3A41326FDBFE}"/>
                </a:ext>
              </a:extLst>
            </p:cNvPr>
            <p:cNvSpPr txBox="1"/>
            <p:nvPr/>
          </p:nvSpPr>
          <p:spPr>
            <a:xfrm>
              <a:off x="1296713" y="2281792"/>
              <a:ext cx="1657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Input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C939B888-B31C-7C03-C007-B8A7B62631D8}"/>
                    </a:ext>
                  </a:extLst>
                </p:cNvPr>
                <p:cNvSpPr txBox="1"/>
                <p:nvPr/>
              </p:nvSpPr>
              <p:spPr>
                <a:xfrm>
                  <a:off x="4419382" y="902325"/>
                  <a:ext cx="57806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C939B888-B31C-7C03-C007-B8A7B62631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382" y="902325"/>
                  <a:ext cx="57806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0" name="Tabela 4">
                  <a:extLst>
                    <a:ext uri="{FF2B5EF4-FFF2-40B4-BE49-F238E27FC236}">
                      <a16:creationId xmlns:a16="http://schemas.microsoft.com/office/drawing/2014/main" id="{D77B0A95-15D4-FBA2-9E53-248747A9695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817244650"/>
                    </p:ext>
                  </p:extLst>
                </p:nvPr>
              </p:nvGraphicFramePr>
              <p:xfrm>
                <a:off x="5045624" y="852381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0" name="Tabela 4">
                  <a:extLst>
                    <a:ext uri="{FF2B5EF4-FFF2-40B4-BE49-F238E27FC236}">
                      <a16:creationId xmlns:a16="http://schemas.microsoft.com/office/drawing/2014/main" id="{D77B0A95-15D4-FBA2-9E53-248747A9695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817244650"/>
                    </p:ext>
                  </p:extLst>
                </p:nvPr>
              </p:nvGraphicFramePr>
              <p:xfrm>
                <a:off x="5045624" y="852381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5D29E7EF-21DC-CA63-209C-4A573A902511}"/>
                </a:ext>
              </a:extLst>
            </p:cNvPr>
            <p:cNvSpPr txBox="1"/>
            <p:nvPr/>
          </p:nvSpPr>
          <p:spPr>
            <a:xfrm>
              <a:off x="5045623" y="467390"/>
              <a:ext cx="87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Output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A0F14A40-A001-5B2A-3C53-11A2954A6F2D}"/>
                    </a:ext>
                  </a:extLst>
                </p:cNvPr>
                <p:cNvSpPr txBox="1"/>
                <p:nvPr/>
              </p:nvSpPr>
              <p:spPr>
                <a:xfrm>
                  <a:off x="4419381" y="3115062"/>
                  <a:ext cx="57806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A0F14A40-A001-5B2A-3C53-11A2954A6F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381" y="3115062"/>
                  <a:ext cx="57806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3" name="Tabela 4">
                  <a:extLst>
                    <a:ext uri="{FF2B5EF4-FFF2-40B4-BE49-F238E27FC236}">
                      <a16:creationId xmlns:a16="http://schemas.microsoft.com/office/drawing/2014/main" id="{3DD5A588-7FB3-CF7D-BD89-877C69008564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435460298"/>
                    </p:ext>
                  </p:extLst>
                </p:nvPr>
              </p:nvGraphicFramePr>
              <p:xfrm>
                <a:off x="5045623" y="3065118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3" name="Tabela 4">
                  <a:extLst>
                    <a:ext uri="{FF2B5EF4-FFF2-40B4-BE49-F238E27FC236}">
                      <a16:creationId xmlns:a16="http://schemas.microsoft.com/office/drawing/2014/main" id="{3DD5A588-7FB3-CF7D-BD89-877C69008564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435460298"/>
                    </p:ext>
                  </p:extLst>
                </p:nvPr>
              </p:nvGraphicFramePr>
              <p:xfrm>
                <a:off x="5045623" y="3065118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4C880960-A047-F50E-D355-8A2786955E8B}"/>
                </a:ext>
              </a:extLst>
            </p:cNvPr>
            <p:cNvSpPr txBox="1"/>
            <p:nvPr/>
          </p:nvSpPr>
          <p:spPr>
            <a:xfrm>
              <a:off x="5045622" y="2680127"/>
              <a:ext cx="87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Output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3C7D3423-06C3-901D-A9E0-00C2F55C6C70}"/>
                    </a:ext>
                  </a:extLst>
                </p:cNvPr>
                <p:cNvSpPr txBox="1"/>
                <p:nvPr/>
              </p:nvSpPr>
              <p:spPr>
                <a:xfrm>
                  <a:off x="4419380" y="5356261"/>
                  <a:ext cx="57806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3C7D3423-06C3-901D-A9E0-00C2F55C6C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380" y="5356261"/>
                  <a:ext cx="578069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6" name="Tabela 4">
                  <a:extLst>
                    <a:ext uri="{FF2B5EF4-FFF2-40B4-BE49-F238E27FC236}">
                      <a16:creationId xmlns:a16="http://schemas.microsoft.com/office/drawing/2014/main" id="{151DFBB2-EF9C-90CA-2CC0-A48170E71137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142053723"/>
                    </p:ext>
                  </p:extLst>
                </p:nvPr>
              </p:nvGraphicFramePr>
              <p:xfrm>
                <a:off x="5045622" y="5306317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6" name="Tabela 4">
                  <a:extLst>
                    <a:ext uri="{FF2B5EF4-FFF2-40B4-BE49-F238E27FC236}">
                      <a16:creationId xmlns:a16="http://schemas.microsoft.com/office/drawing/2014/main" id="{151DFBB2-EF9C-90CA-2CC0-A48170E71137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142053723"/>
                    </p:ext>
                  </p:extLst>
                </p:nvPr>
              </p:nvGraphicFramePr>
              <p:xfrm>
                <a:off x="5045622" y="5306317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D243296-8FA3-2FF3-C7E0-09DD055D6E57}"/>
                </a:ext>
              </a:extLst>
            </p:cNvPr>
            <p:cNvSpPr txBox="1"/>
            <p:nvPr/>
          </p:nvSpPr>
          <p:spPr>
            <a:xfrm>
              <a:off x="5045621" y="4921326"/>
              <a:ext cx="87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Output</a:t>
              </a:r>
            </a:p>
          </p:txBody>
        </p:sp>
        <p:sp>
          <p:nvSpPr>
            <p:cNvPr id="28" name="Seta: para a Direita 27">
              <a:extLst>
                <a:ext uri="{FF2B5EF4-FFF2-40B4-BE49-F238E27FC236}">
                  <a16:creationId xmlns:a16="http://schemas.microsoft.com/office/drawing/2014/main" id="{2B5E4F88-7C95-E8B9-4506-61ECCE8FE71C}"/>
                </a:ext>
              </a:extLst>
            </p:cNvPr>
            <p:cNvSpPr/>
            <p:nvPr/>
          </p:nvSpPr>
          <p:spPr>
            <a:xfrm rot="5400000">
              <a:off x="3642453" y="2041842"/>
              <a:ext cx="305455" cy="408291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Seta: para a Direita 28">
              <a:extLst>
                <a:ext uri="{FF2B5EF4-FFF2-40B4-BE49-F238E27FC236}">
                  <a16:creationId xmlns:a16="http://schemas.microsoft.com/office/drawing/2014/main" id="{E8349426-7287-7D6C-3BE4-34C67AF1CBD6}"/>
                </a:ext>
              </a:extLst>
            </p:cNvPr>
            <p:cNvSpPr/>
            <p:nvPr/>
          </p:nvSpPr>
          <p:spPr>
            <a:xfrm rot="5400000">
              <a:off x="3648882" y="4235466"/>
              <a:ext cx="305455" cy="408291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4017622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Agrupar 53">
            <a:extLst>
              <a:ext uri="{FF2B5EF4-FFF2-40B4-BE49-F238E27FC236}">
                <a16:creationId xmlns:a16="http://schemas.microsoft.com/office/drawing/2014/main" id="{B852FB9C-6431-A8BA-1EEB-AD6AC2EE1D7F}"/>
              </a:ext>
            </a:extLst>
          </p:cNvPr>
          <p:cNvGrpSpPr/>
          <p:nvPr/>
        </p:nvGrpSpPr>
        <p:grpSpPr>
          <a:xfrm>
            <a:off x="990729" y="1681050"/>
            <a:ext cx="7978978" cy="4250552"/>
            <a:chOff x="990729" y="1681050"/>
            <a:chExt cx="7978978" cy="4250552"/>
          </a:xfrm>
        </p:grpSpPr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ABCDAC50-1159-41CA-5DAC-B1BF550E4078}"/>
                </a:ext>
              </a:extLst>
            </p:cNvPr>
            <p:cNvGrpSpPr/>
            <p:nvPr/>
          </p:nvGrpSpPr>
          <p:grpSpPr>
            <a:xfrm>
              <a:off x="991915" y="1681050"/>
              <a:ext cx="7961097" cy="4250552"/>
              <a:chOff x="991915" y="1681050"/>
              <a:chExt cx="7961097" cy="4250552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2" name="Tabela 31">
                    <a:extLst>
                      <a:ext uri="{FF2B5EF4-FFF2-40B4-BE49-F238E27FC236}">
                        <a16:creationId xmlns:a16="http://schemas.microsoft.com/office/drawing/2014/main" id="{2F9A2461-BB38-98A3-9217-822694E3F2B2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978335930"/>
                      </p:ext>
                    </p:extLst>
                  </p:nvPr>
                </p:nvGraphicFramePr>
                <p:xfrm>
                  <a:off x="3518729" y="3433164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32" name="Tabela 31">
                    <a:extLst>
                      <a:ext uri="{FF2B5EF4-FFF2-40B4-BE49-F238E27FC236}">
                        <a16:creationId xmlns:a16="http://schemas.microsoft.com/office/drawing/2014/main" id="{2F9A2461-BB38-98A3-9217-822694E3F2B2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978335930"/>
                      </p:ext>
                    </p:extLst>
                  </p:nvPr>
                </p:nvGraphicFramePr>
                <p:xfrm>
                  <a:off x="3518729" y="3433164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1" name="Tabela 30">
                    <a:extLst>
                      <a:ext uri="{FF2B5EF4-FFF2-40B4-BE49-F238E27FC236}">
                        <a16:creationId xmlns:a16="http://schemas.microsoft.com/office/drawing/2014/main" id="{FADB2249-E063-C463-8822-4F21596A7971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82886799"/>
                      </p:ext>
                    </p:extLst>
                  </p:nvPr>
                </p:nvGraphicFramePr>
                <p:xfrm>
                  <a:off x="3332034" y="3616661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6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31" name="Tabela 30">
                    <a:extLst>
                      <a:ext uri="{FF2B5EF4-FFF2-40B4-BE49-F238E27FC236}">
                        <a16:creationId xmlns:a16="http://schemas.microsoft.com/office/drawing/2014/main" id="{FADB2249-E063-C463-8822-4F21596A7971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82886799"/>
                      </p:ext>
                    </p:extLst>
                  </p:nvPr>
                </p:nvGraphicFramePr>
                <p:xfrm>
                  <a:off x="3332034" y="3616661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6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" name="Tabela 4">
                    <a:extLst>
                      <a:ext uri="{FF2B5EF4-FFF2-40B4-BE49-F238E27FC236}">
                        <a16:creationId xmlns:a16="http://schemas.microsoft.com/office/drawing/2014/main" id="{9941D272-0AFC-301C-EC99-4892310F8E6A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60367381"/>
                      </p:ext>
                    </p:extLst>
                  </p:nvPr>
                </p:nvGraphicFramePr>
                <p:xfrm>
                  <a:off x="1370287" y="3310084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9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3" name="Tabela 4">
                    <a:extLst>
                      <a:ext uri="{FF2B5EF4-FFF2-40B4-BE49-F238E27FC236}">
                        <a16:creationId xmlns:a16="http://schemas.microsoft.com/office/drawing/2014/main" id="{9941D272-0AFC-301C-EC99-4892310F8E6A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60367381"/>
                      </p:ext>
                    </p:extLst>
                  </p:nvPr>
                </p:nvGraphicFramePr>
                <p:xfrm>
                  <a:off x="1370287" y="3310084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9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2" name="Tabela 4">
                    <a:extLst>
                      <a:ext uri="{FF2B5EF4-FFF2-40B4-BE49-F238E27FC236}">
                        <a16:creationId xmlns:a16="http://schemas.microsoft.com/office/drawing/2014/main" id="{19F7ED3C-53B7-4FEA-18ED-F42CDFE05109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874099308"/>
                      </p:ext>
                    </p:extLst>
                  </p:nvPr>
                </p:nvGraphicFramePr>
                <p:xfrm>
                  <a:off x="1181101" y="3487970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9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2" name="Tabela 4">
                    <a:extLst>
                      <a:ext uri="{FF2B5EF4-FFF2-40B4-BE49-F238E27FC236}">
                        <a16:creationId xmlns:a16="http://schemas.microsoft.com/office/drawing/2014/main" id="{19F7ED3C-53B7-4FEA-18ED-F42CDFE05109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874099308"/>
                      </p:ext>
                    </p:extLst>
                  </p:nvPr>
                </p:nvGraphicFramePr>
                <p:xfrm>
                  <a:off x="1181101" y="3487970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9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10D9D7E-21EA-C2D8-5761-4F6786036D00}"/>
                  </a:ext>
                </a:extLst>
              </p:cNvPr>
              <p:cNvSpPr txBox="1"/>
              <p:nvPr/>
            </p:nvSpPr>
            <p:spPr>
              <a:xfrm>
                <a:off x="991916" y="1685990"/>
                <a:ext cx="1601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Input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4" name="Tabela 4">
                    <a:extLst>
                      <a:ext uri="{FF2B5EF4-FFF2-40B4-BE49-F238E27FC236}">
                        <a16:creationId xmlns:a16="http://schemas.microsoft.com/office/drawing/2014/main" id="{7ECEAD7E-13C4-930B-CF59-043497D0AE4A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856969781"/>
                      </p:ext>
                    </p:extLst>
                  </p:nvPr>
                </p:nvGraphicFramePr>
                <p:xfrm>
                  <a:off x="991915" y="3665856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6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4" name="Tabela 4">
                    <a:extLst>
                      <a:ext uri="{FF2B5EF4-FFF2-40B4-BE49-F238E27FC236}">
                        <a16:creationId xmlns:a16="http://schemas.microsoft.com/office/drawing/2014/main" id="{7ECEAD7E-13C4-930B-CF59-043497D0AE4A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856969781"/>
                      </p:ext>
                    </p:extLst>
                  </p:nvPr>
                </p:nvGraphicFramePr>
                <p:xfrm>
                  <a:off x="991915" y="3665856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6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5" name="Tabela 4">
                    <a:extLst>
                      <a:ext uri="{FF2B5EF4-FFF2-40B4-BE49-F238E27FC236}">
                        <a16:creationId xmlns:a16="http://schemas.microsoft.com/office/drawing/2014/main" id="{D035F2CA-FB18-FF07-F121-82526F894200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613255268"/>
                      </p:ext>
                    </p:extLst>
                  </p:nvPr>
                </p:nvGraphicFramePr>
                <p:xfrm>
                  <a:off x="3180866" y="3771224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5" name="Tabela 4">
                    <a:extLst>
                      <a:ext uri="{FF2B5EF4-FFF2-40B4-BE49-F238E27FC236}">
                        <a16:creationId xmlns:a16="http://schemas.microsoft.com/office/drawing/2014/main" id="{D035F2CA-FB18-FF07-F121-82526F894200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613255268"/>
                      </p:ext>
                    </p:extLst>
                  </p:nvPr>
                </p:nvGraphicFramePr>
                <p:xfrm>
                  <a:off x="3180866" y="3771224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CaixaDeTexto 5">
                    <a:extLst>
                      <a:ext uri="{FF2B5EF4-FFF2-40B4-BE49-F238E27FC236}">
                        <a16:creationId xmlns:a16="http://schemas.microsoft.com/office/drawing/2014/main" id="{1F95B3DA-B65D-197D-DA2B-E33A2B91AF70}"/>
                      </a:ext>
                    </a:extLst>
                  </p:cNvPr>
                  <p:cNvSpPr txBox="1"/>
                  <p:nvPr/>
                </p:nvSpPr>
                <p:spPr>
                  <a:xfrm>
                    <a:off x="2593049" y="3760451"/>
                    <a:ext cx="57806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⊛</m:t>
                          </m:r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6" name="CaixaDeTexto 5">
                    <a:extLst>
                      <a:ext uri="{FF2B5EF4-FFF2-40B4-BE49-F238E27FC236}">
                        <a16:creationId xmlns:a16="http://schemas.microsoft.com/office/drawing/2014/main" id="{1F95B3DA-B65D-197D-DA2B-E33A2B91AF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3049" y="3760451"/>
                    <a:ext cx="578069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921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A352DED4-AC8A-2504-0A48-2A08B9F1ECAA}"/>
                  </a:ext>
                </a:extLst>
              </p:cNvPr>
              <p:cNvSpPr txBox="1"/>
              <p:nvPr/>
            </p:nvSpPr>
            <p:spPr>
              <a:xfrm>
                <a:off x="3180866" y="1685990"/>
                <a:ext cx="11966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Kernel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aixaDeTexto 18">
                    <a:extLst>
                      <a:ext uri="{FF2B5EF4-FFF2-40B4-BE49-F238E27FC236}">
                        <a16:creationId xmlns:a16="http://schemas.microsoft.com/office/drawing/2014/main" id="{C939B888-B31C-7C03-C007-B8A7B62631D8}"/>
                      </a:ext>
                    </a:extLst>
                  </p:cNvPr>
                  <p:cNvSpPr txBox="1"/>
                  <p:nvPr/>
                </p:nvSpPr>
                <p:spPr>
                  <a:xfrm>
                    <a:off x="4342253" y="3729631"/>
                    <a:ext cx="578069" cy="52322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pt-BR" sz="2800" dirty="0"/>
                  </a:p>
                </p:txBody>
              </p:sp>
            </mc:Choice>
            <mc:Fallback xmlns="">
              <p:sp>
                <p:nvSpPr>
                  <p:cNvPr id="19" name="CaixaDeTexto 18">
                    <a:extLst>
                      <a:ext uri="{FF2B5EF4-FFF2-40B4-BE49-F238E27FC236}">
                        <a16:creationId xmlns:a16="http://schemas.microsoft.com/office/drawing/2014/main" id="{C939B888-B31C-7C03-C007-B8A7B62631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2253" y="3729631"/>
                    <a:ext cx="578069" cy="523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20" name="Tabela 4">
                    <a:extLst>
                      <a:ext uri="{FF2B5EF4-FFF2-40B4-BE49-F238E27FC236}">
                        <a16:creationId xmlns:a16="http://schemas.microsoft.com/office/drawing/2014/main" id="{D77B0A95-15D4-FBA2-9E53-248747A96951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977964058"/>
                      </p:ext>
                    </p:extLst>
                  </p:nvPr>
                </p:nvGraphicFramePr>
                <p:xfrm>
                  <a:off x="8082406" y="3678470"/>
                  <a:ext cx="870606" cy="74168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35303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35303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69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endParaRPr lang="pt-BR" b="0" dirty="0">
                                <a:solidFill>
                                  <a:schemeClr val="tx1"/>
                                </a:solidFill>
                              </a:endParaRP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endParaRPr lang="pt-BR" b="0" dirty="0">
                                <a:solidFill>
                                  <a:schemeClr val="tx1"/>
                                </a:solidFill>
                              </a:endParaRP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endParaRPr lang="pt-BR" b="0" dirty="0">
                                <a:solidFill>
                                  <a:schemeClr val="tx1"/>
                                </a:solidFill>
                              </a:endParaRP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20" name="Tabela 4">
                    <a:extLst>
                      <a:ext uri="{FF2B5EF4-FFF2-40B4-BE49-F238E27FC236}">
                        <a16:creationId xmlns:a16="http://schemas.microsoft.com/office/drawing/2014/main" id="{D77B0A95-15D4-FBA2-9E53-248747A96951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977964058"/>
                      </p:ext>
                    </p:extLst>
                  </p:nvPr>
                </p:nvGraphicFramePr>
                <p:xfrm>
                  <a:off x="8082406" y="3678470"/>
                  <a:ext cx="870606" cy="74168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35303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35303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69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endParaRPr lang="pt-BR" b="0" dirty="0">
                                <a:solidFill>
                                  <a:schemeClr val="tx1"/>
                                </a:solidFill>
                              </a:endParaRP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endParaRPr lang="pt-BR" b="0" dirty="0">
                                <a:solidFill>
                                  <a:schemeClr val="tx1"/>
                                </a:solidFill>
                              </a:endParaRP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endParaRPr lang="pt-BR" b="0" dirty="0">
                                <a:solidFill>
                                  <a:schemeClr val="tx1"/>
                                </a:solidFill>
                              </a:endParaRP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D29E7EF-21DC-CA63-209C-4A573A902511}"/>
                  </a:ext>
                </a:extLst>
              </p:cNvPr>
              <p:cNvSpPr txBox="1"/>
              <p:nvPr/>
            </p:nvSpPr>
            <p:spPr>
              <a:xfrm>
                <a:off x="5106526" y="1685990"/>
                <a:ext cx="870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Output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3" name="Tabela 4">
                    <a:extLst>
                      <a:ext uri="{FF2B5EF4-FFF2-40B4-BE49-F238E27FC236}">
                        <a16:creationId xmlns:a16="http://schemas.microsoft.com/office/drawing/2014/main" id="{C3BFA42E-33D9-0D1D-1D8B-AE6FB9900463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981471261"/>
                      </p:ext>
                    </p:extLst>
                  </p:nvPr>
                </p:nvGraphicFramePr>
                <p:xfrm>
                  <a:off x="4920322" y="2067220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6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33" name="Tabela 4">
                    <a:extLst>
                      <a:ext uri="{FF2B5EF4-FFF2-40B4-BE49-F238E27FC236}">
                        <a16:creationId xmlns:a16="http://schemas.microsoft.com/office/drawing/2014/main" id="{C3BFA42E-33D9-0D1D-1D8B-AE6FB9900463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981471261"/>
                      </p:ext>
                    </p:extLst>
                  </p:nvPr>
                </p:nvGraphicFramePr>
                <p:xfrm>
                  <a:off x="4920322" y="2067220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6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4" name="Tabela 4">
                    <a:extLst>
                      <a:ext uri="{FF2B5EF4-FFF2-40B4-BE49-F238E27FC236}">
                        <a16:creationId xmlns:a16="http://schemas.microsoft.com/office/drawing/2014/main" id="{85DB3302-AF25-3250-97E6-1E43A0400605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934252241"/>
                      </p:ext>
                    </p:extLst>
                  </p:nvPr>
                </p:nvGraphicFramePr>
                <p:xfrm>
                  <a:off x="4920322" y="3443151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9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34" name="Tabela 4">
                    <a:extLst>
                      <a:ext uri="{FF2B5EF4-FFF2-40B4-BE49-F238E27FC236}">
                        <a16:creationId xmlns:a16="http://schemas.microsoft.com/office/drawing/2014/main" id="{85DB3302-AF25-3250-97E6-1E43A0400605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934252241"/>
                      </p:ext>
                    </p:extLst>
                  </p:nvPr>
                </p:nvGraphicFramePr>
                <p:xfrm>
                  <a:off x="4920322" y="3443151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9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5" name="Tabela 4">
                    <a:extLst>
                      <a:ext uri="{FF2B5EF4-FFF2-40B4-BE49-F238E27FC236}">
                        <a16:creationId xmlns:a16="http://schemas.microsoft.com/office/drawing/2014/main" id="{FE40C774-FBE8-41AB-59B7-7FD4CE57331B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326379338"/>
                      </p:ext>
                    </p:extLst>
                  </p:nvPr>
                </p:nvGraphicFramePr>
                <p:xfrm>
                  <a:off x="4920322" y="4819082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9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35" name="Tabela 4">
                    <a:extLst>
                      <a:ext uri="{FF2B5EF4-FFF2-40B4-BE49-F238E27FC236}">
                        <a16:creationId xmlns:a16="http://schemas.microsoft.com/office/drawing/2014/main" id="{FE40C774-FBE8-41AB-59B7-7FD4CE57331B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326379338"/>
                      </p:ext>
                    </p:extLst>
                  </p:nvPr>
                </p:nvGraphicFramePr>
                <p:xfrm>
                  <a:off x="4920322" y="4819082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9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6" name="Tabela 35">
                    <a:extLst>
                      <a:ext uri="{FF2B5EF4-FFF2-40B4-BE49-F238E27FC236}">
                        <a16:creationId xmlns:a16="http://schemas.microsoft.com/office/drawing/2014/main" id="{9A1F4462-B7AA-6A33-EC8A-B252AB9FC141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769381372"/>
                      </p:ext>
                    </p:extLst>
                  </p:nvPr>
                </p:nvGraphicFramePr>
                <p:xfrm>
                  <a:off x="6677676" y="2271024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36" name="Tabela 35">
                    <a:extLst>
                      <a:ext uri="{FF2B5EF4-FFF2-40B4-BE49-F238E27FC236}">
                        <a16:creationId xmlns:a16="http://schemas.microsoft.com/office/drawing/2014/main" id="{9A1F4462-B7AA-6A33-EC8A-B252AB9FC141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769381372"/>
                      </p:ext>
                    </p:extLst>
                  </p:nvPr>
                </p:nvGraphicFramePr>
                <p:xfrm>
                  <a:off x="6677676" y="2271024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7" name="Tabela 36">
                    <a:extLst>
                      <a:ext uri="{FF2B5EF4-FFF2-40B4-BE49-F238E27FC236}">
                        <a16:creationId xmlns:a16="http://schemas.microsoft.com/office/drawing/2014/main" id="{EF5FE9EB-D1E0-4699-3454-A270D4048AC0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576135963"/>
                      </p:ext>
                    </p:extLst>
                  </p:nvPr>
                </p:nvGraphicFramePr>
                <p:xfrm>
                  <a:off x="6677676" y="3678470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6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37" name="Tabela 36">
                    <a:extLst>
                      <a:ext uri="{FF2B5EF4-FFF2-40B4-BE49-F238E27FC236}">
                        <a16:creationId xmlns:a16="http://schemas.microsoft.com/office/drawing/2014/main" id="{EF5FE9EB-D1E0-4699-3454-A270D4048AC0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576135963"/>
                      </p:ext>
                    </p:extLst>
                  </p:nvPr>
                </p:nvGraphicFramePr>
                <p:xfrm>
                  <a:off x="6677676" y="3678470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6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8" name="Tabela 37">
                    <a:extLst>
                      <a:ext uri="{FF2B5EF4-FFF2-40B4-BE49-F238E27FC236}">
                        <a16:creationId xmlns:a16="http://schemas.microsoft.com/office/drawing/2014/main" id="{935049B8-6BC8-4B94-508A-E4E830B007C3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301185566"/>
                      </p:ext>
                    </p:extLst>
                  </p:nvPr>
                </p:nvGraphicFramePr>
                <p:xfrm>
                  <a:off x="6677676" y="5009582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38" name="Tabela 37">
                    <a:extLst>
                      <a:ext uri="{FF2B5EF4-FFF2-40B4-BE49-F238E27FC236}">
                        <a16:creationId xmlns:a16="http://schemas.microsoft.com/office/drawing/2014/main" id="{935049B8-6BC8-4B94-508A-E4E830B007C3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301185566"/>
                      </p:ext>
                    </p:extLst>
                  </p:nvPr>
                </p:nvGraphicFramePr>
                <p:xfrm>
                  <a:off x="6677676" y="5009582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CaixaDeTexto 38">
                    <a:extLst>
                      <a:ext uri="{FF2B5EF4-FFF2-40B4-BE49-F238E27FC236}">
                        <a16:creationId xmlns:a16="http://schemas.microsoft.com/office/drawing/2014/main" id="{ADCA8886-9326-60B6-AD0F-784DDDA17982}"/>
                      </a:ext>
                    </a:extLst>
                  </p:cNvPr>
                  <p:cNvSpPr txBox="1"/>
                  <p:nvPr/>
                </p:nvSpPr>
                <p:spPr>
                  <a:xfrm>
                    <a:off x="6128462" y="2381894"/>
                    <a:ext cx="57806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⊛</m:t>
                          </m:r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39" name="CaixaDeTexto 38">
                    <a:extLst>
                      <a:ext uri="{FF2B5EF4-FFF2-40B4-BE49-F238E27FC236}">
                        <a16:creationId xmlns:a16="http://schemas.microsoft.com/office/drawing/2014/main" id="{ADCA8886-9326-60B6-AD0F-784DDDA179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8462" y="2381894"/>
                    <a:ext cx="578069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066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CaixaDeTexto 39">
                    <a:extLst>
                      <a:ext uri="{FF2B5EF4-FFF2-40B4-BE49-F238E27FC236}">
                        <a16:creationId xmlns:a16="http://schemas.microsoft.com/office/drawing/2014/main" id="{5B985AE4-6A29-0737-F218-4FFA24F547B1}"/>
                      </a:ext>
                    </a:extLst>
                  </p:cNvPr>
                  <p:cNvSpPr txBox="1"/>
                  <p:nvPr/>
                </p:nvSpPr>
                <p:spPr>
                  <a:xfrm>
                    <a:off x="6136742" y="3795509"/>
                    <a:ext cx="57806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⊛</m:t>
                          </m:r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40" name="CaixaDeTexto 39">
                    <a:extLst>
                      <a:ext uri="{FF2B5EF4-FFF2-40B4-BE49-F238E27FC236}">
                        <a16:creationId xmlns:a16="http://schemas.microsoft.com/office/drawing/2014/main" id="{5B985AE4-6A29-0737-F218-4FFA24F547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36742" y="3795509"/>
                    <a:ext cx="578069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66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CaixaDeTexto 40">
                    <a:extLst>
                      <a:ext uri="{FF2B5EF4-FFF2-40B4-BE49-F238E27FC236}">
                        <a16:creationId xmlns:a16="http://schemas.microsoft.com/office/drawing/2014/main" id="{1559FE9B-65AA-3BAA-3DAE-62E4C5417647}"/>
                      </a:ext>
                    </a:extLst>
                  </p:cNvPr>
                  <p:cNvSpPr txBox="1"/>
                  <p:nvPr/>
                </p:nvSpPr>
                <p:spPr>
                  <a:xfrm>
                    <a:off x="6128461" y="5144509"/>
                    <a:ext cx="57806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⊛</m:t>
                          </m:r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41" name="CaixaDeTexto 40">
                    <a:extLst>
                      <a:ext uri="{FF2B5EF4-FFF2-40B4-BE49-F238E27FC236}">
                        <a16:creationId xmlns:a16="http://schemas.microsoft.com/office/drawing/2014/main" id="{1559FE9B-65AA-3BAA-3DAE-62E4C54176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8461" y="5144509"/>
                    <a:ext cx="578069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921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aixaDeTexto 41">
                    <a:extLst>
                      <a:ext uri="{FF2B5EF4-FFF2-40B4-BE49-F238E27FC236}">
                        <a16:creationId xmlns:a16="http://schemas.microsoft.com/office/drawing/2014/main" id="{4EF73DA9-EC25-D209-515D-B655C2B79626}"/>
                      </a:ext>
                    </a:extLst>
                  </p:cNvPr>
                  <p:cNvSpPr txBox="1"/>
                  <p:nvPr/>
                </p:nvSpPr>
                <p:spPr>
                  <a:xfrm>
                    <a:off x="7504337" y="3726072"/>
                    <a:ext cx="578069" cy="52322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pt-BR" sz="2800" dirty="0"/>
                  </a:p>
                </p:txBody>
              </p:sp>
            </mc:Choice>
            <mc:Fallback xmlns="">
              <p:sp>
                <p:nvSpPr>
                  <p:cNvPr id="42" name="CaixaDeTexto 41">
                    <a:extLst>
                      <a:ext uri="{FF2B5EF4-FFF2-40B4-BE49-F238E27FC236}">
                        <a16:creationId xmlns:a16="http://schemas.microsoft.com/office/drawing/2014/main" id="{4EF73DA9-EC25-D209-515D-B655C2B796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4337" y="3726072"/>
                    <a:ext cx="578069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015D1AB5-CE41-FC4A-B444-1A433ADAEC37}"/>
                  </a:ext>
                </a:extLst>
              </p:cNvPr>
              <p:cNvSpPr txBox="1"/>
              <p:nvPr/>
            </p:nvSpPr>
            <p:spPr>
              <a:xfrm>
                <a:off x="8082406" y="1681050"/>
                <a:ext cx="870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Output</a:t>
                </a:r>
              </a:p>
            </p:txBody>
          </p:sp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05C00E29-1787-385A-91BB-0BA8D07E0063}"/>
                  </a:ext>
                </a:extLst>
              </p:cNvPr>
              <p:cNvSpPr txBox="1"/>
              <p:nvPr/>
            </p:nvSpPr>
            <p:spPr>
              <a:xfrm>
                <a:off x="6677676" y="1681050"/>
                <a:ext cx="858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Kernel</a:t>
                </a:r>
              </a:p>
            </p:txBody>
          </p:sp>
          <p:sp>
            <p:nvSpPr>
              <p:cNvPr id="47" name="Sinal de Adição 46">
                <a:extLst>
                  <a:ext uri="{FF2B5EF4-FFF2-40B4-BE49-F238E27FC236}">
                    <a16:creationId xmlns:a16="http://schemas.microsoft.com/office/drawing/2014/main" id="{C4209092-C8B1-15DC-F864-DF3CED4ACFC4}"/>
                  </a:ext>
                </a:extLst>
              </p:cNvPr>
              <p:cNvSpPr/>
              <p:nvPr/>
            </p:nvSpPr>
            <p:spPr>
              <a:xfrm>
                <a:off x="6963068" y="3165890"/>
                <a:ext cx="288000" cy="288000"/>
              </a:xfrm>
              <a:prstGeom prst="mathPlus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Sinal de Adição 47">
                <a:extLst>
                  <a:ext uri="{FF2B5EF4-FFF2-40B4-BE49-F238E27FC236}">
                    <a16:creationId xmlns:a16="http://schemas.microsoft.com/office/drawing/2014/main" id="{48B30B19-762F-DFCC-F08D-25A1D8450882}"/>
                  </a:ext>
                </a:extLst>
              </p:cNvPr>
              <p:cNvSpPr/>
              <p:nvPr/>
            </p:nvSpPr>
            <p:spPr>
              <a:xfrm>
                <a:off x="6963068" y="4572054"/>
                <a:ext cx="288000" cy="288000"/>
              </a:xfrm>
              <a:prstGeom prst="mathPlus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E6BBB756-AAFD-BC7A-7E31-93B4B96F4064}"/>
                    </a:ext>
                  </a:extLst>
                </p:cNvPr>
                <p:cNvSpPr txBox="1"/>
                <p:nvPr/>
              </p:nvSpPr>
              <p:spPr>
                <a:xfrm>
                  <a:off x="990729" y="4872088"/>
                  <a:ext cx="12430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×3×3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E6BBB756-AAFD-BC7A-7E31-93B4B96F40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729" y="4872088"/>
                  <a:ext cx="124301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aixaDeTexto 50">
                  <a:extLst>
                    <a:ext uri="{FF2B5EF4-FFF2-40B4-BE49-F238E27FC236}">
                      <a16:creationId xmlns:a16="http://schemas.microsoft.com/office/drawing/2014/main" id="{7B3BDFFA-4C6C-70AE-257A-677E686A755F}"/>
                    </a:ext>
                  </a:extLst>
                </p:cNvPr>
                <p:cNvSpPr txBox="1"/>
                <p:nvPr/>
              </p:nvSpPr>
              <p:spPr>
                <a:xfrm>
                  <a:off x="2988751" y="4575148"/>
                  <a:ext cx="12430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×2×3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1" name="CaixaDeTexto 50">
                  <a:extLst>
                    <a:ext uri="{FF2B5EF4-FFF2-40B4-BE49-F238E27FC236}">
                      <a16:creationId xmlns:a16="http://schemas.microsoft.com/office/drawing/2014/main" id="{7B3BDFFA-4C6C-70AE-257A-677E686A75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751" y="4575148"/>
                  <a:ext cx="124301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aixaDeTexto 51">
                  <a:extLst>
                    <a:ext uri="{FF2B5EF4-FFF2-40B4-BE49-F238E27FC236}">
                      <a16:creationId xmlns:a16="http://schemas.microsoft.com/office/drawing/2014/main" id="{E502B310-A508-B8BB-5FE9-081AA6343B71}"/>
                    </a:ext>
                  </a:extLst>
                </p:cNvPr>
                <p:cNvSpPr txBox="1"/>
                <p:nvPr/>
              </p:nvSpPr>
              <p:spPr>
                <a:xfrm>
                  <a:off x="8099101" y="4502756"/>
                  <a:ext cx="8706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CaixaDeTexto 51">
                  <a:extLst>
                    <a:ext uri="{FF2B5EF4-FFF2-40B4-BE49-F238E27FC236}">
                      <a16:creationId xmlns:a16="http://schemas.microsoft.com/office/drawing/2014/main" id="{E502B310-A508-B8BB-5FE9-081AA6343B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9101" y="4502756"/>
                  <a:ext cx="87060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1032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B9476-4706-8E81-221F-E5040AB27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Imagens simples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B90306-31A3-7468-D521-F26B9341F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4"/>
            <a:ext cx="5917324" cy="5032375"/>
          </a:xfrm>
        </p:spPr>
        <p:txBody>
          <a:bodyPr>
            <a:normAutofit/>
          </a:bodyPr>
          <a:lstStyle/>
          <a:p>
            <a:r>
              <a:rPr lang="pt-BR" dirty="0"/>
              <a:t>Até o momento, as imagens que usamos nos problemas de classificação eram bem simples.</a:t>
            </a:r>
          </a:p>
          <a:p>
            <a:r>
              <a:rPr lang="pt-BR" dirty="0"/>
              <a:t>Eram imagens em tons de cinza, com objetos centralizados, sem muita variação em termos de rotação, iluminação, escala, com um mesmo fundo, sem </a:t>
            </a:r>
            <a:r>
              <a:rPr lang="pt-BR" b="0" i="0" dirty="0">
                <a:effectLst/>
              </a:rPr>
              <a:t>oclusões (i.e., partes do objeto obstruídas), </a:t>
            </a:r>
            <a:r>
              <a:rPr lang="pt-BR" dirty="0"/>
              <a:t>etc.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3CDC4BE-18F1-F196-DB89-42DF13D65A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36" t="2799"/>
          <a:stretch/>
        </p:blipFill>
        <p:spPr>
          <a:xfrm>
            <a:off x="364743" y="2120682"/>
            <a:ext cx="5310874" cy="443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6753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CF2BC960-C732-DE9A-4C42-83C203EE1EE1}"/>
              </a:ext>
            </a:extLst>
          </p:cNvPr>
          <p:cNvGrpSpPr/>
          <p:nvPr/>
        </p:nvGrpSpPr>
        <p:grpSpPr>
          <a:xfrm>
            <a:off x="990729" y="1681050"/>
            <a:ext cx="7978978" cy="4250552"/>
            <a:chOff x="990729" y="1681050"/>
            <a:chExt cx="7978978" cy="425055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2" name="Tabela 31">
                  <a:extLst>
                    <a:ext uri="{FF2B5EF4-FFF2-40B4-BE49-F238E27FC236}">
                      <a16:creationId xmlns:a16="http://schemas.microsoft.com/office/drawing/2014/main" id="{2F9A2461-BB38-98A3-9217-822694E3F2B2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805455660"/>
                    </p:ext>
                  </p:extLst>
                </p:nvPr>
              </p:nvGraphicFramePr>
              <p:xfrm>
                <a:off x="3518729" y="343316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2" name="Tabela 31">
                  <a:extLst>
                    <a:ext uri="{FF2B5EF4-FFF2-40B4-BE49-F238E27FC236}">
                      <a16:creationId xmlns:a16="http://schemas.microsoft.com/office/drawing/2014/main" id="{2F9A2461-BB38-98A3-9217-822694E3F2B2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805455660"/>
                    </p:ext>
                  </p:extLst>
                </p:nvPr>
              </p:nvGraphicFramePr>
              <p:xfrm>
                <a:off x="3518729" y="343316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1" name="Tabela 30">
                  <a:extLst>
                    <a:ext uri="{FF2B5EF4-FFF2-40B4-BE49-F238E27FC236}">
                      <a16:creationId xmlns:a16="http://schemas.microsoft.com/office/drawing/2014/main" id="{FADB2249-E063-C463-8822-4F21596A797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136631534"/>
                    </p:ext>
                  </p:extLst>
                </p:nvPr>
              </p:nvGraphicFramePr>
              <p:xfrm>
                <a:off x="3332034" y="3616661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1" name="Tabela 30">
                  <a:extLst>
                    <a:ext uri="{FF2B5EF4-FFF2-40B4-BE49-F238E27FC236}">
                      <a16:creationId xmlns:a16="http://schemas.microsoft.com/office/drawing/2014/main" id="{FADB2249-E063-C463-8822-4F21596A797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136631534"/>
                    </p:ext>
                  </p:extLst>
                </p:nvPr>
              </p:nvGraphicFramePr>
              <p:xfrm>
                <a:off x="3332034" y="3616661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" name="Tabela 4">
                  <a:extLst>
                    <a:ext uri="{FF2B5EF4-FFF2-40B4-BE49-F238E27FC236}">
                      <a16:creationId xmlns:a16="http://schemas.microsoft.com/office/drawing/2014/main" id="{9941D272-0AFC-301C-EC99-4892310F8E6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40630855"/>
                    </p:ext>
                  </p:extLst>
                </p:nvPr>
              </p:nvGraphicFramePr>
              <p:xfrm>
                <a:off x="1370287" y="3310084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" name="Tabela 4">
                  <a:extLst>
                    <a:ext uri="{FF2B5EF4-FFF2-40B4-BE49-F238E27FC236}">
                      <a16:creationId xmlns:a16="http://schemas.microsoft.com/office/drawing/2014/main" id="{9941D272-0AFC-301C-EC99-4892310F8E6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40630855"/>
                    </p:ext>
                  </p:extLst>
                </p:nvPr>
              </p:nvGraphicFramePr>
              <p:xfrm>
                <a:off x="1370287" y="3310084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" name="Tabela 4">
                  <a:extLst>
                    <a:ext uri="{FF2B5EF4-FFF2-40B4-BE49-F238E27FC236}">
                      <a16:creationId xmlns:a16="http://schemas.microsoft.com/office/drawing/2014/main" id="{19F7ED3C-53B7-4FEA-18ED-F42CDFE05109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044064367"/>
                    </p:ext>
                  </p:extLst>
                </p:nvPr>
              </p:nvGraphicFramePr>
              <p:xfrm>
                <a:off x="1181101" y="3487970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" name="Tabela 4">
                  <a:extLst>
                    <a:ext uri="{FF2B5EF4-FFF2-40B4-BE49-F238E27FC236}">
                      <a16:creationId xmlns:a16="http://schemas.microsoft.com/office/drawing/2014/main" id="{19F7ED3C-53B7-4FEA-18ED-F42CDFE05109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044064367"/>
                    </p:ext>
                  </p:extLst>
                </p:nvPr>
              </p:nvGraphicFramePr>
              <p:xfrm>
                <a:off x="1181101" y="3487970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C10D9D7E-21EA-C2D8-5761-4F6786036D00}"/>
                </a:ext>
              </a:extLst>
            </p:cNvPr>
            <p:cNvSpPr txBox="1"/>
            <p:nvPr/>
          </p:nvSpPr>
          <p:spPr>
            <a:xfrm>
              <a:off x="991916" y="1685990"/>
              <a:ext cx="1601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Input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" name="Tabela 4">
                  <a:extLst>
                    <a:ext uri="{FF2B5EF4-FFF2-40B4-BE49-F238E27FC236}">
                      <a16:creationId xmlns:a16="http://schemas.microsoft.com/office/drawing/2014/main" id="{7ECEAD7E-13C4-930B-CF59-043497D0AE4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093335978"/>
                    </p:ext>
                  </p:extLst>
                </p:nvPr>
              </p:nvGraphicFramePr>
              <p:xfrm>
                <a:off x="991915" y="3665856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4" name="Tabela 4">
                  <a:extLst>
                    <a:ext uri="{FF2B5EF4-FFF2-40B4-BE49-F238E27FC236}">
                      <a16:creationId xmlns:a16="http://schemas.microsoft.com/office/drawing/2014/main" id="{7ECEAD7E-13C4-930B-CF59-043497D0AE4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093335978"/>
                    </p:ext>
                  </p:extLst>
                </p:nvPr>
              </p:nvGraphicFramePr>
              <p:xfrm>
                <a:off x="991915" y="3665856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Tabela 4">
                  <a:extLst>
                    <a:ext uri="{FF2B5EF4-FFF2-40B4-BE49-F238E27FC236}">
                      <a16:creationId xmlns:a16="http://schemas.microsoft.com/office/drawing/2014/main" id="{D035F2CA-FB18-FF07-F121-82526F89420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63184752"/>
                    </p:ext>
                  </p:extLst>
                </p:nvPr>
              </p:nvGraphicFramePr>
              <p:xfrm>
                <a:off x="3180866" y="377122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5" name="Tabela 4">
                  <a:extLst>
                    <a:ext uri="{FF2B5EF4-FFF2-40B4-BE49-F238E27FC236}">
                      <a16:creationId xmlns:a16="http://schemas.microsoft.com/office/drawing/2014/main" id="{D035F2CA-FB18-FF07-F121-82526F89420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63184752"/>
                    </p:ext>
                  </p:extLst>
                </p:nvPr>
              </p:nvGraphicFramePr>
              <p:xfrm>
                <a:off x="3180866" y="377122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F95B3DA-B65D-197D-DA2B-E33A2B91AF70}"/>
                    </a:ext>
                  </a:extLst>
                </p:cNvPr>
                <p:cNvSpPr txBox="1"/>
                <p:nvPr/>
              </p:nvSpPr>
              <p:spPr>
                <a:xfrm>
                  <a:off x="2593049" y="3760451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F95B3DA-B65D-197D-DA2B-E33A2B91AF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3049" y="3760451"/>
                  <a:ext cx="578069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352DED4-AC8A-2504-0A48-2A08B9F1ECAA}"/>
                </a:ext>
              </a:extLst>
            </p:cNvPr>
            <p:cNvSpPr txBox="1"/>
            <p:nvPr/>
          </p:nvSpPr>
          <p:spPr>
            <a:xfrm>
              <a:off x="3180866" y="1685990"/>
              <a:ext cx="1196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Kernel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C939B888-B31C-7C03-C007-B8A7B62631D8}"/>
                    </a:ext>
                  </a:extLst>
                </p:cNvPr>
                <p:cNvSpPr txBox="1"/>
                <p:nvPr/>
              </p:nvSpPr>
              <p:spPr>
                <a:xfrm>
                  <a:off x="4342253" y="3729631"/>
                  <a:ext cx="57806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C939B888-B31C-7C03-C007-B8A7B62631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2253" y="3729631"/>
                  <a:ext cx="578069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0" name="Tabela 4">
                  <a:extLst>
                    <a:ext uri="{FF2B5EF4-FFF2-40B4-BE49-F238E27FC236}">
                      <a16:creationId xmlns:a16="http://schemas.microsoft.com/office/drawing/2014/main" id="{D77B0A95-15D4-FBA2-9E53-248747A9695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568571525"/>
                    </p:ext>
                  </p:extLst>
                </p:nvPr>
              </p:nvGraphicFramePr>
              <p:xfrm>
                <a:off x="8082406" y="3678470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0" name="Tabela 4">
                  <a:extLst>
                    <a:ext uri="{FF2B5EF4-FFF2-40B4-BE49-F238E27FC236}">
                      <a16:creationId xmlns:a16="http://schemas.microsoft.com/office/drawing/2014/main" id="{D77B0A95-15D4-FBA2-9E53-248747A9695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568571525"/>
                    </p:ext>
                  </p:extLst>
                </p:nvPr>
              </p:nvGraphicFramePr>
              <p:xfrm>
                <a:off x="8082406" y="3678470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5D29E7EF-21DC-CA63-209C-4A573A902511}"/>
                </a:ext>
              </a:extLst>
            </p:cNvPr>
            <p:cNvSpPr txBox="1"/>
            <p:nvPr/>
          </p:nvSpPr>
          <p:spPr>
            <a:xfrm>
              <a:off x="5106526" y="1685990"/>
              <a:ext cx="87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Output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3" name="Tabela 4">
                  <a:extLst>
                    <a:ext uri="{FF2B5EF4-FFF2-40B4-BE49-F238E27FC236}">
                      <a16:creationId xmlns:a16="http://schemas.microsoft.com/office/drawing/2014/main" id="{C3BFA42E-33D9-0D1D-1D8B-AE6FB9900463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418724014"/>
                    </p:ext>
                  </p:extLst>
                </p:nvPr>
              </p:nvGraphicFramePr>
              <p:xfrm>
                <a:off x="4920322" y="2067220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3" name="Tabela 4">
                  <a:extLst>
                    <a:ext uri="{FF2B5EF4-FFF2-40B4-BE49-F238E27FC236}">
                      <a16:creationId xmlns:a16="http://schemas.microsoft.com/office/drawing/2014/main" id="{C3BFA42E-33D9-0D1D-1D8B-AE6FB9900463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418724014"/>
                    </p:ext>
                  </p:extLst>
                </p:nvPr>
              </p:nvGraphicFramePr>
              <p:xfrm>
                <a:off x="4920322" y="2067220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4" name="Tabela 4">
                  <a:extLst>
                    <a:ext uri="{FF2B5EF4-FFF2-40B4-BE49-F238E27FC236}">
                      <a16:creationId xmlns:a16="http://schemas.microsoft.com/office/drawing/2014/main" id="{85DB3302-AF25-3250-97E6-1E43A0400605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382237516"/>
                    </p:ext>
                  </p:extLst>
                </p:nvPr>
              </p:nvGraphicFramePr>
              <p:xfrm>
                <a:off x="4920322" y="3443151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4" name="Tabela 4">
                  <a:extLst>
                    <a:ext uri="{FF2B5EF4-FFF2-40B4-BE49-F238E27FC236}">
                      <a16:creationId xmlns:a16="http://schemas.microsoft.com/office/drawing/2014/main" id="{85DB3302-AF25-3250-97E6-1E43A0400605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382237516"/>
                    </p:ext>
                  </p:extLst>
                </p:nvPr>
              </p:nvGraphicFramePr>
              <p:xfrm>
                <a:off x="4920322" y="3443151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5" name="Tabela 4">
                  <a:extLst>
                    <a:ext uri="{FF2B5EF4-FFF2-40B4-BE49-F238E27FC236}">
                      <a16:creationId xmlns:a16="http://schemas.microsoft.com/office/drawing/2014/main" id="{FE40C774-FBE8-41AB-59B7-7FD4CE57331B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584591626"/>
                    </p:ext>
                  </p:extLst>
                </p:nvPr>
              </p:nvGraphicFramePr>
              <p:xfrm>
                <a:off x="4920322" y="4819082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5" name="Tabela 4">
                  <a:extLst>
                    <a:ext uri="{FF2B5EF4-FFF2-40B4-BE49-F238E27FC236}">
                      <a16:creationId xmlns:a16="http://schemas.microsoft.com/office/drawing/2014/main" id="{FE40C774-FBE8-41AB-59B7-7FD4CE57331B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584591626"/>
                    </p:ext>
                  </p:extLst>
                </p:nvPr>
              </p:nvGraphicFramePr>
              <p:xfrm>
                <a:off x="4920322" y="4819082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6" name="Tabela 35">
                  <a:extLst>
                    <a:ext uri="{FF2B5EF4-FFF2-40B4-BE49-F238E27FC236}">
                      <a16:creationId xmlns:a16="http://schemas.microsoft.com/office/drawing/2014/main" id="{9A1F4462-B7AA-6A33-EC8A-B252AB9FC14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408235669"/>
                    </p:ext>
                  </p:extLst>
                </p:nvPr>
              </p:nvGraphicFramePr>
              <p:xfrm>
                <a:off x="6677676" y="227102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6" name="Tabela 35">
                  <a:extLst>
                    <a:ext uri="{FF2B5EF4-FFF2-40B4-BE49-F238E27FC236}">
                      <a16:creationId xmlns:a16="http://schemas.microsoft.com/office/drawing/2014/main" id="{9A1F4462-B7AA-6A33-EC8A-B252AB9FC14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408235669"/>
                    </p:ext>
                  </p:extLst>
                </p:nvPr>
              </p:nvGraphicFramePr>
              <p:xfrm>
                <a:off x="6677676" y="227102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7" name="Tabela 36">
                  <a:extLst>
                    <a:ext uri="{FF2B5EF4-FFF2-40B4-BE49-F238E27FC236}">
                      <a16:creationId xmlns:a16="http://schemas.microsoft.com/office/drawing/2014/main" id="{EF5FE9EB-D1E0-4699-3454-A270D4048AC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997975939"/>
                    </p:ext>
                  </p:extLst>
                </p:nvPr>
              </p:nvGraphicFramePr>
              <p:xfrm>
                <a:off x="6677676" y="3678470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7" name="Tabela 36">
                  <a:extLst>
                    <a:ext uri="{FF2B5EF4-FFF2-40B4-BE49-F238E27FC236}">
                      <a16:creationId xmlns:a16="http://schemas.microsoft.com/office/drawing/2014/main" id="{EF5FE9EB-D1E0-4699-3454-A270D4048AC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997975939"/>
                    </p:ext>
                  </p:extLst>
                </p:nvPr>
              </p:nvGraphicFramePr>
              <p:xfrm>
                <a:off x="6677676" y="3678470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8" name="Tabela 37">
                  <a:extLst>
                    <a:ext uri="{FF2B5EF4-FFF2-40B4-BE49-F238E27FC236}">
                      <a16:creationId xmlns:a16="http://schemas.microsoft.com/office/drawing/2014/main" id="{935049B8-6BC8-4B94-508A-E4E830B007C3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201600385"/>
                    </p:ext>
                  </p:extLst>
                </p:nvPr>
              </p:nvGraphicFramePr>
              <p:xfrm>
                <a:off x="6677676" y="5009582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8" name="Tabela 37">
                  <a:extLst>
                    <a:ext uri="{FF2B5EF4-FFF2-40B4-BE49-F238E27FC236}">
                      <a16:creationId xmlns:a16="http://schemas.microsoft.com/office/drawing/2014/main" id="{935049B8-6BC8-4B94-508A-E4E830B007C3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201600385"/>
                    </p:ext>
                  </p:extLst>
                </p:nvPr>
              </p:nvGraphicFramePr>
              <p:xfrm>
                <a:off x="6677676" y="5009582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>
                  <a:extLst>
                    <a:ext uri="{FF2B5EF4-FFF2-40B4-BE49-F238E27FC236}">
                      <a16:creationId xmlns:a16="http://schemas.microsoft.com/office/drawing/2014/main" id="{ADCA8886-9326-60B6-AD0F-784DDDA17982}"/>
                    </a:ext>
                  </a:extLst>
                </p:cNvPr>
                <p:cNvSpPr txBox="1"/>
                <p:nvPr/>
              </p:nvSpPr>
              <p:spPr>
                <a:xfrm>
                  <a:off x="6128462" y="2381894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9" name="CaixaDeTexto 38">
                  <a:extLst>
                    <a:ext uri="{FF2B5EF4-FFF2-40B4-BE49-F238E27FC236}">
                      <a16:creationId xmlns:a16="http://schemas.microsoft.com/office/drawing/2014/main" id="{ADCA8886-9326-60B6-AD0F-784DDDA179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8462" y="2381894"/>
                  <a:ext cx="578069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aixaDeTexto 39">
                  <a:extLst>
                    <a:ext uri="{FF2B5EF4-FFF2-40B4-BE49-F238E27FC236}">
                      <a16:creationId xmlns:a16="http://schemas.microsoft.com/office/drawing/2014/main" id="{5B985AE4-6A29-0737-F218-4FFA24F547B1}"/>
                    </a:ext>
                  </a:extLst>
                </p:cNvPr>
                <p:cNvSpPr txBox="1"/>
                <p:nvPr/>
              </p:nvSpPr>
              <p:spPr>
                <a:xfrm>
                  <a:off x="6136742" y="3795509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0" name="CaixaDeTexto 39">
                  <a:extLst>
                    <a:ext uri="{FF2B5EF4-FFF2-40B4-BE49-F238E27FC236}">
                      <a16:creationId xmlns:a16="http://schemas.microsoft.com/office/drawing/2014/main" id="{5B985AE4-6A29-0737-F218-4FFA24F547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6742" y="3795509"/>
                  <a:ext cx="578069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>
                  <a:extLst>
                    <a:ext uri="{FF2B5EF4-FFF2-40B4-BE49-F238E27FC236}">
                      <a16:creationId xmlns:a16="http://schemas.microsoft.com/office/drawing/2014/main" id="{1559FE9B-65AA-3BAA-3DAE-62E4C5417647}"/>
                    </a:ext>
                  </a:extLst>
                </p:cNvPr>
                <p:cNvSpPr txBox="1"/>
                <p:nvPr/>
              </p:nvSpPr>
              <p:spPr>
                <a:xfrm>
                  <a:off x="6128461" y="5144509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>
                  <a:extLst>
                    <a:ext uri="{FF2B5EF4-FFF2-40B4-BE49-F238E27FC236}">
                      <a16:creationId xmlns:a16="http://schemas.microsoft.com/office/drawing/2014/main" id="{1559FE9B-65AA-3BAA-3DAE-62E4C54176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8461" y="5144509"/>
                  <a:ext cx="578069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>
                  <a:extLst>
                    <a:ext uri="{FF2B5EF4-FFF2-40B4-BE49-F238E27FC236}">
                      <a16:creationId xmlns:a16="http://schemas.microsoft.com/office/drawing/2014/main" id="{4EF73DA9-EC25-D209-515D-B655C2B79626}"/>
                    </a:ext>
                  </a:extLst>
                </p:cNvPr>
                <p:cNvSpPr txBox="1"/>
                <p:nvPr/>
              </p:nvSpPr>
              <p:spPr>
                <a:xfrm>
                  <a:off x="7504337" y="3726072"/>
                  <a:ext cx="57806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42" name="CaixaDeTexto 41">
                  <a:extLst>
                    <a:ext uri="{FF2B5EF4-FFF2-40B4-BE49-F238E27FC236}">
                      <a16:creationId xmlns:a16="http://schemas.microsoft.com/office/drawing/2014/main" id="{4EF73DA9-EC25-D209-515D-B655C2B796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4337" y="3726072"/>
                  <a:ext cx="578069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015D1AB5-CE41-FC4A-B444-1A433ADAEC37}"/>
                </a:ext>
              </a:extLst>
            </p:cNvPr>
            <p:cNvSpPr txBox="1"/>
            <p:nvPr/>
          </p:nvSpPr>
          <p:spPr>
            <a:xfrm>
              <a:off x="8082406" y="1681050"/>
              <a:ext cx="87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Output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05C00E29-1787-385A-91BB-0BA8D07E0063}"/>
                </a:ext>
              </a:extLst>
            </p:cNvPr>
            <p:cNvSpPr txBox="1"/>
            <p:nvPr/>
          </p:nvSpPr>
          <p:spPr>
            <a:xfrm>
              <a:off x="6677676" y="1681050"/>
              <a:ext cx="858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Kernel</a:t>
              </a:r>
            </a:p>
          </p:txBody>
        </p:sp>
        <p:sp>
          <p:nvSpPr>
            <p:cNvPr id="47" name="Sinal de Adição 46">
              <a:extLst>
                <a:ext uri="{FF2B5EF4-FFF2-40B4-BE49-F238E27FC236}">
                  <a16:creationId xmlns:a16="http://schemas.microsoft.com/office/drawing/2014/main" id="{C4209092-C8B1-15DC-F864-DF3CED4ACFC4}"/>
                </a:ext>
              </a:extLst>
            </p:cNvPr>
            <p:cNvSpPr/>
            <p:nvPr/>
          </p:nvSpPr>
          <p:spPr>
            <a:xfrm>
              <a:off x="6963068" y="3165890"/>
              <a:ext cx="288000" cy="288000"/>
            </a:xfrm>
            <a:prstGeom prst="mathPlus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Sinal de Adição 47">
              <a:extLst>
                <a:ext uri="{FF2B5EF4-FFF2-40B4-BE49-F238E27FC236}">
                  <a16:creationId xmlns:a16="http://schemas.microsoft.com/office/drawing/2014/main" id="{48B30B19-762F-DFCC-F08D-25A1D8450882}"/>
                </a:ext>
              </a:extLst>
            </p:cNvPr>
            <p:cNvSpPr/>
            <p:nvPr/>
          </p:nvSpPr>
          <p:spPr>
            <a:xfrm>
              <a:off x="6963068" y="4572054"/>
              <a:ext cx="288000" cy="288000"/>
            </a:xfrm>
            <a:prstGeom prst="mathPlus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E6BBB756-AAFD-BC7A-7E31-93B4B96F4064}"/>
                    </a:ext>
                  </a:extLst>
                </p:cNvPr>
                <p:cNvSpPr txBox="1"/>
                <p:nvPr/>
              </p:nvSpPr>
              <p:spPr>
                <a:xfrm>
                  <a:off x="990729" y="4872088"/>
                  <a:ext cx="12430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×3×3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E6BBB756-AAFD-BC7A-7E31-93B4B96F40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729" y="4872088"/>
                  <a:ext cx="124301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aixaDeTexto 50">
                  <a:extLst>
                    <a:ext uri="{FF2B5EF4-FFF2-40B4-BE49-F238E27FC236}">
                      <a16:creationId xmlns:a16="http://schemas.microsoft.com/office/drawing/2014/main" id="{7B3BDFFA-4C6C-70AE-257A-677E686A755F}"/>
                    </a:ext>
                  </a:extLst>
                </p:cNvPr>
                <p:cNvSpPr txBox="1"/>
                <p:nvPr/>
              </p:nvSpPr>
              <p:spPr>
                <a:xfrm>
                  <a:off x="2988751" y="4575148"/>
                  <a:ext cx="12430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×2×3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1" name="CaixaDeTexto 50">
                  <a:extLst>
                    <a:ext uri="{FF2B5EF4-FFF2-40B4-BE49-F238E27FC236}">
                      <a16:creationId xmlns:a16="http://schemas.microsoft.com/office/drawing/2014/main" id="{7B3BDFFA-4C6C-70AE-257A-677E686A75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751" y="4575148"/>
                  <a:ext cx="124301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aixaDeTexto 51">
                  <a:extLst>
                    <a:ext uri="{FF2B5EF4-FFF2-40B4-BE49-F238E27FC236}">
                      <a16:creationId xmlns:a16="http://schemas.microsoft.com/office/drawing/2014/main" id="{E502B310-A508-B8BB-5FE9-081AA6343B71}"/>
                    </a:ext>
                  </a:extLst>
                </p:cNvPr>
                <p:cNvSpPr txBox="1"/>
                <p:nvPr/>
              </p:nvSpPr>
              <p:spPr>
                <a:xfrm>
                  <a:off x="8099101" y="4502756"/>
                  <a:ext cx="8706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CaixaDeTexto 51">
                  <a:extLst>
                    <a:ext uri="{FF2B5EF4-FFF2-40B4-BE49-F238E27FC236}">
                      <a16:creationId xmlns:a16="http://schemas.microsoft.com/office/drawing/2014/main" id="{E502B310-A508-B8BB-5FE9-081AA6343B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9101" y="4502756"/>
                  <a:ext cx="87060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97016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2CB9575F-57C6-8038-26C6-0AFED3A1B57F}"/>
              </a:ext>
            </a:extLst>
          </p:cNvPr>
          <p:cNvGrpSpPr/>
          <p:nvPr/>
        </p:nvGrpSpPr>
        <p:grpSpPr>
          <a:xfrm>
            <a:off x="990729" y="1681050"/>
            <a:ext cx="7978978" cy="4250552"/>
            <a:chOff x="990729" y="1681050"/>
            <a:chExt cx="7978978" cy="425055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2" name="Tabela 31">
                  <a:extLst>
                    <a:ext uri="{FF2B5EF4-FFF2-40B4-BE49-F238E27FC236}">
                      <a16:creationId xmlns:a16="http://schemas.microsoft.com/office/drawing/2014/main" id="{2F9A2461-BB38-98A3-9217-822694E3F2B2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313034814"/>
                    </p:ext>
                  </p:extLst>
                </p:nvPr>
              </p:nvGraphicFramePr>
              <p:xfrm>
                <a:off x="3518729" y="343316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2" name="Tabela 31">
                  <a:extLst>
                    <a:ext uri="{FF2B5EF4-FFF2-40B4-BE49-F238E27FC236}">
                      <a16:creationId xmlns:a16="http://schemas.microsoft.com/office/drawing/2014/main" id="{2F9A2461-BB38-98A3-9217-822694E3F2B2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313034814"/>
                    </p:ext>
                  </p:extLst>
                </p:nvPr>
              </p:nvGraphicFramePr>
              <p:xfrm>
                <a:off x="3518729" y="343316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1" name="Tabela 30">
                  <a:extLst>
                    <a:ext uri="{FF2B5EF4-FFF2-40B4-BE49-F238E27FC236}">
                      <a16:creationId xmlns:a16="http://schemas.microsoft.com/office/drawing/2014/main" id="{FADB2249-E063-C463-8822-4F21596A797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300052530"/>
                    </p:ext>
                  </p:extLst>
                </p:nvPr>
              </p:nvGraphicFramePr>
              <p:xfrm>
                <a:off x="3332034" y="3616661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1" name="Tabela 30">
                  <a:extLst>
                    <a:ext uri="{FF2B5EF4-FFF2-40B4-BE49-F238E27FC236}">
                      <a16:creationId xmlns:a16="http://schemas.microsoft.com/office/drawing/2014/main" id="{FADB2249-E063-C463-8822-4F21596A797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300052530"/>
                    </p:ext>
                  </p:extLst>
                </p:nvPr>
              </p:nvGraphicFramePr>
              <p:xfrm>
                <a:off x="3332034" y="3616661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" name="Tabela 4">
                  <a:extLst>
                    <a:ext uri="{FF2B5EF4-FFF2-40B4-BE49-F238E27FC236}">
                      <a16:creationId xmlns:a16="http://schemas.microsoft.com/office/drawing/2014/main" id="{9941D272-0AFC-301C-EC99-4892310F8E6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241290506"/>
                    </p:ext>
                  </p:extLst>
                </p:nvPr>
              </p:nvGraphicFramePr>
              <p:xfrm>
                <a:off x="1370287" y="3310084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" name="Tabela 4">
                  <a:extLst>
                    <a:ext uri="{FF2B5EF4-FFF2-40B4-BE49-F238E27FC236}">
                      <a16:creationId xmlns:a16="http://schemas.microsoft.com/office/drawing/2014/main" id="{9941D272-0AFC-301C-EC99-4892310F8E6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241290506"/>
                    </p:ext>
                  </p:extLst>
                </p:nvPr>
              </p:nvGraphicFramePr>
              <p:xfrm>
                <a:off x="1370287" y="3310084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" name="Tabela 4">
                  <a:extLst>
                    <a:ext uri="{FF2B5EF4-FFF2-40B4-BE49-F238E27FC236}">
                      <a16:creationId xmlns:a16="http://schemas.microsoft.com/office/drawing/2014/main" id="{19F7ED3C-53B7-4FEA-18ED-F42CDFE05109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940279896"/>
                    </p:ext>
                  </p:extLst>
                </p:nvPr>
              </p:nvGraphicFramePr>
              <p:xfrm>
                <a:off x="1181101" y="3487970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" name="Tabela 4">
                  <a:extLst>
                    <a:ext uri="{FF2B5EF4-FFF2-40B4-BE49-F238E27FC236}">
                      <a16:creationId xmlns:a16="http://schemas.microsoft.com/office/drawing/2014/main" id="{19F7ED3C-53B7-4FEA-18ED-F42CDFE05109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940279896"/>
                    </p:ext>
                  </p:extLst>
                </p:nvPr>
              </p:nvGraphicFramePr>
              <p:xfrm>
                <a:off x="1181101" y="3487970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C10D9D7E-21EA-C2D8-5761-4F6786036D00}"/>
                </a:ext>
              </a:extLst>
            </p:cNvPr>
            <p:cNvSpPr txBox="1"/>
            <p:nvPr/>
          </p:nvSpPr>
          <p:spPr>
            <a:xfrm>
              <a:off x="991916" y="1685990"/>
              <a:ext cx="1601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Input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" name="Tabela 4">
                  <a:extLst>
                    <a:ext uri="{FF2B5EF4-FFF2-40B4-BE49-F238E27FC236}">
                      <a16:creationId xmlns:a16="http://schemas.microsoft.com/office/drawing/2014/main" id="{7ECEAD7E-13C4-930B-CF59-043497D0AE4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603288288"/>
                    </p:ext>
                  </p:extLst>
                </p:nvPr>
              </p:nvGraphicFramePr>
              <p:xfrm>
                <a:off x="991915" y="3665856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4" name="Tabela 4">
                  <a:extLst>
                    <a:ext uri="{FF2B5EF4-FFF2-40B4-BE49-F238E27FC236}">
                      <a16:creationId xmlns:a16="http://schemas.microsoft.com/office/drawing/2014/main" id="{7ECEAD7E-13C4-930B-CF59-043497D0AE4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603288288"/>
                    </p:ext>
                  </p:extLst>
                </p:nvPr>
              </p:nvGraphicFramePr>
              <p:xfrm>
                <a:off x="991915" y="3665856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Tabela 4">
                  <a:extLst>
                    <a:ext uri="{FF2B5EF4-FFF2-40B4-BE49-F238E27FC236}">
                      <a16:creationId xmlns:a16="http://schemas.microsoft.com/office/drawing/2014/main" id="{D035F2CA-FB18-FF07-F121-82526F89420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724797774"/>
                    </p:ext>
                  </p:extLst>
                </p:nvPr>
              </p:nvGraphicFramePr>
              <p:xfrm>
                <a:off x="3180866" y="377122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5" name="Tabela 4">
                  <a:extLst>
                    <a:ext uri="{FF2B5EF4-FFF2-40B4-BE49-F238E27FC236}">
                      <a16:creationId xmlns:a16="http://schemas.microsoft.com/office/drawing/2014/main" id="{D035F2CA-FB18-FF07-F121-82526F89420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724797774"/>
                    </p:ext>
                  </p:extLst>
                </p:nvPr>
              </p:nvGraphicFramePr>
              <p:xfrm>
                <a:off x="3180866" y="377122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F95B3DA-B65D-197D-DA2B-E33A2B91AF70}"/>
                    </a:ext>
                  </a:extLst>
                </p:cNvPr>
                <p:cNvSpPr txBox="1"/>
                <p:nvPr/>
              </p:nvSpPr>
              <p:spPr>
                <a:xfrm>
                  <a:off x="2593049" y="3760451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F95B3DA-B65D-197D-DA2B-E33A2B91AF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3049" y="3760451"/>
                  <a:ext cx="578069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352DED4-AC8A-2504-0A48-2A08B9F1ECAA}"/>
                </a:ext>
              </a:extLst>
            </p:cNvPr>
            <p:cNvSpPr txBox="1"/>
            <p:nvPr/>
          </p:nvSpPr>
          <p:spPr>
            <a:xfrm>
              <a:off x="3180866" y="1685990"/>
              <a:ext cx="1196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Kernel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C939B888-B31C-7C03-C007-B8A7B62631D8}"/>
                    </a:ext>
                  </a:extLst>
                </p:cNvPr>
                <p:cNvSpPr txBox="1"/>
                <p:nvPr/>
              </p:nvSpPr>
              <p:spPr>
                <a:xfrm>
                  <a:off x="4342253" y="3729631"/>
                  <a:ext cx="57806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C939B888-B31C-7C03-C007-B8A7B62631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2253" y="3729631"/>
                  <a:ext cx="578069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0" name="Tabela 4">
                  <a:extLst>
                    <a:ext uri="{FF2B5EF4-FFF2-40B4-BE49-F238E27FC236}">
                      <a16:creationId xmlns:a16="http://schemas.microsoft.com/office/drawing/2014/main" id="{D77B0A95-15D4-FBA2-9E53-248747A9695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215063193"/>
                    </p:ext>
                  </p:extLst>
                </p:nvPr>
              </p:nvGraphicFramePr>
              <p:xfrm>
                <a:off x="8082406" y="3678470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0" name="Tabela 4">
                  <a:extLst>
                    <a:ext uri="{FF2B5EF4-FFF2-40B4-BE49-F238E27FC236}">
                      <a16:creationId xmlns:a16="http://schemas.microsoft.com/office/drawing/2014/main" id="{D77B0A95-15D4-FBA2-9E53-248747A9695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215063193"/>
                    </p:ext>
                  </p:extLst>
                </p:nvPr>
              </p:nvGraphicFramePr>
              <p:xfrm>
                <a:off x="8082406" y="3678470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5D29E7EF-21DC-CA63-209C-4A573A902511}"/>
                </a:ext>
              </a:extLst>
            </p:cNvPr>
            <p:cNvSpPr txBox="1"/>
            <p:nvPr/>
          </p:nvSpPr>
          <p:spPr>
            <a:xfrm>
              <a:off x="5106526" y="1685990"/>
              <a:ext cx="87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Output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3" name="Tabela 4">
                  <a:extLst>
                    <a:ext uri="{FF2B5EF4-FFF2-40B4-BE49-F238E27FC236}">
                      <a16:creationId xmlns:a16="http://schemas.microsoft.com/office/drawing/2014/main" id="{C3BFA42E-33D9-0D1D-1D8B-AE6FB9900463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278147743"/>
                    </p:ext>
                  </p:extLst>
                </p:nvPr>
              </p:nvGraphicFramePr>
              <p:xfrm>
                <a:off x="4920322" y="2067220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3" name="Tabela 4">
                  <a:extLst>
                    <a:ext uri="{FF2B5EF4-FFF2-40B4-BE49-F238E27FC236}">
                      <a16:creationId xmlns:a16="http://schemas.microsoft.com/office/drawing/2014/main" id="{C3BFA42E-33D9-0D1D-1D8B-AE6FB9900463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278147743"/>
                    </p:ext>
                  </p:extLst>
                </p:nvPr>
              </p:nvGraphicFramePr>
              <p:xfrm>
                <a:off x="4920322" y="2067220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4" name="Tabela 4">
                  <a:extLst>
                    <a:ext uri="{FF2B5EF4-FFF2-40B4-BE49-F238E27FC236}">
                      <a16:creationId xmlns:a16="http://schemas.microsoft.com/office/drawing/2014/main" id="{85DB3302-AF25-3250-97E6-1E43A0400605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568658690"/>
                    </p:ext>
                  </p:extLst>
                </p:nvPr>
              </p:nvGraphicFramePr>
              <p:xfrm>
                <a:off x="4920322" y="3443151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4" name="Tabela 4">
                  <a:extLst>
                    <a:ext uri="{FF2B5EF4-FFF2-40B4-BE49-F238E27FC236}">
                      <a16:creationId xmlns:a16="http://schemas.microsoft.com/office/drawing/2014/main" id="{85DB3302-AF25-3250-97E6-1E43A0400605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568658690"/>
                    </p:ext>
                  </p:extLst>
                </p:nvPr>
              </p:nvGraphicFramePr>
              <p:xfrm>
                <a:off x="4920322" y="3443151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5" name="Tabela 4">
                  <a:extLst>
                    <a:ext uri="{FF2B5EF4-FFF2-40B4-BE49-F238E27FC236}">
                      <a16:creationId xmlns:a16="http://schemas.microsoft.com/office/drawing/2014/main" id="{FE40C774-FBE8-41AB-59B7-7FD4CE57331B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060610719"/>
                    </p:ext>
                  </p:extLst>
                </p:nvPr>
              </p:nvGraphicFramePr>
              <p:xfrm>
                <a:off x="4920322" y="4819082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5" name="Tabela 4">
                  <a:extLst>
                    <a:ext uri="{FF2B5EF4-FFF2-40B4-BE49-F238E27FC236}">
                      <a16:creationId xmlns:a16="http://schemas.microsoft.com/office/drawing/2014/main" id="{FE40C774-FBE8-41AB-59B7-7FD4CE57331B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060610719"/>
                    </p:ext>
                  </p:extLst>
                </p:nvPr>
              </p:nvGraphicFramePr>
              <p:xfrm>
                <a:off x="4920322" y="4819082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6" name="Tabela 35">
                  <a:extLst>
                    <a:ext uri="{FF2B5EF4-FFF2-40B4-BE49-F238E27FC236}">
                      <a16:creationId xmlns:a16="http://schemas.microsoft.com/office/drawing/2014/main" id="{9A1F4462-B7AA-6A33-EC8A-B252AB9FC14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615579303"/>
                    </p:ext>
                  </p:extLst>
                </p:nvPr>
              </p:nvGraphicFramePr>
              <p:xfrm>
                <a:off x="6677676" y="227102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6" name="Tabela 35">
                  <a:extLst>
                    <a:ext uri="{FF2B5EF4-FFF2-40B4-BE49-F238E27FC236}">
                      <a16:creationId xmlns:a16="http://schemas.microsoft.com/office/drawing/2014/main" id="{9A1F4462-B7AA-6A33-EC8A-B252AB9FC14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615579303"/>
                    </p:ext>
                  </p:extLst>
                </p:nvPr>
              </p:nvGraphicFramePr>
              <p:xfrm>
                <a:off x="6677676" y="227102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7" name="Tabela 36">
                  <a:extLst>
                    <a:ext uri="{FF2B5EF4-FFF2-40B4-BE49-F238E27FC236}">
                      <a16:creationId xmlns:a16="http://schemas.microsoft.com/office/drawing/2014/main" id="{EF5FE9EB-D1E0-4699-3454-A270D4048AC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291485641"/>
                    </p:ext>
                  </p:extLst>
                </p:nvPr>
              </p:nvGraphicFramePr>
              <p:xfrm>
                <a:off x="6677676" y="3678470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7" name="Tabela 36">
                  <a:extLst>
                    <a:ext uri="{FF2B5EF4-FFF2-40B4-BE49-F238E27FC236}">
                      <a16:creationId xmlns:a16="http://schemas.microsoft.com/office/drawing/2014/main" id="{EF5FE9EB-D1E0-4699-3454-A270D4048AC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291485641"/>
                    </p:ext>
                  </p:extLst>
                </p:nvPr>
              </p:nvGraphicFramePr>
              <p:xfrm>
                <a:off x="6677676" y="3678470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8" name="Tabela 37">
                  <a:extLst>
                    <a:ext uri="{FF2B5EF4-FFF2-40B4-BE49-F238E27FC236}">
                      <a16:creationId xmlns:a16="http://schemas.microsoft.com/office/drawing/2014/main" id="{935049B8-6BC8-4B94-508A-E4E830B007C3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686408353"/>
                    </p:ext>
                  </p:extLst>
                </p:nvPr>
              </p:nvGraphicFramePr>
              <p:xfrm>
                <a:off x="6677676" y="5009582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8" name="Tabela 37">
                  <a:extLst>
                    <a:ext uri="{FF2B5EF4-FFF2-40B4-BE49-F238E27FC236}">
                      <a16:creationId xmlns:a16="http://schemas.microsoft.com/office/drawing/2014/main" id="{935049B8-6BC8-4B94-508A-E4E830B007C3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686408353"/>
                    </p:ext>
                  </p:extLst>
                </p:nvPr>
              </p:nvGraphicFramePr>
              <p:xfrm>
                <a:off x="6677676" y="5009582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>
                  <a:extLst>
                    <a:ext uri="{FF2B5EF4-FFF2-40B4-BE49-F238E27FC236}">
                      <a16:creationId xmlns:a16="http://schemas.microsoft.com/office/drawing/2014/main" id="{ADCA8886-9326-60B6-AD0F-784DDDA17982}"/>
                    </a:ext>
                  </a:extLst>
                </p:cNvPr>
                <p:cNvSpPr txBox="1"/>
                <p:nvPr/>
              </p:nvSpPr>
              <p:spPr>
                <a:xfrm>
                  <a:off x="6128462" y="2381894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9" name="CaixaDeTexto 38">
                  <a:extLst>
                    <a:ext uri="{FF2B5EF4-FFF2-40B4-BE49-F238E27FC236}">
                      <a16:creationId xmlns:a16="http://schemas.microsoft.com/office/drawing/2014/main" id="{ADCA8886-9326-60B6-AD0F-784DDDA179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8462" y="2381894"/>
                  <a:ext cx="578069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aixaDeTexto 39">
                  <a:extLst>
                    <a:ext uri="{FF2B5EF4-FFF2-40B4-BE49-F238E27FC236}">
                      <a16:creationId xmlns:a16="http://schemas.microsoft.com/office/drawing/2014/main" id="{5B985AE4-6A29-0737-F218-4FFA24F547B1}"/>
                    </a:ext>
                  </a:extLst>
                </p:cNvPr>
                <p:cNvSpPr txBox="1"/>
                <p:nvPr/>
              </p:nvSpPr>
              <p:spPr>
                <a:xfrm>
                  <a:off x="6136742" y="3795509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0" name="CaixaDeTexto 39">
                  <a:extLst>
                    <a:ext uri="{FF2B5EF4-FFF2-40B4-BE49-F238E27FC236}">
                      <a16:creationId xmlns:a16="http://schemas.microsoft.com/office/drawing/2014/main" id="{5B985AE4-6A29-0737-F218-4FFA24F547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6742" y="3795509"/>
                  <a:ext cx="578069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>
                  <a:extLst>
                    <a:ext uri="{FF2B5EF4-FFF2-40B4-BE49-F238E27FC236}">
                      <a16:creationId xmlns:a16="http://schemas.microsoft.com/office/drawing/2014/main" id="{1559FE9B-65AA-3BAA-3DAE-62E4C5417647}"/>
                    </a:ext>
                  </a:extLst>
                </p:cNvPr>
                <p:cNvSpPr txBox="1"/>
                <p:nvPr/>
              </p:nvSpPr>
              <p:spPr>
                <a:xfrm>
                  <a:off x="6128461" y="5144509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>
                  <a:extLst>
                    <a:ext uri="{FF2B5EF4-FFF2-40B4-BE49-F238E27FC236}">
                      <a16:creationId xmlns:a16="http://schemas.microsoft.com/office/drawing/2014/main" id="{1559FE9B-65AA-3BAA-3DAE-62E4C54176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8461" y="5144509"/>
                  <a:ext cx="578069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>
                  <a:extLst>
                    <a:ext uri="{FF2B5EF4-FFF2-40B4-BE49-F238E27FC236}">
                      <a16:creationId xmlns:a16="http://schemas.microsoft.com/office/drawing/2014/main" id="{4EF73DA9-EC25-D209-515D-B655C2B79626}"/>
                    </a:ext>
                  </a:extLst>
                </p:cNvPr>
                <p:cNvSpPr txBox="1"/>
                <p:nvPr/>
              </p:nvSpPr>
              <p:spPr>
                <a:xfrm>
                  <a:off x="7504337" y="3726072"/>
                  <a:ext cx="57806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42" name="CaixaDeTexto 41">
                  <a:extLst>
                    <a:ext uri="{FF2B5EF4-FFF2-40B4-BE49-F238E27FC236}">
                      <a16:creationId xmlns:a16="http://schemas.microsoft.com/office/drawing/2014/main" id="{4EF73DA9-EC25-D209-515D-B655C2B796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4337" y="3726072"/>
                  <a:ext cx="578069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015D1AB5-CE41-FC4A-B444-1A433ADAEC37}"/>
                </a:ext>
              </a:extLst>
            </p:cNvPr>
            <p:cNvSpPr txBox="1"/>
            <p:nvPr/>
          </p:nvSpPr>
          <p:spPr>
            <a:xfrm>
              <a:off x="8082406" y="1681050"/>
              <a:ext cx="87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Output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05C00E29-1787-385A-91BB-0BA8D07E0063}"/>
                </a:ext>
              </a:extLst>
            </p:cNvPr>
            <p:cNvSpPr txBox="1"/>
            <p:nvPr/>
          </p:nvSpPr>
          <p:spPr>
            <a:xfrm>
              <a:off x="6677676" y="1681050"/>
              <a:ext cx="858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Kernel</a:t>
              </a:r>
            </a:p>
          </p:txBody>
        </p:sp>
        <p:sp>
          <p:nvSpPr>
            <p:cNvPr id="47" name="Sinal de Adição 46">
              <a:extLst>
                <a:ext uri="{FF2B5EF4-FFF2-40B4-BE49-F238E27FC236}">
                  <a16:creationId xmlns:a16="http://schemas.microsoft.com/office/drawing/2014/main" id="{C4209092-C8B1-15DC-F864-DF3CED4ACFC4}"/>
                </a:ext>
              </a:extLst>
            </p:cNvPr>
            <p:cNvSpPr/>
            <p:nvPr/>
          </p:nvSpPr>
          <p:spPr>
            <a:xfrm>
              <a:off x="6963068" y="3165890"/>
              <a:ext cx="288000" cy="288000"/>
            </a:xfrm>
            <a:prstGeom prst="mathPlus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Sinal de Adição 47">
              <a:extLst>
                <a:ext uri="{FF2B5EF4-FFF2-40B4-BE49-F238E27FC236}">
                  <a16:creationId xmlns:a16="http://schemas.microsoft.com/office/drawing/2014/main" id="{48B30B19-762F-DFCC-F08D-25A1D8450882}"/>
                </a:ext>
              </a:extLst>
            </p:cNvPr>
            <p:cNvSpPr/>
            <p:nvPr/>
          </p:nvSpPr>
          <p:spPr>
            <a:xfrm>
              <a:off x="6963068" y="4572054"/>
              <a:ext cx="288000" cy="288000"/>
            </a:xfrm>
            <a:prstGeom prst="mathPlus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E6BBB756-AAFD-BC7A-7E31-93B4B96F4064}"/>
                    </a:ext>
                  </a:extLst>
                </p:cNvPr>
                <p:cNvSpPr txBox="1"/>
                <p:nvPr/>
              </p:nvSpPr>
              <p:spPr>
                <a:xfrm>
                  <a:off x="990729" y="4872088"/>
                  <a:ext cx="12430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×3×3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E6BBB756-AAFD-BC7A-7E31-93B4B96F40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729" y="4872088"/>
                  <a:ext cx="124301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aixaDeTexto 50">
                  <a:extLst>
                    <a:ext uri="{FF2B5EF4-FFF2-40B4-BE49-F238E27FC236}">
                      <a16:creationId xmlns:a16="http://schemas.microsoft.com/office/drawing/2014/main" id="{7B3BDFFA-4C6C-70AE-257A-677E686A755F}"/>
                    </a:ext>
                  </a:extLst>
                </p:cNvPr>
                <p:cNvSpPr txBox="1"/>
                <p:nvPr/>
              </p:nvSpPr>
              <p:spPr>
                <a:xfrm>
                  <a:off x="2988751" y="4575148"/>
                  <a:ext cx="12430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×2×3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1" name="CaixaDeTexto 50">
                  <a:extLst>
                    <a:ext uri="{FF2B5EF4-FFF2-40B4-BE49-F238E27FC236}">
                      <a16:creationId xmlns:a16="http://schemas.microsoft.com/office/drawing/2014/main" id="{7B3BDFFA-4C6C-70AE-257A-677E686A75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751" y="4575148"/>
                  <a:ext cx="124301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aixaDeTexto 51">
                  <a:extLst>
                    <a:ext uri="{FF2B5EF4-FFF2-40B4-BE49-F238E27FC236}">
                      <a16:creationId xmlns:a16="http://schemas.microsoft.com/office/drawing/2014/main" id="{E502B310-A508-B8BB-5FE9-081AA6343B71}"/>
                    </a:ext>
                  </a:extLst>
                </p:cNvPr>
                <p:cNvSpPr txBox="1"/>
                <p:nvPr/>
              </p:nvSpPr>
              <p:spPr>
                <a:xfrm>
                  <a:off x="8099101" y="4502756"/>
                  <a:ext cx="8706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CaixaDeTexto 51">
                  <a:extLst>
                    <a:ext uri="{FF2B5EF4-FFF2-40B4-BE49-F238E27FC236}">
                      <a16:creationId xmlns:a16="http://schemas.microsoft.com/office/drawing/2014/main" id="{E502B310-A508-B8BB-5FE9-081AA6343B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9101" y="4502756"/>
                  <a:ext cx="87060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91523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1D71BDE5-600D-5EB4-6E57-2C26BB4FD8E5}"/>
              </a:ext>
            </a:extLst>
          </p:cNvPr>
          <p:cNvGrpSpPr/>
          <p:nvPr/>
        </p:nvGrpSpPr>
        <p:grpSpPr>
          <a:xfrm>
            <a:off x="990729" y="1681050"/>
            <a:ext cx="8212520" cy="4250552"/>
            <a:chOff x="990729" y="1681050"/>
            <a:chExt cx="8212520" cy="425055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2" name="Tabela 31">
                  <a:extLst>
                    <a:ext uri="{FF2B5EF4-FFF2-40B4-BE49-F238E27FC236}">
                      <a16:creationId xmlns:a16="http://schemas.microsoft.com/office/drawing/2014/main" id="{2F9A2461-BB38-98A3-9217-822694E3F2B2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113124509"/>
                    </p:ext>
                  </p:extLst>
                </p:nvPr>
              </p:nvGraphicFramePr>
              <p:xfrm>
                <a:off x="3518729" y="343316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2" name="Tabela 31">
                  <a:extLst>
                    <a:ext uri="{FF2B5EF4-FFF2-40B4-BE49-F238E27FC236}">
                      <a16:creationId xmlns:a16="http://schemas.microsoft.com/office/drawing/2014/main" id="{2F9A2461-BB38-98A3-9217-822694E3F2B2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113124509"/>
                    </p:ext>
                  </p:extLst>
                </p:nvPr>
              </p:nvGraphicFramePr>
              <p:xfrm>
                <a:off x="3518729" y="343316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1" name="Tabela 30">
                  <a:extLst>
                    <a:ext uri="{FF2B5EF4-FFF2-40B4-BE49-F238E27FC236}">
                      <a16:creationId xmlns:a16="http://schemas.microsoft.com/office/drawing/2014/main" id="{FADB2249-E063-C463-8822-4F21596A797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383989985"/>
                    </p:ext>
                  </p:extLst>
                </p:nvPr>
              </p:nvGraphicFramePr>
              <p:xfrm>
                <a:off x="3332034" y="3616661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1" name="Tabela 30">
                  <a:extLst>
                    <a:ext uri="{FF2B5EF4-FFF2-40B4-BE49-F238E27FC236}">
                      <a16:creationId xmlns:a16="http://schemas.microsoft.com/office/drawing/2014/main" id="{FADB2249-E063-C463-8822-4F21596A797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383989985"/>
                    </p:ext>
                  </p:extLst>
                </p:nvPr>
              </p:nvGraphicFramePr>
              <p:xfrm>
                <a:off x="3332034" y="3616661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" name="Tabela 4">
                  <a:extLst>
                    <a:ext uri="{FF2B5EF4-FFF2-40B4-BE49-F238E27FC236}">
                      <a16:creationId xmlns:a16="http://schemas.microsoft.com/office/drawing/2014/main" id="{9941D272-0AFC-301C-EC99-4892310F8E6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136936553"/>
                    </p:ext>
                  </p:extLst>
                </p:nvPr>
              </p:nvGraphicFramePr>
              <p:xfrm>
                <a:off x="1370287" y="3310084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" name="Tabela 4">
                  <a:extLst>
                    <a:ext uri="{FF2B5EF4-FFF2-40B4-BE49-F238E27FC236}">
                      <a16:creationId xmlns:a16="http://schemas.microsoft.com/office/drawing/2014/main" id="{9941D272-0AFC-301C-EC99-4892310F8E6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136936553"/>
                    </p:ext>
                  </p:extLst>
                </p:nvPr>
              </p:nvGraphicFramePr>
              <p:xfrm>
                <a:off x="1370287" y="3310084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" name="Tabela 4">
                  <a:extLst>
                    <a:ext uri="{FF2B5EF4-FFF2-40B4-BE49-F238E27FC236}">
                      <a16:creationId xmlns:a16="http://schemas.microsoft.com/office/drawing/2014/main" id="{19F7ED3C-53B7-4FEA-18ED-F42CDFE05109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462528071"/>
                    </p:ext>
                  </p:extLst>
                </p:nvPr>
              </p:nvGraphicFramePr>
              <p:xfrm>
                <a:off x="1181101" y="3487970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" name="Tabela 4">
                  <a:extLst>
                    <a:ext uri="{FF2B5EF4-FFF2-40B4-BE49-F238E27FC236}">
                      <a16:creationId xmlns:a16="http://schemas.microsoft.com/office/drawing/2014/main" id="{19F7ED3C-53B7-4FEA-18ED-F42CDFE05109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462528071"/>
                    </p:ext>
                  </p:extLst>
                </p:nvPr>
              </p:nvGraphicFramePr>
              <p:xfrm>
                <a:off x="1181101" y="3487970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C10D9D7E-21EA-C2D8-5761-4F6786036D00}"/>
                </a:ext>
              </a:extLst>
            </p:cNvPr>
            <p:cNvSpPr txBox="1"/>
            <p:nvPr/>
          </p:nvSpPr>
          <p:spPr>
            <a:xfrm>
              <a:off x="991916" y="1685990"/>
              <a:ext cx="1601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Input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" name="Tabela 4">
                  <a:extLst>
                    <a:ext uri="{FF2B5EF4-FFF2-40B4-BE49-F238E27FC236}">
                      <a16:creationId xmlns:a16="http://schemas.microsoft.com/office/drawing/2014/main" id="{7ECEAD7E-13C4-930B-CF59-043497D0AE4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289944691"/>
                    </p:ext>
                  </p:extLst>
                </p:nvPr>
              </p:nvGraphicFramePr>
              <p:xfrm>
                <a:off x="991915" y="3665856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4" name="Tabela 4">
                  <a:extLst>
                    <a:ext uri="{FF2B5EF4-FFF2-40B4-BE49-F238E27FC236}">
                      <a16:creationId xmlns:a16="http://schemas.microsoft.com/office/drawing/2014/main" id="{7ECEAD7E-13C4-930B-CF59-043497D0AE4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289944691"/>
                    </p:ext>
                  </p:extLst>
                </p:nvPr>
              </p:nvGraphicFramePr>
              <p:xfrm>
                <a:off x="991915" y="3665856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Tabela 4">
                  <a:extLst>
                    <a:ext uri="{FF2B5EF4-FFF2-40B4-BE49-F238E27FC236}">
                      <a16:creationId xmlns:a16="http://schemas.microsoft.com/office/drawing/2014/main" id="{D035F2CA-FB18-FF07-F121-82526F89420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920481600"/>
                    </p:ext>
                  </p:extLst>
                </p:nvPr>
              </p:nvGraphicFramePr>
              <p:xfrm>
                <a:off x="3180866" y="377122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5" name="Tabela 4">
                  <a:extLst>
                    <a:ext uri="{FF2B5EF4-FFF2-40B4-BE49-F238E27FC236}">
                      <a16:creationId xmlns:a16="http://schemas.microsoft.com/office/drawing/2014/main" id="{D035F2CA-FB18-FF07-F121-82526F89420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920481600"/>
                    </p:ext>
                  </p:extLst>
                </p:nvPr>
              </p:nvGraphicFramePr>
              <p:xfrm>
                <a:off x="3180866" y="377122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F95B3DA-B65D-197D-DA2B-E33A2B91AF70}"/>
                    </a:ext>
                  </a:extLst>
                </p:cNvPr>
                <p:cNvSpPr txBox="1"/>
                <p:nvPr/>
              </p:nvSpPr>
              <p:spPr>
                <a:xfrm>
                  <a:off x="2593049" y="3760451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F95B3DA-B65D-197D-DA2B-E33A2B91AF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3049" y="3760451"/>
                  <a:ext cx="578069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352DED4-AC8A-2504-0A48-2A08B9F1ECAA}"/>
                </a:ext>
              </a:extLst>
            </p:cNvPr>
            <p:cNvSpPr txBox="1"/>
            <p:nvPr/>
          </p:nvSpPr>
          <p:spPr>
            <a:xfrm>
              <a:off x="3180866" y="1685990"/>
              <a:ext cx="1196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Kernel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C939B888-B31C-7C03-C007-B8A7B62631D8}"/>
                    </a:ext>
                  </a:extLst>
                </p:cNvPr>
                <p:cNvSpPr txBox="1"/>
                <p:nvPr/>
              </p:nvSpPr>
              <p:spPr>
                <a:xfrm>
                  <a:off x="4342253" y="3729631"/>
                  <a:ext cx="57806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C939B888-B31C-7C03-C007-B8A7B62631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2253" y="3729631"/>
                  <a:ext cx="578069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0" name="Tabela 4">
                  <a:extLst>
                    <a:ext uri="{FF2B5EF4-FFF2-40B4-BE49-F238E27FC236}">
                      <a16:creationId xmlns:a16="http://schemas.microsoft.com/office/drawing/2014/main" id="{D77B0A95-15D4-FBA2-9E53-248747A9695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711511094"/>
                    </p:ext>
                  </p:extLst>
                </p:nvPr>
              </p:nvGraphicFramePr>
              <p:xfrm>
                <a:off x="8082405" y="3616661"/>
                <a:ext cx="1120844" cy="80349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56042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56042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40174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40174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122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0" name="Tabela 4">
                  <a:extLst>
                    <a:ext uri="{FF2B5EF4-FFF2-40B4-BE49-F238E27FC236}">
                      <a16:creationId xmlns:a16="http://schemas.microsoft.com/office/drawing/2014/main" id="{D77B0A95-15D4-FBA2-9E53-248747A9695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711511094"/>
                    </p:ext>
                  </p:extLst>
                </p:nvPr>
              </p:nvGraphicFramePr>
              <p:xfrm>
                <a:off x="8082405" y="3616661"/>
                <a:ext cx="1120844" cy="80349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56042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56042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40174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40174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122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5D29E7EF-21DC-CA63-209C-4A573A902511}"/>
                </a:ext>
              </a:extLst>
            </p:cNvPr>
            <p:cNvSpPr txBox="1"/>
            <p:nvPr/>
          </p:nvSpPr>
          <p:spPr>
            <a:xfrm>
              <a:off x="5106526" y="1685990"/>
              <a:ext cx="87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Output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3" name="Tabela 4">
                  <a:extLst>
                    <a:ext uri="{FF2B5EF4-FFF2-40B4-BE49-F238E27FC236}">
                      <a16:creationId xmlns:a16="http://schemas.microsoft.com/office/drawing/2014/main" id="{C3BFA42E-33D9-0D1D-1D8B-AE6FB9900463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012199514"/>
                    </p:ext>
                  </p:extLst>
                </p:nvPr>
              </p:nvGraphicFramePr>
              <p:xfrm>
                <a:off x="4920322" y="2067220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3" name="Tabela 4">
                  <a:extLst>
                    <a:ext uri="{FF2B5EF4-FFF2-40B4-BE49-F238E27FC236}">
                      <a16:creationId xmlns:a16="http://schemas.microsoft.com/office/drawing/2014/main" id="{C3BFA42E-33D9-0D1D-1D8B-AE6FB9900463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012199514"/>
                    </p:ext>
                  </p:extLst>
                </p:nvPr>
              </p:nvGraphicFramePr>
              <p:xfrm>
                <a:off x="4920322" y="2067220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4" name="Tabela 4">
                  <a:extLst>
                    <a:ext uri="{FF2B5EF4-FFF2-40B4-BE49-F238E27FC236}">
                      <a16:creationId xmlns:a16="http://schemas.microsoft.com/office/drawing/2014/main" id="{85DB3302-AF25-3250-97E6-1E43A0400605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825410649"/>
                    </p:ext>
                  </p:extLst>
                </p:nvPr>
              </p:nvGraphicFramePr>
              <p:xfrm>
                <a:off x="4920322" y="3443151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4" name="Tabela 4">
                  <a:extLst>
                    <a:ext uri="{FF2B5EF4-FFF2-40B4-BE49-F238E27FC236}">
                      <a16:creationId xmlns:a16="http://schemas.microsoft.com/office/drawing/2014/main" id="{85DB3302-AF25-3250-97E6-1E43A0400605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825410649"/>
                    </p:ext>
                  </p:extLst>
                </p:nvPr>
              </p:nvGraphicFramePr>
              <p:xfrm>
                <a:off x="4920322" y="3443151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5" name="Tabela 4">
                  <a:extLst>
                    <a:ext uri="{FF2B5EF4-FFF2-40B4-BE49-F238E27FC236}">
                      <a16:creationId xmlns:a16="http://schemas.microsoft.com/office/drawing/2014/main" id="{FE40C774-FBE8-41AB-59B7-7FD4CE57331B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757539565"/>
                    </p:ext>
                  </p:extLst>
                </p:nvPr>
              </p:nvGraphicFramePr>
              <p:xfrm>
                <a:off x="4920322" y="4819082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5" name="Tabela 4">
                  <a:extLst>
                    <a:ext uri="{FF2B5EF4-FFF2-40B4-BE49-F238E27FC236}">
                      <a16:creationId xmlns:a16="http://schemas.microsoft.com/office/drawing/2014/main" id="{FE40C774-FBE8-41AB-59B7-7FD4CE57331B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757539565"/>
                    </p:ext>
                  </p:extLst>
                </p:nvPr>
              </p:nvGraphicFramePr>
              <p:xfrm>
                <a:off x="4920322" y="4819082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6" name="Tabela 35">
                  <a:extLst>
                    <a:ext uri="{FF2B5EF4-FFF2-40B4-BE49-F238E27FC236}">
                      <a16:creationId xmlns:a16="http://schemas.microsoft.com/office/drawing/2014/main" id="{9A1F4462-B7AA-6A33-EC8A-B252AB9FC14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411892949"/>
                    </p:ext>
                  </p:extLst>
                </p:nvPr>
              </p:nvGraphicFramePr>
              <p:xfrm>
                <a:off x="6677676" y="227102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6" name="Tabela 35">
                  <a:extLst>
                    <a:ext uri="{FF2B5EF4-FFF2-40B4-BE49-F238E27FC236}">
                      <a16:creationId xmlns:a16="http://schemas.microsoft.com/office/drawing/2014/main" id="{9A1F4462-B7AA-6A33-EC8A-B252AB9FC14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411892949"/>
                    </p:ext>
                  </p:extLst>
                </p:nvPr>
              </p:nvGraphicFramePr>
              <p:xfrm>
                <a:off x="6677676" y="227102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7" name="Tabela 36">
                  <a:extLst>
                    <a:ext uri="{FF2B5EF4-FFF2-40B4-BE49-F238E27FC236}">
                      <a16:creationId xmlns:a16="http://schemas.microsoft.com/office/drawing/2014/main" id="{EF5FE9EB-D1E0-4699-3454-A270D4048AC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24320732"/>
                    </p:ext>
                  </p:extLst>
                </p:nvPr>
              </p:nvGraphicFramePr>
              <p:xfrm>
                <a:off x="6677676" y="3678470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7" name="Tabela 36">
                  <a:extLst>
                    <a:ext uri="{FF2B5EF4-FFF2-40B4-BE49-F238E27FC236}">
                      <a16:creationId xmlns:a16="http://schemas.microsoft.com/office/drawing/2014/main" id="{EF5FE9EB-D1E0-4699-3454-A270D4048AC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24320732"/>
                    </p:ext>
                  </p:extLst>
                </p:nvPr>
              </p:nvGraphicFramePr>
              <p:xfrm>
                <a:off x="6677676" y="3678470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8" name="Tabela 37">
                  <a:extLst>
                    <a:ext uri="{FF2B5EF4-FFF2-40B4-BE49-F238E27FC236}">
                      <a16:creationId xmlns:a16="http://schemas.microsoft.com/office/drawing/2014/main" id="{935049B8-6BC8-4B94-508A-E4E830B007C3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947203953"/>
                    </p:ext>
                  </p:extLst>
                </p:nvPr>
              </p:nvGraphicFramePr>
              <p:xfrm>
                <a:off x="6677676" y="5009582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8" name="Tabela 37">
                  <a:extLst>
                    <a:ext uri="{FF2B5EF4-FFF2-40B4-BE49-F238E27FC236}">
                      <a16:creationId xmlns:a16="http://schemas.microsoft.com/office/drawing/2014/main" id="{935049B8-6BC8-4B94-508A-E4E830B007C3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947203953"/>
                    </p:ext>
                  </p:extLst>
                </p:nvPr>
              </p:nvGraphicFramePr>
              <p:xfrm>
                <a:off x="6677676" y="5009582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>
                  <a:extLst>
                    <a:ext uri="{FF2B5EF4-FFF2-40B4-BE49-F238E27FC236}">
                      <a16:creationId xmlns:a16="http://schemas.microsoft.com/office/drawing/2014/main" id="{ADCA8886-9326-60B6-AD0F-784DDDA17982}"/>
                    </a:ext>
                  </a:extLst>
                </p:cNvPr>
                <p:cNvSpPr txBox="1"/>
                <p:nvPr/>
              </p:nvSpPr>
              <p:spPr>
                <a:xfrm>
                  <a:off x="6128462" y="2381894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9" name="CaixaDeTexto 38">
                  <a:extLst>
                    <a:ext uri="{FF2B5EF4-FFF2-40B4-BE49-F238E27FC236}">
                      <a16:creationId xmlns:a16="http://schemas.microsoft.com/office/drawing/2014/main" id="{ADCA8886-9326-60B6-AD0F-784DDDA179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8462" y="2381894"/>
                  <a:ext cx="578069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aixaDeTexto 39">
                  <a:extLst>
                    <a:ext uri="{FF2B5EF4-FFF2-40B4-BE49-F238E27FC236}">
                      <a16:creationId xmlns:a16="http://schemas.microsoft.com/office/drawing/2014/main" id="{5B985AE4-6A29-0737-F218-4FFA24F547B1}"/>
                    </a:ext>
                  </a:extLst>
                </p:cNvPr>
                <p:cNvSpPr txBox="1"/>
                <p:nvPr/>
              </p:nvSpPr>
              <p:spPr>
                <a:xfrm>
                  <a:off x="6136742" y="3795509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0" name="CaixaDeTexto 39">
                  <a:extLst>
                    <a:ext uri="{FF2B5EF4-FFF2-40B4-BE49-F238E27FC236}">
                      <a16:creationId xmlns:a16="http://schemas.microsoft.com/office/drawing/2014/main" id="{5B985AE4-6A29-0737-F218-4FFA24F547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6742" y="3795509"/>
                  <a:ext cx="578069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>
                  <a:extLst>
                    <a:ext uri="{FF2B5EF4-FFF2-40B4-BE49-F238E27FC236}">
                      <a16:creationId xmlns:a16="http://schemas.microsoft.com/office/drawing/2014/main" id="{1559FE9B-65AA-3BAA-3DAE-62E4C5417647}"/>
                    </a:ext>
                  </a:extLst>
                </p:cNvPr>
                <p:cNvSpPr txBox="1"/>
                <p:nvPr/>
              </p:nvSpPr>
              <p:spPr>
                <a:xfrm>
                  <a:off x="6128461" y="5144509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>
                  <a:extLst>
                    <a:ext uri="{FF2B5EF4-FFF2-40B4-BE49-F238E27FC236}">
                      <a16:creationId xmlns:a16="http://schemas.microsoft.com/office/drawing/2014/main" id="{1559FE9B-65AA-3BAA-3DAE-62E4C54176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8461" y="5144509"/>
                  <a:ext cx="578069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>
                  <a:extLst>
                    <a:ext uri="{FF2B5EF4-FFF2-40B4-BE49-F238E27FC236}">
                      <a16:creationId xmlns:a16="http://schemas.microsoft.com/office/drawing/2014/main" id="{4EF73DA9-EC25-D209-515D-B655C2B79626}"/>
                    </a:ext>
                  </a:extLst>
                </p:cNvPr>
                <p:cNvSpPr txBox="1"/>
                <p:nvPr/>
              </p:nvSpPr>
              <p:spPr>
                <a:xfrm>
                  <a:off x="7504337" y="3726072"/>
                  <a:ext cx="57806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42" name="CaixaDeTexto 41">
                  <a:extLst>
                    <a:ext uri="{FF2B5EF4-FFF2-40B4-BE49-F238E27FC236}">
                      <a16:creationId xmlns:a16="http://schemas.microsoft.com/office/drawing/2014/main" id="{4EF73DA9-EC25-D209-515D-B655C2B796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4337" y="3726072"/>
                  <a:ext cx="578069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015D1AB5-CE41-FC4A-B444-1A433ADAEC37}"/>
                </a:ext>
              </a:extLst>
            </p:cNvPr>
            <p:cNvSpPr txBox="1"/>
            <p:nvPr/>
          </p:nvSpPr>
          <p:spPr>
            <a:xfrm>
              <a:off x="8082406" y="1681050"/>
              <a:ext cx="87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Output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05C00E29-1787-385A-91BB-0BA8D07E0063}"/>
                </a:ext>
              </a:extLst>
            </p:cNvPr>
            <p:cNvSpPr txBox="1"/>
            <p:nvPr/>
          </p:nvSpPr>
          <p:spPr>
            <a:xfrm>
              <a:off x="6677676" y="1681050"/>
              <a:ext cx="858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Kernel</a:t>
              </a:r>
            </a:p>
          </p:txBody>
        </p:sp>
        <p:sp>
          <p:nvSpPr>
            <p:cNvPr id="47" name="Sinal de Adição 46">
              <a:extLst>
                <a:ext uri="{FF2B5EF4-FFF2-40B4-BE49-F238E27FC236}">
                  <a16:creationId xmlns:a16="http://schemas.microsoft.com/office/drawing/2014/main" id="{C4209092-C8B1-15DC-F864-DF3CED4ACFC4}"/>
                </a:ext>
              </a:extLst>
            </p:cNvPr>
            <p:cNvSpPr/>
            <p:nvPr/>
          </p:nvSpPr>
          <p:spPr>
            <a:xfrm>
              <a:off x="6963068" y="3165890"/>
              <a:ext cx="288000" cy="288000"/>
            </a:xfrm>
            <a:prstGeom prst="mathPlus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Sinal de Adição 47">
              <a:extLst>
                <a:ext uri="{FF2B5EF4-FFF2-40B4-BE49-F238E27FC236}">
                  <a16:creationId xmlns:a16="http://schemas.microsoft.com/office/drawing/2014/main" id="{48B30B19-762F-DFCC-F08D-25A1D8450882}"/>
                </a:ext>
              </a:extLst>
            </p:cNvPr>
            <p:cNvSpPr/>
            <p:nvPr/>
          </p:nvSpPr>
          <p:spPr>
            <a:xfrm>
              <a:off x="6963068" y="4572054"/>
              <a:ext cx="288000" cy="288000"/>
            </a:xfrm>
            <a:prstGeom prst="mathPlus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E6BBB756-AAFD-BC7A-7E31-93B4B96F4064}"/>
                    </a:ext>
                  </a:extLst>
                </p:cNvPr>
                <p:cNvSpPr txBox="1"/>
                <p:nvPr/>
              </p:nvSpPr>
              <p:spPr>
                <a:xfrm>
                  <a:off x="990729" y="4872088"/>
                  <a:ext cx="12430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×3×3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E6BBB756-AAFD-BC7A-7E31-93B4B96F40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729" y="4872088"/>
                  <a:ext cx="124301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aixaDeTexto 50">
                  <a:extLst>
                    <a:ext uri="{FF2B5EF4-FFF2-40B4-BE49-F238E27FC236}">
                      <a16:creationId xmlns:a16="http://schemas.microsoft.com/office/drawing/2014/main" id="{7B3BDFFA-4C6C-70AE-257A-677E686A755F}"/>
                    </a:ext>
                  </a:extLst>
                </p:cNvPr>
                <p:cNvSpPr txBox="1"/>
                <p:nvPr/>
              </p:nvSpPr>
              <p:spPr>
                <a:xfrm>
                  <a:off x="2988751" y="4575148"/>
                  <a:ext cx="12430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×2×3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1" name="CaixaDeTexto 50">
                  <a:extLst>
                    <a:ext uri="{FF2B5EF4-FFF2-40B4-BE49-F238E27FC236}">
                      <a16:creationId xmlns:a16="http://schemas.microsoft.com/office/drawing/2014/main" id="{7B3BDFFA-4C6C-70AE-257A-677E686A75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751" y="4575148"/>
                  <a:ext cx="124301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aixaDeTexto 51">
                  <a:extLst>
                    <a:ext uri="{FF2B5EF4-FFF2-40B4-BE49-F238E27FC236}">
                      <a16:creationId xmlns:a16="http://schemas.microsoft.com/office/drawing/2014/main" id="{E502B310-A508-B8BB-5FE9-081AA6343B71}"/>
                    </a:ext>
                  </a:extLst>
                </p:cNvPr>
                <p:cNvSpPr txBox="1"/>
                <p:nvPr/>
              </p:nvSpPr>
              <p:spPr>
                <a:xfrm>
                  <a:off x="8224240" y="4502756"/>
                  <a:ext cx="8706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CaixaDeTexto 51">
                  <a:extLst>
                    <a:ext uri="{FF2B5EF4-FFF2-40B4-BE49-F238E27FC236}">
                      <a16:creationId xmlns:a16="http://schemas.microsoft.com/office/drawing/2014/main" id="{E502B310-A508-B8BB-5FE9-081AA6343B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4240" y="4502756"/>
                  <a:ext cx="87060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048174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Agrupar 93">
            <a:extLst>
              <a:ext uri="{FF2B5EF4-FFF2-40B4-BE49-F238E27FC236}">
                <a16:creationId xmlns:a16="http://schemas.microsoft.com/office/drawing/2014/main" id="{B7835B59-9FD7-1E3D-EAB0-D3ABA80E8BB2}"/>
              </a:ext>
            </a:extLst>
          </p:cNvPr>
          <p:cNvGrpSpPr/>
          <p:nvPr/>
        </p:nvGrpSpPr>
        <p:grpSpPr>
          <a:xfrm>
            <a:off x="2178507" y="923406"/>
            <a:ext cx="7157898" cy="5105556"/>
            <a:chOff x="2178507" y="923406"/>
            <a:chExt cx="7157898" cy="5105556"/>
          </a:xfrm>
        </p:grpSpPr>
        <p:grpSp>
          <p:nvGrpSpPr>
            <p:cNvPr id="91" name="Agrupar 90">
              <a:extLst>
                <a:ext uri="{FF2B5EF4-FFF2-40B4-BE49-F238E27FC236}">
                  <a16:creationId xmlns:a16="http://schemas.microsoft.com/office/drawing/2014/main" id="{7B17566B-C9F1-6BE7-AB95-22AA629CEF36}"/>
                </a:ext>
              </a:extLst>
            </p:cNvPr>
            <p:cNvGrpSpPr/>
            <p:nvPr/>
          </p:nvGrpSpPr>
          <p:grpSpPr>
            <a:xfrm>
              <a:off x="2178507" y="923406"/>
              <a:ext cx="7157898" cy="4522398"/>
              <a:chOff x="2178507" y="923406"/>
              <a:chExt cx="7157898" cy="4522398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3" name="Tabela 4">
                    <a:extLst>
                      <a:ext uri="{FF2B5EF4-FFF2-40B4-BE49-F238E27FC236}">
                        <a16:creationId xmlns:a16="http://schemas.microsoft.com/office/drawing/2014/main" id="{832D0791-B3A2-B520-E5EB-A3B29FA99E5C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498807927"/>
                      </p:ext>
                    </p:extLst>
                  </p:nvPr>
                </p:nvGraphicFramePr>
                <p:xfrm>
                  <a:off x="8465799" y="2738699"/>
                  <a:ext cx="870606" cy="74168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35303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35303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83" name="Tabela 4">
                    <a:extLst>
                      <a:ext uri="{FF2B5EF4-FFF2-40B4-BE49-F238E27FC236}">
                        <a16:creationId xmlns:a16="http://schemas.microsoft.com/office/drawing/2014/main" id="{832D0791-B3A2-B520-E5EB-A3B29FA99E5C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498807927"/>
                      </p:ext>
                    </p:extLst>
                  </p:nvPr>
                </p:nvGraphicFramePr>
                <p:xfrm>
                  <a:off x="8465799" y="2738699"/>
                  <a:ext cx="870606" cy="74168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35303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35303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2" name="Tabela 31">
                    <a:extLst>
                      <a:ext uri="{FF2B5EF4-FFF2-40B4-BE49-F238E27FC236}">
                        <a16:creationId xmlns:a16="http://schemas.microsoft.com/office/drawing/2014/main" id="{2F9A2461-BB38-98A3-9217-822694E3F2B2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75394038"/>
                      </p:ext>
                    </p:extLst>
                  </p:nvPr>
                </p:nvGraphicFramePr>
                <p:xfrm>
                  <a:off x="4989705" y="1904752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32" name="Tabela 31">
                    <a:extLst>
                      <a:ext uri="{FF2B5EF4-FFF2-40B4-BE49-F238E27FC236}">
                        <a16:creationId xmlns:a16="http://schemas.microsoft.com/office/drawing/2014/main" id="{2F9A2461-BB38-98A3-9217-822694E3F2B2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75394038"/>
                      </p:ext>
                    </p:extLst>
                  </p:nvPr>
                </p:nvGraphicFramePr>
                <p:xfrm>
                  <a:off x="4989705" y="1904752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1" name="Tabela 30">
                    <a:extLst>
                      <a:ext uri="{FF2B5EF4-FFF2-40B4-BE49-F238E27FC236}">
                        <a16:creationId xmlns:a16="http://schemas.microsoft.com/office/drawing/2014/main" id="{FADB2249-E063-C463-8822-4F21596A7971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708893879"/>
                      </p:ext>
                    </p:extLst>
                  </p:nvPr>
                </p:nvGraphicFramePr>
                <p:xfrm>
                  <a:off x="4803010" y="2088249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6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31" name="Tabela 30">
                    <a:extLst>
                      <a:ext uri="{FF2B5EF4-FFF2-40B4-BE49-F238E27FC236}">
                        <a16:creationId xmlns:a16="http://schemas.microsoft.com/office/drawing/2014/main" id="{FADB2249-E063-C463-8822-4F21596A7971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708893879"/>
                      </p:ext>
                    </p:extLst>
                  </p:nvPr>
                </p:nvGraphicFramePr>
                <p:xfrm>
                  <a:off x="4803010" y="2088249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6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" name="Tabela 4">
                    <a:extLst>
                      <a:ext uri="{FF2B5EF4-FFF2-40B4-BE49-F238E27FC236}">
                        <a16:creationId xmlns:a16="http://schemas.microsoft.com/office/drawing/2014/main" id="{9941D272-0AFC-301C-EC99-4892310F8E6A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024363927"/>
                      </p:ext>
                    </p:extLst>
                  </p:nvPr>
                </p:nvGraphicFramePr>
                <p:xfrm>
                  <a:off x="2558065" y="1781672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9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3" name="Tabela 4">
                    <a:extLst>
                      <a:ext uri="{FF2B5EF4-FFF2-40B4-BE49-F238E27FC236}">
                        <a16:creationId xmlns:a16="http://schemas.microsoft.com/office/drawing/2014/main" id="{9941D272-0AFC-301C-EC99-4892310F8E6A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024363927"/>
                      </p:ext>
                    </p:extLst>
                  </p:nvPr>
                </p:nvGraphicFramePr>
                <p:xfrm>
                  <a:off x="2558065" y="1781672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9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2" name="Tabela 4">
                    <a:extLst>
                      <a:ext uri="{FF2B5EF4-FFF2-40B4-BE49-F238E27FC236}">
                        <a16:creationId xmlns:a16="http://schemas.microsoft.com/office/drawing/2014/main" id="{19F7ED3C-53B7-4FEA-18ED-F42CDFE05109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977236546"/>
                      </p:ext>
                    </p:extLst>
                  </p:nvPr>
                </p:nvGraphicFramePr>
                <p:xfrm>
                  <a:off x="2368879" y="1959558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9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2" name="Tabela 4">
                    <a:extLst>
                      <a:ext uri="{FF2B5EF4-FFF2-40B4-BE49-F238E27FC236}">
                        <a16:creationId xmlns:a16="http://schemas.microsoft.com/office/drawing/2014/main" id="{19F7ED3C-53B7-4FEA-18ED-F42CDFE05109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977236546"/>
                      </p:ext>
                    </p:extLst>
                  </p:nvPr>
                </p:nvGraphicFramePr>
                <p:xfrm>
                  <a:off x="2368879" y="1959558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9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10D9D7E-21EA-C2D8-5761-4F6786036D00}"/>
                  </a:ext>
                </a:extLst>
              </p:cNvPr>
              <p:cNvSpPr txBox="1"/>
              <p:nvPr/>
            </p:nvSpPr>
            <p:spPr>
              <a:xfrm>
                <a:off x="2361400" y="939299"/>
                <a:ext cx="1601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Input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4" name="Tabela 4">
                    <a:extLst>
                      <a:ext uri="{FF2B5EF4-FFF2-40B4-BE49-F238E27FC236}">
                        <a16:creationId xmlns:a16="http://schemas.microsoft.com/office/drawing/2014/main" id="{7ECEAD7E-13C4-930B-CF59-043497D0AE4A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046962824"/>
                      </p:ext>
                    </p:extLst>
                  </p:nvPr>
                </p:nvGraphicFramePr>
                <p:xfrm>
                  <a:off x="2179693" y="2137444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6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4" name="Tabela 4">
                    <a:extLst>
                      <a:ext uri="{FF2B5EF4-FFF2-40B4-BE49-F238E27FC236}">
                        <a16:creationId xmlns:a16="http://schemas.microsoft.com/office/drawing/2014/main" id="{7ECEAD7E-13C4-930B-CF59-043497D0AE4A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046962824"/>
                      </p:ext>
                    </p:extLst>
                  </p:nvPr>
                </p:nvGraphicFramePr>
                <p:xfrm>
                  <a:off x="2179693" y="2137444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6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5" name="Tabela 4">
                    <a:extLst>
                      <a:ext uri="{FF2B5EF4-FFF2-40B4-BE49-F238E27FC236}">
                        <a16:creationId xmlns:a16="http://schemas.microsoft.com/office/drawing/2014/main" id="{D035F2CA-FB18-FF07-F121-82526F894200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548269585"/>
                      </p:ext>
                    </p:extLst>
                  </p:nvPr>
                </p:nvGraphicFramePr>
                <p:xfrm>
                  <a:off x="4651842" y="2242812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5" name="Tabela 4">
                    <a:extLst>
                      <a:ext uri="{FF2B5EF4-FFF2-40B4-BE49-F238E27FC236}">
                        <a16:creationId xmlns:a16="http://schemas.microsoft.com/office/drawing/2014/main" id="{D035F2CA-FB18-FF07-F121-82526F894200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548269585"/>
                      </p:ext>
                    </p:extLst>
                  </p:nvPr>
                </p:nvGraphicFramePr>
                <p:xfrm>
                  <a:off x="4651842" y="2242812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CaixaDeTexto 5">
                    <a:extLst>
                      <a:ext uri="{FF2B5EF4-FFF2-40B4-BE49-F238E27FC236}">
                        <a16:creationId xmlns:a16="http://schemas.microsoft.com/office/drawing/2014/main" id="{1F95B3DA-B65D-197D-DA2B-E33A2B91AF70}"/>
                      </a:ext>
                    </a:extLst>
                  </p:cNvPr>
                  <p:cNvSpPr txBox="1"/>
                  <p:nvPr/>
                </p:nvSpPr>
                <p:spPr>
                  <a:xfrm>
                    <a:off x="4116404" y="2295824"/>
                    <a:ext cx="57806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⊛</m:t>
                          </m:r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6" name="CaixaDeTexto 5">
                    <a:extLst>
                      <a:ext uri="{FF2B5EF4-FFF2-40B4-BE49-F238E27FC236}">
                        <a16:creationId xmlns:a16="http://schemas.microsoft.com/office/drawing/2014/main" id="{1F95B3DA-B65D-197D-DA2B-E33A2B91AF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6404" y="2295824"/>
                    <a:ext cx="578069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066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A352DED4-AC8A-2504-0A48-2A08B9F1ECAA}"/>
                  </a:ext>
                </a:extLst>
              </p:cNvPr>
              <p:cNvSpPr txBox="1"/>
              <p:nvPr/>
            </p:nvSpPr>
            <p:spPr>
              <a:xfrm>
                <a:off x="4691096" y="923406"/>
                <a:ext cx="1157394" cy="381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Kernels</a:t>
                </a:r>
              </a:p>
            </p:txBody>
          </p:sp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015D1AB5-CE41-FC4A-B444-1A433ADAEC37}"/>
                  </a:ext>
                </a:extLst>
              </p:cNvPr>
              <p:cNvSpPr txBox="1"/>
              <p:nvPr/>
            </p:nvSpPr>
            <p:spPr>
              <a:xfrm>
                <a:off x="8315575" y="939299"/>
                <a:ext cx="870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Output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aixaDeTexto 49">
                    <a:extLst>
                      <a:ext uri="{FF2B5EF4-FFF2-40B4-BE49-F238E27FC236}">
                        <a16:creationId xmlns:a16="http://schemas.microsoft.com/office/drawing/2014/main" id="{E6BBB756-AAFD-BC7A-7E31-93B4B96F4064}"/>
                      </a:ext>
                    </a:extLst>
                  </p:cNvPr>
                  <p:cNvSpPr txBox="1"/>
                  <p:nvPr/>
                </p:nvSpPr>
                <p:spPr>
                  <a:xfrm>
                    <a:off x="2178507" y="3343676"/>
                    <a:ext cx="12430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×3×3</m:t>
                          </m:r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0" name="CaixaDeTexto 49">
                    <a:extLst>
                      <a:ext uri="{FF2B5EF4-FFF2-40B4-BE49-F238E27FC236}">
                        <a16:creationId xmlns:a16="http://schemas.microsoft.com/office/drawing/2014/main" id="{E6BBB756-AAFD-BC7A-7E31-93B4B96F40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8507" y="3343676"/>
                    <a:ext cx="1243014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CaixaDeTexto 50">
                    <a:extLst>
                      <a:ext uri="{FF2B5EF4-FFF2-40B4-BE49-F238E27FC236}">
                        <a16:creationId xmlns:a16="http://schemas.microsoft.com/office/drawing/2014/main" id="{7B3BDFFA-4C6C-70AE-257A-677E686A755F}"/>
                      </a:ext>
                    </a:extLst>
                  </p:cNvPr>
                  <p:cNvSpPr txBox="1"/>
                  <p:nvPr/>
                </p:nvSpPr>
                <p:spPr>
                  <a:xfrm>
                    <a:off x="4459727" y="3046736"/>
                    <a:ext cx="12430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×2×3</m:t>
                          </m:r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1" name="CaixaDeTexto 50">
                    <a:extLst>
                      <a:ext uri="{FF2B5EF4-FFF2-40B4-BE49-F238E27FC236}">
                        <a16:creationId xmlns:a16="http://schemas.microsoft.com/office/drawing/2014/main" id="{7B3BDFFA-4C6C-70AE-257A-677E686A75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9727" y="3046736"/>
                    <a:ext cx="124301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CaixaDeTexto 51">
                    <a:extLst>
                      <a:ext uri="{FF2B5EF4-FFF2-40B4-BE49-F238E27FC236}">
                        <a16:creationId xmlns:a16="http://schemas.microsoft.com/office/drawing/2014/main" id="{E502B310-A508-B8BB-5FE9-081AA6343B71}"/>
                      </a:ext>
                    </a:extLst>
                  </p:cNvPr>
                  <p:cNvSpPr txBox="1"/>
                  <p:nvPr/>
                </p:nvSpPr>
                <p:spPr>
                  <a:xfrm>
                    <a:off x="8275924" y="3698946"/>
                    <a:ext cx="10604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pt-BR" dirty="0"/>
                      <a:t>2</a:t>
                    </a:r>
                  </a:p>
                </p:txBody>
              </p:sp>
            </mc:Choice>
            <mc:Fallback xmlns="">
              <p:sp>
                <p:nvSpPr>
                  <p:cNvPr id="52" name="CaixaDeTexto 51">
                    <a:extLst>
                      <a:ext uri="{FF2B5EF4-FFF2-40B4-BE49-F238E27FC236}">
                        <a16:creationId xmlns:a16="http://schemas.microsoft.com/office/drawing/2014/main" id="{E502B310-A508-B8BB-5FE9-081AA6343B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75924" y="3698946"/>
                    <a:ext cx="106048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0000" r="-172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4" name="Tabela 13">
                    <a:extLst>
                      <a:ext uri="{FF2B5EF4-FFF2-40B4-BE49-F238E27FC236}">
                        <a16:creationId xmlns:a16="http://schemas.microsoft.com/office/drawing/2014/main" id="{30DDB50C-ACE5-B0EC-CD12-B5EA191DB103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302172076"/>
                      </p:ext>
                    </p:extLst>
                  </p:nvPr>
                </p:nvGraphicFramePr>
                <p:xfrm>
                  <a:off x="4989705" y="3934488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6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14" name="Tabela 13">
                    <a:extLst>
                      <a:ext uri="{FF2B5EF4-FFF2-40B4-BE49-F238E27FC236}">
                        <a16:creationId xmlns:a16="http://schemas.microsoft.com/office/drawing/2014/main" id="{30DDB50C-ACE5-B0EC-CD12-B5EA191DB103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302172076"/>
                      </p:ext>
                    </p:extLst>
                  </p:nvPr>
                </p:nvGraphicFramePr>
                <p:xfrm>
                  <a:off x="4989705" y="3934488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6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5" name="Tabela 14">
                    <a:extLst>
                      <a:ext uri="{FF2B5EF4-FFF2-40B4-BE49-F238E27FC236}">
                        <a16:creationId xmlns:a16="http://schemas.microsoft.com/office/drawing/2014/main" id="{5CE01A46-AB76-0705-9DF2-299967F3AAD7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13784608"/>
                      </p:ext>
                    </p:extLst>
                  </p:nvPr>
                </p:nvGraphicFramePr>
                <p:xfrm>
                  <a:off x="4803010" y="4117985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15" name="Tabela 14">
                    <a:extLst>
                      <a:ext uri="{FF2B5EF4-FFF2-40B4-BE49-F238E27FC236}">
                        <a16:creationId xmlns:a16="http://schemas.microsoft.com/office/drawing/2014/main" id="{5CE01A46-AB76-0705-9DF2-299967F3AAD7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13784608"/>
                      </p:ext>
                    </p:extLst>
                  </p:nvPr>
                </p:nvGraphicFramePr>
                <p:xfrm>
                  <a:off x="4803010" y="4117985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6" name="Tabela 15">
                    <a:extLst>
                      <a:ext uri="{FF2B5EF4-FFF2-40B4-BE49-F238E27FC236}">
                        <a16:creationId xmlns:a16="http://schemas.microsoft.com/office/drawing/2014/main" id="{D9565C8B-9A17-050F-8C1E-F93EC8F879B4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703485509"/>
                      </p:ext>
                    </p:extLst>
                  </p:nvPr>
                </p:nvGraphicFramePr>
                <p:xfrm>
                  <a:off x="4651842" y="4272548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16" name="Tabela 15">
                    <a:extLst>
                      <a:ext uri="{FF2B5EF4-FFF2-40B4-BE49-F238E27FC236}">
                        <a16:creationId xmlns:a16="http://schemas.microsoft.com/office/drawing/2014/main" id="{D9565C8B-9A17-050F-8C1E-F93EC8F879B4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703485509"/>
                      </p:ext>
                    </p:extLst>
                  </p:nvPr>
                </p:nvGraphicFramePr>
                <p:xfrm>
                  <a:off x="4651842" y="4272548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aixaDeTexto 16">
                    <a:extLst>
                      <a:ext uri="{FF2B5EF4-FFF2-40B4-BE49-F238E27FC236}">
                        <a16:creationId xmlns:a16="http://schemas.microsoft.com/office/drawing/2014/main" id="{2B2DB4DE-79DC-6F8A-8711-A3267AED798B}"/>
                      </a:ext>
                    </a:extLst>
                  </p:cNvPr>
                  <p:cNvSpPr txBox="1"/>
                  <p:nvPr/>
                </p:nvSpPr>
                <p:spPr>
                  <a:xfrm>
                    <a:off x="4459727" y="5076472"/>
                    <a:ext cx="12430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×2×3</m:t>
                          </m:r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7" name="CaixaDeTexto 16">
                    <a:extLst>
                      <a:ext uri="{FF2B5EF4-FFF2-40B4-BE49-F238E27FC236}">
                        <a16:creationId xmlns:a16="http://schemas.microsoft.com/office/drawing/2014/main" id="{2B2DB4DE-79DC-6F8A-8711-A3267AED79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9727" y="5076472"/>
                    <a:ext cx="124301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Conector de Seta Reta 21">
                <a:extLst>
                  <a:ext uri="{FF2B5EF4-FFF2-40B4-BE49-F238E27FC236}">
                    <a16:creationId xmlns:a16="http://schemas.microsoft.com/office/drawing/2014/main" id="{C9C3AC78-6C2B-8674-15BC-1911C67410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44003" y="2515818"/>
                <a:ext cx="418583" cy="86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: Curvo 25">
                <a:extLst>
                  <a:ext uri="{FF2B5EF4-FFF2-40B4-BE49-F238E27FC236}">
                    <a16:creationId xmlns:a16="http://schemas.microsoft.com/office/drawing/2014/main" id="{2611A343-BFE4-6A9A-3F08-7F12DB7C3987}"/>
                  </a:ext>
                </a:extLst>
              </p:cNvPr>
              <p:cNvCxnSpPr>
                <a:cxnSpLocks/>
                <a:endCxn id="60" idx="1"/>
              </p:cNvCxnSpPr>
              <p:nvPr/>
            </p:nvCxnSpPr>
            <p:spPr>
              <a:xfrm rot="16200000" flipH="1">
                <a:off x="3082591" y="3303749"/>
                <a:ext cx="1959323" cy="400668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C6F515CB-ED45-529B-79F1-41B9F156C22F}"/>
                  </a:ext>
                </a:extLst>
              </p:cNvPr>
              <p:cNvSpPr/>
              <p:nvPr/>
            </p:nvSpPr>
            <p:spPr>
              <a:xfrm>
                <a:off x="4262586" y="4403718"/>
                <a:ext cx="221789" cy="1600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CaixaDeTexto 68">
                    <a:extLst>
                      <a:ext uri="{FF2B5EF4-FFF2-40B4-BE49-F238E27FC236}">
                        <a16:creationId xmlns:a16="http://schemas.microsoft.com/office/drawing/2014/main" id="{43FD9ED7-312C-0EAC-FF3E-E4D0F31ED361}"/>
                      </a:ext>
                    </a:extLst>
                  </p:cNvPr>
                  <p:cNvSpPr txBox="1"/>
                  <p:nvPr/>
                </p:nvSpPr>
                <p:spPr>
                  <a:xfrm>
                    <a:off x="4169328" y="4252911"/>
                    <a:ext cx="398631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⊛</m:t>
                          </m:r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69" name="CaixaDeTexto 68">
                    <a:extLst>
                      <a:ext uri="{FF2B5EF4-FFF2-40B4-BE49-F238E27FC236}">
                        <a16:creationId xmlns:a16="http://schemas.microsoft.com/office/drawing/2014/main" id="{43FD9ED7-312C-0EAC-FF3E-E4D0F31ED3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69328" y="4252911"/>
                    <a:ext cx="398631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0769" r="-32308" b="-1066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72" name="Tabela 4">
                    <a:extLst>
                      <a:ext uri="{FF2B5EF4-FFF2-40B4-BE49-F238E27FC236}">
                        <a16:creationId xmlns:a16="http://schemas.microsoft.com/office/drawing/2014/main" id="{5B74D404-9ECB-3EF8-4A02-FC73F8FD954E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214156529"/>
                      </p:ext>
                    </p:extLst>
                  </p:nvPr>
                </p:nvGraphicFramePr>
                <p:xfrm>
                  <a:off x="8320051" y="2894192"/>
                  <a:ext cx="870606" cy="74168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35303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35303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72" name="Tabela 4">
                    <a:extLst>
                      <a:ext uri="{FF2B5EF4-FFF2-40B4-BE49-F238E27FC236}">
                        <a16:creationId xmlns:a16="http://schemas.microsoft.com/office/drawing/2014/main" id="{5B74D404-9ECB-3EF8-4A02-FC73F8FD954E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214156529"/>
                      </p:ext>
                    </p:extLst>
                  </p:nvPr>
                </p:nvGraphicFramePr>
                <p:xfrm>
                  <a:off x="8320051" y="2894192"/>
                  <a:ext cx="870606" cy="74168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35303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35303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CaixaDeTexto 73">
                    <a:extLst>
                      <a:ext uri="{FF2B5EF4-FFF2-40B4-BE49-F238E27FC236}">
                        <a16:creationId xmlns:a16="http://schemas.microsoft.com/office/drawing/2014/main" id="{37E5B023-0434-2C4B-1C72-2D959BE060D2}"/>
                      </a:ext>
                    </a:extLst>
                  </p:cNvPr>
                  <p:cNvSpPr txBox="1"/>
                  <p:nvPr/>
                </p:nvSpPr>
                <p:spPr>
                  <a:xfrm>
                    <a:off x="6194292" y="2072879"/>
                    <a:ext cx="1597158" cy="4049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[1]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pt-BR" sz="600" dirty="0"/>
                  </a:p>
                </p:txBody>
              </p:sp>
            </mc:Choice>
            <mc:Fallback xmlns="">
              <p:sp>
                <p:nvSpPr>
                  <p:cNvPr id="74" name="CaixaDeTexto 73">
                    <a:extLst>
                      <a:ext uri="{FF2B5EF4-FFF2-40B4-BE49-F238E27FC236}">
                        <a16:creationId xmlns:a16="http://schemas.microsoft.com/office/drawing/2014/main" id="{37E5B023-0434-2C4B-1C72-2D959BE060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94292" y="2072879"/>
                    <a:ext cx="1597158" cy="40498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0606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CaixaDeTexto 75">
                    <a:extLst>
                      <a:ext uri="{FF2B5EF4-FFF2-40B4-BE49-F238E27FC236}">
                        <a16:creationId xmlns:a16="http://schemas.microsoft.com/office/drawing/2014/main" id="{FB9696D7-CB73-02AF-F6F4-A1FB74EC2CD7}"/>
                      </a:ext>
                    </a:extLst>
                  </p:cNvPr>
                  <p:cNvSpPr txBox="1"/>
                  <p:nvPr/>
                </p:nvSpPr>
                <p:spPr>
                  <a:xfrm>
                    <a:off x="4720958" y="1472425"/>
                    <a:ext cx="1375042" cy="3811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b="0" dirty="0"/>
                      <a:t>Kernel,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6" name="CaixaDeTexto 75">
                    <a:extLst>
                      <a:ext uri="{FF2B5EF4-FFF2-40B4-BE49-F238E27FC236}">
                        <a16:creationId xmlns:a16="http://schemas.microsoft.com/office/drawing/2014/main" id="{FB9696D7-CB73-02AF-F6F4-A1FB74EC2C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20958" y="1472425"/>
                    <a:ext cx="1375042" cy="38113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540" t="-6452" b="-25806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CaixaDeTexto 76">
                    <a:extLst>
                      <a:ext uri="{FF2B5EF4-FFF2-40B4-BE49-F238E27FC236}">
                        <a16:creationId xmlns:a16="http://schemas.microsoft.com/office/drawing/2014/main" id="{08A9FEAF-4185-28FE-34E6-CF9EAA61BB4D}"/>
                      </a:ext>
                    </a:extLst>
                  </p:cNvPr>
                  <p:cNvSpPr txBox="1"/>
                  <p:nvPr/>
                </p:nvSpPr>
                <p:spPr>
                  <a:xfrm>
                    <a:off x="4691096" y="3562243"/>
                    <a:ext cx="1375042" cy="3811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b="0" dirty="0"/>
                      <a:t>Kernel,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</m:oMath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7" name="CaixaDeTexto 76">
                    <a:extLst>
                      <a:ext uri="{FF2B5EF4-FFF2-40B4-BE49-F238E27FC236}">
                        <a16:creationId xmlns:a16="http://schemas.microsoft.com/office/drawing/2014/main" id="{08A9FEAF-4185-28FE-34E6-CF9EAA61BB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1096" y="3562243"/>
                    <a:ext cx="1375042" cy="38113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000" t="-4762" b="-2381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0" name="Conector de Seta Reta 79">
                <a:extLst>
                  <a:ext uri="{FF2B5EF4-FFF2-40B4-BE49-F238E27FC236}">
                    <a16:creationId xmlns:a16="http://schemas.microsoft.com/office/drawing/2014/main" id="{1A821719-F16B-1896-93AD-59036D6AB144}"/>
                  </a:ext>
                </a:extLst>
              </p:cNvPr>
              <p:cNvCxnSpPr/>
              <p:nvPr/>
            </p:nvCxnSpPr>
            <p:spPr>
              <a:xfrm>
                <a:off x="5889436" y="2295824"/>
                <a:ext cx="36339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CaixaDeTexto 80">
                    <a:extLst>
                      <a:ext uri="{FF2B5EF4-FFF2-40B4-BE49-F238E27FC236}">
                        <a16:creationId xmlns:a16="http://schemas.microsoft.com/office/drawing/2014/main" id="{CD9BFF37-3A3A-53FB-CA5E-BE463FA8AA19}"/>
                      </a:ext>
                    </a:extLst>
                  </p:cNvPr>
                  <p:cNvSpPr txBox="1"/>
                  <p:nvPr/>
                </p:nvSpPr>
                <p:spPr>
                  <a:xfrm>
                    <a:off x="6259098" y="4100982"/>
                    <a:ext cx="1532352" cy="4049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pt-BR" sz="600" dirty="0"/>
                  </a:p>
                </p:txBody>
              </p:sp>
            </mc:Choice>
            <mc:Fallback xmlns="">
              <p:sp>
                <p:nvSpPr>
                  <p:cNvPr id="81" name="CaixaDeTexto 80">
                    <a:extLst>
                      <a:ext uri="{FF2B5EF4-FFF2-40B4-BE49-F238E27FC236}">
                        <a16:creationId xmlns:a16="http://schemas.microsoft.com/office/drawing/2014/main" id="{CD9BFF37-3A3A-53FB-CA5E-BE463FA8AA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9098" y="4100982"/>
                    <a:ext cx="1532352" cy="404983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797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2" name="Conector de Seta Reta 81">
                <a:extLst>
                  <a:ext uri="{FF2B5EF4-FFF2-40B4-BE49-F238E27FC236}">
                    <a16:creationId xmlns:a16="http://schemas.microsoft.com/office/drawing/2014/main" id="{917EE828-FD80-CB2D-CB5B-9B6B12D1922A}"/>
                  </a:ext>
                </a:extLst>
              </p:cNvPr>
              <p:cNvCxnSpPr/>
              <p:nvPr/>
            </p:nvCxnSpPr>
            <p:spPr>
              <a:xfrm>
                <a:off x="5914301" y="4300547"/>
                <a:ext cx="36339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ector de Seta Reta 84">
                <a:extLst>
                  <a:ext uri="{FF2B5EF4-FFF2-40B4-BE49-F238E27FC236}">
                    <a16:creationId xmlns:a16="http://schemas.microsoft.com/office/drawing/2014/main" id="{8BE373A1-2B3C-98A4-42E2-6748AB67B83D}"/>
                  </a:ext>
                </a:extLst>
              </p:cNvPr>
              <p:cNvCxnSpPr>
                <a:cxnSpLocks/>
                <a:stCxn id="74" idx="3"/>
              </p:cNvCxnSpPr>
              <p:nvPr/>
            </p:nvCxnSpPr>
            <p:spPr>
              <a:xfrm>
                <a:off x="7791450" y="2275371"/>
                <a:ext cx="410049" cy="8658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de Seta Reta 87">
                <a:extLst>
                  <a:ext uri="{FF2B5EF4-FFF2-40B4-BE49-F238E27FC236}">
                    <a16:creationId xmlns:a16="http://schemas.microsoft.com/office/drawing/2014/main" id="{738F7DF5-88B4-A509-DB0D-73391DC1F199}"/>
                  </a:ext>
                </a:extLst>
              </p:cNvPr>
              <p:cNvCxnSpPr>
                <a:cxnSpLocks/>
                <a:stCxn id="81" idx="3"/>
              </p:cNvCxnSpPr>
              <p:nvPr/>
            </p:nvCxnSpPr>
            <p:spPr>
              <a:xfrm flipV="1">
                <a:off x="7791450" y="3343676"/>
                <a:ext cx="410049" cy="9597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Chave Esquerda 91">
              <a:extLst>
                <a:ext uri="{FF2B5EF4-FFF2-40B4-BE49-F238E27FC236}">
                  <a16:creationId xmlns:a16="http://schemas.microsoft.com/office/drawing/2014/main" id="{C7615704-18B1-D104-90C3-FC4DC2335236}"/>
                </a:ext>
              </a:extLst>
            </p:cNvPr>
            <p:cNvSpPr/>
            <p:nvPr/>
          </p:nvSpPr>
          <p:spPr>
            <a:xfrm rot="16200000">
              <a:off x="5929027" y="3787773"/>
              <a:ext cx="180976" cy="351385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F93805F0-9070-B21D-D67D-6B439931B9EA}"/>
                </a:ext>
              </a:extLst>
            </p:cNvPr>
            <p:cNvSpPr txBox="1"/>
            <p:nvPr/>
          </p:nvSpPr>
          <p:spPr>
            <a:xfrm>
              <a:off x="4262586" y="5659630"/>
              <a:ext cx="351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Camada convolucional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36440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>
            <a:extLst>
              <a:ext uri="{FF2B5EF4-FFF2-40B4-BE49-F238E27FC236}">
                <a16:creationId xmlns:a16="http://schemas.microsoft.com/office/drawing/2014/main" id="{19C8ABF4-4D85-27D4-276F-C42B4846AD3C}"/>
              </a:ext>
            </a:extLst>
          </p:cNvPr>
          <p:cNvGrpSpPr/>
          <p:nvPr/>
        </p:nvGrpSpPr>
        <p:grpSpPr>
          <a:xfrm>
            <a:off x="1087164" y="638829"/>
            <a:ext cx="4474554" cy="2174220"/>
            <a:chOff x="1087164" y="638829"/>
            <a:chExt cx="4474554" cy="2174220"/>
          </a:xfrm>
        </p:grpSpPr>
        <p:graphicFrame>
          <p:nvGraphicFramePr>
            <p:cNvPr id="6" name="Tabela 4">
              <a:extLst>
                <a:ext uri="{FF2B5EF4-FFF2-40B4-BE49-F238E27FC236}">
                  <a16:creationId xmlns:a16="http://schemas.microsoft.com/office/drawing/2014/main" id="{77D8061D-CE9F-586A-3FEF-FB80125A538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76476921"/>
                </p:ext>
              </p:extLst>
            </p:nvPr>
          </p:nvGraphicFramePr>
          <p:xfrm>
            <a:off x="1087164" y="1162049"/>
            <a:ext cx="1656036" cy="16510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14009">
                    <a:extLst>
                      <a:ext uri="{9D8B030D-6E8A-4147-A177-3AD203B41FA5}">
                        <a16:colId xmlns:a16="http://schemas.microsoft.com/office/drawing/2014/main" val="3650072185"/>
                      </a:ext>
                    </a:extLst>
                  </a:gridCol>
                  <a:gridCol w="414009">
                    <a:extLst>
                      <a:ext uri="{9D8B030D-6E8A-4147-A177-3AD203B41FA5}">
                        <a16:colId xmlns:a16="http://schemas.microsoft.com/office/drawing/2014/main" val="3646872024"/>
                      </a:ext>
                    </a:extLst>
                  </a:gridCol>
                  <a:gridCol w="414009">
                    <a:extLst>
                      <a:ext uri="{9D8B030D-6E8A-4147-A177-3AD203B41FA5}">
                        <a16:colId xmlns:a16="http://schemas.microsoft.com/office/drawing/2014/main" val="1992468736"/>
                      </a:ext>
                    </a:extLst>
                  </a:gridCol>
                  <a:gridCol w="414009">
                    <a:extLst>
                      <a:ext uri="{9D8B030D-6E8A-4147-A177-3AD203B41FA5}">
                        <a16:colId xmlns:a16="http://schemas.microsoft.com/office/drawing/2014/main" val="2543788704"/>
                      </a:ext>
                    </a:extLst>
                  </a:gridCol>
                </a:tblGrid>
                <a:tr h="412750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2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8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9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3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687601981"/>
                    </a:ext>
                  </a:extLst>
                </a:tr>
                <a:tr h="412750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7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3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5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823648222"/>
                    </a:ext>
                  </a:extLst>
                </a:tr>
                <a:tr h="412750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4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2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22169473"/>
                    </a:ext>
                  </a:extLst>
                </a:tr>
                <a:tr h="412750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6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5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5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7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505587699"/>
                    </a:ext>
                  </a:extLst>
                </a:tr>
              </a:tbl>
            </a:graphicData>
          </a:graphic>
        </p:graphicFrame>
        <p:graphicFrame>
          <p:nvGraphicFramePr>
            <p:cNvPr id="7" name="Tabela 6">
              <a:extLst>
                <a:ext uri="{FF2B5EF4-FFF2-40B4-BE49-F238E27FC236}">
                  <a16:creationId xmlns:a16="http://schemas.microsoft.com/office/drawing/2014/main" id="{3D7922F3-96D0-B17B-80B7-E7B27A55551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7210383"/>
                </p:ext>
              </p:extLst>
            </p:nvPr>
          </p:nvGraphicFramePr>
          <p:xfrm>
            <a:off x="4702934" y="1621789"/>
            <a:ext cx="858784" cy="73152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29392">
                    <a:extLst>
                      <a:ext uri="{9D8B030D-6E8A-4147-A177-3AD203B41FA5}">
                        <a16:colId xmlns:a16="http://schemas.microsoft.com/office/drawing/2014/main" val="3650072185"/>
                      </a:ext>
                    </a:extLst>
                  </a:gridCol>
                  <a:gridCol w="429392">
                    <a:extLst>
                      <a:ext uri="{9D8B030D-6E8A-4147-A177-3AD203B41FA5}">
                        <a16:colId xmlns:a16="http://schemas.microsoft.com/office/drawing/2014/main" val="1992468736"/>
                      </a:ext>
                    </a:extLst>
                  </a:gridCol>
                </a:tblGrid>
                <a:tr h="354318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8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9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823648222"/>
                    </a:ext>
                  </a:extLst>
                </a:tr>
                <a:tr h="354318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6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7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505587699"/>
                    </a:ext>
                  </a:extLst>
                </a:tr>
              </a:tbl>
            </a:graphicData>
          </a:graphic>
        </p:graphicFrame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DE737436-CBEC-EC49-4E3B-0AFD4CA5FFB9}"/>
                </a:ext>
              </a:extLst>
            </p:cNvPr>
            <p:cNvSpPr txBox="1"/>
            <p:nvPr/>
          </p:nvSpPr>
          <p:spPr>
            <a:xfrm>
              <a:off x="1087164" y="638829"/>
              <a:ext cx="4474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Max Pooling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A2276082-EB3C-8A54-52D4-7A63DBAA90F8}"/>
                </a:ext>
              </a:extLst>
            </p:cNvPr>
            <p:cNvSpPr txBox="1"/>
            <p:nvPr/>
          </p:nvSpPr>
          <p:spPr>
            <a:xfrm>
              <a:off x="2743200" y="1464329"/>
              <a:ext cx="1905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Tamanho do </a:t>
              </a:r>
              <a:r>
                <a:rPr lang="pt-BR" sz="1400" i="1" dirty="0"/>
                <a:t>pool</a:t>
              </a:r>
              <a:r>
                <a:rPr lang="pt-BR" sz="1400" dirty="0"/>
                <a:t>: 2x2</a:t>
              </a:r>
            </a:p>
            <a:p>
              <a:r>
                <a:rPr lang="pt-BR" sz="1400" i="1" dirty="0" err="1"/>
                <a:t>Stride</a:t>
              </a:r>
              <a:r>
                <a:rPr lang="pt-BR" sz="1400" dirty="0"/>
                <a:t>: 2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98DF511F-DB2C-AF55-37BF-A9A2D56CF13D}"/>
                </a:ext>
              </a:extLst>
            </p:cNvPr>
            <p:cNvCxnSpPr>
              <a:cxnSpLocks/>
            </p:cNvCxnSpPr>
            <p:nvPr/>
          </p:nvCxnSpPr>
          <p:spPr>
            <a:xfrm>
              <a:off x="2805554" y="1996658"/>
              <a:ext cx="18502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205131EE-85AA-FCA3-FD1B-178C2DFF4F83}"/>
              </a:ext>
            </a:extLst>
          </p:cNvPr>
          <p:cNvGrpSpPr/>
          <p:nvPr/>
        </p:nvGrpSpPr>
        <p:grpSpPr>
          <a:xfrm>
            <a:off x="3084120" y="3465022"/>
            <a:ext cx="6092269" cy="2976915"/>
            <a:chOff x="3084120" y="3465022"/>
            <a:chExt cx="6092269" cy="2976915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7" name="Tabela 4">
                  <a:extLst>
                    <a:ext uri="{FF2B5EF4-FFF2-40B4-BE49-F238E27FC236}">
                      <a16:creationId xmlns:a16="http://schemas.microsoft.com/office/drawing/2014/main" id="{E59D7380-256A-CF5D-BA19-92C1700894B7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457506987"/>
                    </p:ext>
                  </p:extLst>
                </p:nvPr>
              </p:nvGraphicFramePr>
              <p:xfrm>
                <a:off x="3084120" y="3845997"/>
                <a:ext cx="2064665" cy="206375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2933">
                        <a:extLst>
                          <a:ext uri="{9D8B030D-6E8A-4147-A177-3AD203B41FA5}">
                            <a16:colId xmlns:a16="http://schemas.microsoft.com/office/drawing/2014/main" val="1166939837"/>
                          </a:ext>
                        </a:extLst>
                      </a:gridCol>
                      <a:gridCol w="41293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2933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293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  <a:gridCol w="412933">
                        <a:extLst>
                          <a:ext uri="{9D8B030D-6E8A-4147-A177-3AD203B41FA5}">
                            <a16:colId xmlns:a16="http://schemas.microsoft.com/office/drawing/2014/main" val="3619575913"/>
                          </a:ext>
                        </a:extLst>
                      </a:gridCol>
                    </a:tblGrid>
                    <a:tr h="41275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496312944"/>
                        </a:ext>
                      </a:extLst>
                    </a:tr>
                    <a:tr h="41275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41275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4122169473"/>
                        </a:ext>
                      </a:extLst>
                    </a:tr>
                    <a:tr h="41275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  <a:tr h="41275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253280064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7" name="Tabela 4">
                  <a:extLst>
                    <a:ext uri="{FF2B5EF4-FFF2-40B4-BE49-F238E27FC236}">
                      <a16:creationId xmlns:a16="http://schemas.microsoft.com/office/drawing/2014/main" id="{E59D7380-256A-CF5D-BA19-92C1700894B7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457506987"/>
                    </p:ext>
                  </p:extLst>
                </p:nvPr>
              </p:nvGraphicFramePr>
              <p:xfrm>
                <a:off x="3084120" y="3845997"/>
                <a:ext cx="2064665" cy="206375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2933">
                        <a:extLst>
                          <a:ext uri="{9D8B030D-6E8A-4147-A177-3AD203B41FA5}">
                            <a16:colId xmlns:a16="http://schemas.microsoft.com/office/drawing/2014/main" val="1166939837"/>
                          </a:ext>
                        </a:extLst>
                      </a:gridCol>
                      <a:gridCol w="41293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2933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293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  <a:gridCol w="412933">
                        <a:extLst>
                          <a:ext uri="{9D8B030D-6E8A-4147-A177-3AD203B41FA5}">
                            <a16:colId xmlns:a16="http://schemas.microsoft.com/office/drawing/2014/main" val="3619575913"/>
                          </a:ext>
                        </a:extLst>
                      </a:gridCol>
                    </a:tblGrid>
                    <a:tr h="41275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496312944"/>
                        </a:ext>
                      </a:extLst>
                    </a:tr>
                    <a:tr h="41275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41275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4122169473"/>
                        </a:ext>
                      </a:extLst>
                    </a:tr>
                    <a:tr h="41275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  <a:tr h="41275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253280064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2EED2461-2706-7478-1493-A36EC44E1C8E}"/>
                    </a:ext>
                  </a:extLst>
                </p:cNvPr>
                <p:cNvSpPr txBox="1"/>
                <p:nvPr/>
              </p:nvSpPr>
              <p:spPr>
                <a:xfrm>
                  <a:off x="3494945" y="6072605"/>
                  <a:ext cx="12430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2EED2461-2706-7478-1493-A36EC44E1C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945" y="6072605"/>
                  <a:ext cx="124301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9" name="Tabela 28">
                  <a:extLst>
                    <a:ext uri="{FF2B5EF4-FFF2-40B4-BE49-F238E27FC236}">
                      <a16:creationId xmlns:a16="http://schemas.microsoft.com/office/drawing/2014/main" id="{F23B1003-5480-53BF-CB34-07F06893CA32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11789852"/>
                    </p:ext>
                  </p:extLst>
                </p:nvPr>
              </p:nvGraphicFramePr>
              <p:xfrm>
                <a:off x="5972256" y="448765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9" name="Tabela 28">
                  <a:extLst>
                    <a:ext uri="{FF2B5EF4-FFF2-40B4-BE49-F238E27FC236}">
                      <a16:creationId xmlns:a16="http://schemas.microsoft.com/office/drawing/2014/main" id="{F23B1003-5480-53BF-CB34-07F06893CA32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11789852"/>
                    </p:ext>
                  </p:extLst>
                </p:nvPr>
              </p:nvGraphicFramePr>
              <p:xfrm>
                <a:off x="5972256" y="448765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aixaDeTexto 30">
                  <a:extLst>
                    <a:ext uri="{FF2B5EF4-FFF2-40B4-BE49-F238E27FC236}">
                      <a16:creationId xmlns:a16="http://schemas.microsoft.com/office/drawing/2014/main" id="{B848831A-1711-DBF3-556A-22043D3CACA0}"/>
                    </a:ext>
                  </a:extLst>
                </p:cNvPr>
                <p:cNvSpPr txBox="1"/>
                <p:nvPr/>
              </p:nvSpPr>
              <p:spPr>
                <a:xfrm>
                  <a:off x="5263085" y="4622582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1" name="CaixaDeTexto 30">
                  <a:extLst>
                    <a:ext uri="{FF2B5EF4-FFF2-40B4-BE49-F238E27FC236}">
                      <a16:creationId xmlns:a16="http://schemas.microsoft.com/office/drawing/2014/main" id="{B848831A-1711-DBF3-556A-22043D3CAC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3085" y="4622582"/>
                  <a:ext cx="578069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2" name="Tabela 4">
                  <a:extLst>
                    <a:ext uri="{FF2B5EF4-FFF2-40B4-BE49-F238E27FC236}">
                      <a16:creationId xmlns:a16="http://schemas.microsoft.com/office/drawing/2014/main" id="{78BC4BC6-6BCB-6168-D704-3B1DD7FCDA2D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597541921"/>
                    </p:ext>
                  </p:extLst>
                </p:nvPr>
              </p:nvGraphicFramePr>
              <p:xfrm>
                <a:off x="7409109" y="4052372"/>
                <a:ext cx="1767280" cy="16510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41820">
                        <a:extLst>
                          <a:ext uri="{9D8B030D-6E8A-4147-A177-3AD203B41FA5}">
                            <a16:colId xmlns:a16="http://schemas.microsoft.com/office/drawing/2014/main" val="1166939837"/>
                          </a:ext>
                        </a:extLst>
                      </a:gridCol>
                      <a:gridCol w="441820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41820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41820">
                        <a:extLst>
                          <a:ext uri="{9D8B030D-6E8A-4147-A177-3AD203B41FA5}">
                            <a16:colId xmlns:a16="http://schemas.microsoft.com/office/drawing/2014/main" val="3619575913"/>
                          </a:ext>
                        </a:extLst>
                      </a:gridCol>
                    </a:tblGrid>
                    <a:tr h="41275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496312944"/>
                        </a:ext>
                      </a:extLst>
                    </a:tr>
                    <a:tr h="41275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41275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4122169473"/>
                        </a:ext>
                      </a:extLst>
                    </a:tr>
                    <a:tr h="41275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253280064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2" name="Tabela 4">
                  <a:extLst>
                    <a:ext uri="{FF2B5EF4-FFF2-40B4-BE49-F238E27FC236}">
                      <a16:creationId xmlns:a16="http://schemas.microsoft.com/office/drawing/2014/main" id="{78BC4BC6-6BCB-6168-D704-3B1DD7FCDA2D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597541921"/>
                    </p:ext>
                  </p:extLst>
                </p:nvPr>
              </p:nvGraphicFramePr>
              <p:xfrm>
                <a:off x="7409109" y="4052372"/>
                <a:ext cx="1767280" cy="16510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41820">
                        <a:extLst>
                          <a:ext uri="{9D8B030D-6E8A-4147-A177-3AD203B41FA5}">
                            <a16:colId xmlns:a16="http://schemas.microsoft.com/office/drawing/2014/main" val="1166939837"/>
                          </a:ext>
                        </a:extLst>
                      </a:gridCol>
                      <a:gridCol w="441820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41820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41820">
                        <a:extLst>
                          <a:ext uri="{9D8B030D-6E8A-4147-A177-3AD203B41FA5}">
                            <a16:colId xmlns:a16="http://schemas.microsoft.com/office/drawing/2014/main" val="3619575913"/>
                          </a:ext>
                        </a:extLst>
                      </a:gridCol>
                    </a:tblGrid>
                    <a:tr h="41275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496312944"/>
                        </a:ext>
                      </a:extLst>
                    </a:tr>
                    <a:tr h="41275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41275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4122169473"/>
                        </a:ext>
                      </a:extLst>
                    </a:tr>
                    <a:tr h="41275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253280064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aixaDeTexto 32">
                  <a:extLst>
                    <a:ext uri="{FF2B5EF4-FFF2-40B4-BE49-F238E27FC236}">
                      <a16:creationId xmlns:a16="http://schemas.microsoft.com/office/drawing/2014/main" id="{267F1B03-A25D-0156-1A7A-08B9540093D5}"/>
                    </a:ext>
                  </a:extLst>
                </p:cNvPr>
                <p:cNvSpPr txBox="1"/>
                <p:nvPr/>
              </p:nvSpPr>
              <p:spPr>
                <a:xfrm>
                  <a:off x="6831040" y="4622582"/>
                  <a:ext cx="57806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33" name="CaixaDeTexto 32">
                  <a:extLst>
                    <a:ext uri="{FF2B5EF4-FFF2-40B4-BE49-F238E27FC236}">
                      <a16:creationId xmlns:a16="http://schemas.microsoft.com/office/drawing/2014/main" id="{267F1B03-A25D-0156-1A7A-08B9540093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040" y="4622582"/>
                  <a:ext cx="578069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aixaDeTexto 33">
                  <a:extLst>
                    <a:ext uri="{FF2B5EF4-FFF2-40B4-BE49-F238E27FC236}">
                      <a16:creationId xmlns:a16="http://schemas.microsoft.com/office/drawing/2014/main" id="{CA1D3E5B-A8ED-B630-15C5-683930E325B2}"/>
                    </a:ext>
                  </a:extLst>
                </p:cNvPr>
                <p:cNvSpPr txBox="1"/>
                <p:nvPr/>
              </p:nvSpPr>
              <p:spPr>
                <a:xfrm>
                  <a:off x="5780141" y="5326788"/>
                  <a:ext cx="124301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2×2</m:t>
                        </m:r>
                      </m:oMath>
                    </m:oMathPara>
                  </a14:m>
                  <a:endParaRPr lang="pt-BR" dirty="0"/>
                </a:p>
                <a:p>
                  <a:pPr algn="ctr"/>
                  <a:r>
                    <a:rPr lang="pt-BR" i="1" dirty="0" err="1"/>
                    <a:t>stride</a:t>
                  </a:r>
                  <a:r>
                    <a:rPr lang="pt-BR" dirty="0"/>
                    <a:t> = 1</a:t>
                  </a:r>
                </a:p>
              </p:txBody>
            </p:sp>
          </mc:Choice>
          <mc:Fallback xmlns="">
            <p:sp>
              <p:nvSpPr>
                <p:cNvPr id="34" name="CaixaDeTexto 33">
                  <a:extLst>
                    <a:ext uri="{FF2B5EF4-FFF2-40B4-BE49-F238E27FC236}">
                      <a16:creationId xmlns:a16="http://schemas.microsoft.com/office/drawing/2014/main" id="{CA1D3E5B-A8ED-B630-15C5-683930E325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0141" y="5326788"/>
                  <a:ext cx="1243014" cy="646331"/>
                </a:xfrm>
                <a:prstGeom prst="rect">
                  <a:avLst/>
                </a:prstGeom>
                <a:blipFill>
                  <a:blip r:embed="rId5"/>
                  <a:stretch>
                    <a:fillRect b="-1415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3723775D-3345-AD3C-8DDB-DB4456ED92AA}"/>
                    </a:ext>
                  </a:extLst>
                </p:cNvPr>
                <p:cNvSpPr txBox="1"/>
                <p:nvPr/>
              </p:nvSpPr>
              <p:spPr>
                <a:xfrm>
                  <a:off x="7671242" y="5887939"/>
                  <a:ext cx="12430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4×4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3723775D-3345-AD3C-8DDB-DB4456ED92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242" y="5887939"/>
                  <a:ext cx="124301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8761D55B-1299-D1C9-5A57-06AB21771704}"/>
                </a:ext>
              </a:extLst>
            </p:cNvPr>
            <p:cNvSpPr txBox="1"/>
            <p:nvPr/>
          </p:nvSpPr>
          <p:spPr>
            <a:xfrm>
              <a:off x="3084120" y="3465022"/>
              <a:ext cx="2064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Input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0B61D4FE-F4F5-6FE7-AFC7-7D15F8311F97}"/>
                </a:ext>
              </a:extLst>
            </p:cNvPr>
            <p:cNvSpPr txBox="1"/>
            <p:nvPr/>
          </p:nvSpPr>
          <p:spPr>
            <a:xfrm>
              <a:off x="5773932" y="3476665"/>
              <a:ext cx="1196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Kernel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75878AAC-FDB8-E5C2-0FBB-866FC4234616}"/>
                </a:ext>
              </a:extLst>
            </p:cNvPr>
            <p:cNvSpPr txBox="1"/>
            <p:nvPr/>
          </p:nvSpPr>
          <p:spPr>
            <a:xfrm>
              <a:off x="7409109" y="3465022"/>
              <a:ext cx="1767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763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951B7-26D0-12FA-7AE3-4CD591100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Imagens complexas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B0A49-A3CD-CFA0-C43A-88F829127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4"/>
            <a:ext cx="5948856" cy="5032375"/>
          </a:xfrm>
        </p:spPr>
        <p:txBody>
          <a:bodyPr>
            <a:normAutofit/>
          </a:bodyPr>
          <a:lstStyle/>
          <a:p>
            <a:r>
              <a:rPr lang="pt-BR" dirty="0"/>
              <a:t>Mas e quando as imagens são mais complexas?</a:t>
            </a:r>
          </a:p>
          <a:p>
            <a:r>
              <a:rPr lang="pt-BR" dirty="0"/>
              <a:t>Com cores, resoluções variadas, objetos não centralizados, com variação em termos de rotação, iluminação, escala, diferentes fundos, </a:t>
            </a:r>
            <a:r>
              <a:rPr lang="pt-BR" b="0" i="0" dirty="0">
                <a:effectLst/>
              </a:rPr>
              <a:t>oclusões, </a:t>
            </a:r>
            <a:r>
              <a:rPr lang="pt-BR" dirty="0"/>
              <a:t>etc.</a:t>
            </a:r>
          </a:p>
          <a:p>
            <a:r>
              <a:rPr lang="pt-BR" dirty="0"/>
              <a:t>Usar </a:t>
            </a:r>
            <a:r>
              <a:rPr lang="pt-BR" b="1" i="1" dirty="0"/>
              <a:t>filtros de convolução</a:t>
            </a:r>
            <a:r>
              <a:rPr lang="pt-BR" dirty="0"/>
              <a:t> pode nos ajudar com esses problemas.</a:t>
            </a:r>
          </a:p>
          <a:p>
            <a:r>
              <a:rPr lang="pt-BR" dirty="0"/>
              <a:t>Por exemplo, e se eu quiser classificar entre pessoas e cavalos na praia?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0DEACD-FB99-FF37-8876-F0514CDC9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58" y="1825624"/>
            <a:ext cx="2682169" cy="272316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7D9D255-6733-0D61-095D-FE9373546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599" y="3974314"/>
            <a:ext cx="2735029" cy="272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74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48BC6-878A-0A44-F2DB-FE23ABF6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Neurônios biológicos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071A48-AD79-1F5F-59AD-A4174571A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2275" y="1825624"/>
            <a:ext cx="5276850" cy="5032375"/>
          </a:xfrm>
        </p:spPr>
        <p:txBody>
          <a:bodyPr>
            <a:normAutofit/>
          </a:bodyPr>
          <a:lstStyle/>
          <a:p>
            <a:r>
              <a:rPr lang="pt-BR" dirty="0"/>
              <a:t>Os neurônios biológicos no córtex visual respondem a padrões específicos em pequenas regiões do campo visual chamadas </a:t>
            </a:r>
            <a:r>
              <a:rPr lang="pt-BR" b="1" i="1" dirty="0">
                <a:solidFill>
                  <a:srgbClr val="00B050"/>
                </a:solidFill>
              </a:rPr>
              <a:t>campos receptivos</a:t>
            </a:r>
            <a:r>
              <a:rPr lang="pt-BR" dirty="0"/>
              <a:t>.</a:t>
            </a:r>
          </a:p>
          <a:p>
            <a:r>
              <a:rPr lang="pt-BR" dirty="0"/>
              <a:t>À medida que o sinal visual percorre as camadas do cérebro, os neurônios respondem a padrões mais complexos em campos receptivos maiores.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53349EB-2E77-4905-5765-DAB5AB6DD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2761701"/>
            <a:ext cx="6382310" cy="208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11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48BC6-878A-0A44-F2DB-FE23ABF6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Neurônios biológicos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071A48-AD79-1F5F-59AD-A4174571A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2275" y="1825624"/>
            <a:ext cx="5276850" cy="5032375"/>
          </a:xfrm>
        </p:spPr>
        <p:txBody>
          <a:bodyPr>
            <a:normAutofit/>
          </a:bodyPr>
          <a:lstStyle/>
          <a:p>
            <a:r>
              <a:rPr lang="pt-BR" dirty="0"/>
              <a:t>Alguns neurônios reagem apenas a imagens de linhas horizontais, enquanto outros reagem apenas a linhas com orientações diferentes.</a:t>
            </a:r>
          </a:p>
          <a:p>
            <a:r>
              <a:rPr lang="pt-BR" dirty="0"/>
              <a:t>Outros neurônios têm campos receptivos maiores e reagem a padrões mais complexos que são combinações de padrões de nível inferior.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53349EB-2E77-4905-5765-DAB5AB6DD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2761701"/>
            <a:ext cx="6382310" cy="208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91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E4793-151C-2CA5-C485-E1D4FC40C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588E49-E748-7646-F1CF-D0DB5ED66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1614" y="1825624"/>
            <a:ext cx="5791200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Antes de falarmos sobre convolução, vamos falar sobre cores.</a:t>
            </a:r>
          </a:p>
          <a:p>
            <a:r>
              <a:rPr lang="pt-BR" dirty="0"/>
              <a:t>Até agora, ignoramos que imagens, em geral, consistem em três canais: vermelho (R), verde (G) e azul (B).</a:t>
            </a:r>
          </a:p>
          <a:p>
            <a:r>
              <a:rPr lang="pt-BR" dirty="0"/>
              <a:t>Imagens coloridas têm canais RGB para indicar a quantidade de vermelho, verde e azul.</a:t>
            </a:r>
          </a:p>
          <a:p>
            <a:r>
              <a:rPr lang="pt-BR" dirty="0"/>
              <a:t>Em suma, as imagens não são objetos bidimensionais, mas sim tensores de três dimensões, caracterizados por altura, largura e canal.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F5FDCF5-FA6A-E9B1-8E1D-A0544C66B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58" y="1825624"/>
            <a:ext cx="2682169" cy="272316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045FBDC-0740-0137-66ED-5E9FF5078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599" y="3974314"/>
            <a:ext cx="2735029" cy="272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08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17CA2-D366-5591-D365-031CADD5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 de convolução ou </a:t>
            </a:r>
            <a:r>
              <a:rPr lang="pt-BR" i="1" dirty="0"/>
              <a:t>kernels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D4C109-DA4E-D4E5-AC68-01E976426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6098" y="1825624"/>
            <a:ext cx="6295696" cy="5032375"/>
          </a:xfrm>
        </p:spPr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b="1" i="1" dirty="0">
                <a:effectLst/>
              </a:rPr>
              <a:t>kernel</a:t>
            </a:r>
            <a:r>
              <a:rPr lang="pt-BR" b="0" i="0" dirty="0">
                <a:effectLst/>
              </a:rPr>
              <a:t> é um tensor (em geral em 3D) responsável por detectar características específicas em uma imagem.</a:t>
            </a:r>
          </a:p>
          <a:p>
            <a:r>
              <a:rPr lang="pt-BR" dirty="0"/>
              <a:t>Ele </a:t>
            </a:r>
            <a:r>
              <a:rPr lang="pt-BR" b="0" i="0" dirty="0">
                <a:effectLst/>
              </a:rPr>
              <a:t>percorre </a:t>
            </a:r>
            <a:r>
              <a:rPr lang="pt-BR" dirty="0"/>
              <a:t>uma</a:t>
            </a:r>
            <a:r>
              <a:rPr lang="pt-BR" b="0" i="0" dirty="0">
                <a:effectLst/>
              </a:rPr>
              <a:t> imagem e realiza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operações convolução</a:t>
            </a:r>
            <a:r>
              <a:rPr lang="pt-BR" b="0" i="0" dirty="0">
                <a:effectLst/>
              </a:rPr>
              <a:t> entre seus valores e os dos pixels na região da imagem correspondente a ele.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393A6803-8CB7-AAAA-54B0-14A003B0EAB7}"/>
              </a:ext>
            </a:extLst>
          </p:cNvPr>
          <p:cNvGrpSpPr/>
          <p:nvPr/>
        </p:nvGrpSpPr>
        <p:grpSpPr>
          <a:xfrm>
            <a:off x="2498616" y="2116269"/>
            <a:ext cx="1315770" cy="3142920"/>
            <a:chOff x="1479112" y="2137290"/>
            <a:chExt cx="1315770" cy="3142920"/>
          </a:xfrm>
        </p:grpSpPr>
        <p:graphicFrame>
          <p:nvGraphicFramePr>
            <p:cNvPr id="8" name="Tabela 4">
              <a:extLst>
                <a:ext uri="{FF2B5EF4-FFF2-40B4-BE49-F238E27FC236}">
                  <a16:creationId xmlns:a16="http://schemas.microsoft.com/office/drawing/2014/main" id="{EB90F607-C31F-517B-77C5-9D9929A933D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34062259"/>
                </p:ext>
              </p:extLst>
            </p:nvPr>
          </p:nvGraphicFramePr>
          <p:xfrm>
            <a:off x="1835594" y="4291611"/>
            <a:ext cx="870606" cy="74168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35303">
                    <a:extLst>
                      <a:ext uri="{9D8B030D-6E8A-4147-A177-3AD203B41FA5}">
                        <a16:colId xmlns:a16="http://schemas.microsoft.com/office/drawing/2014/main" val="3650072185"/>
                      </a:ext>
                    </a:extLst>
                  </a:gridCol>
                  <a:gridCol w="435303">
                    <a:extLst>
                      <a:ext uri="{9D8B030D-6E8A-4147-A177-3AD203B41FA5}">
                        <a16:colId xmlns:a16="http://schemas.microsoft.com/office/drawing/2014/main" val="1992468736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3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8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82364822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7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505587699"/>
                    </a:ext>
                  </a:extLst>
                </a:tr>
              </a:tbl>
            </a:graphicData>
          </a:graphic>
        </p:graphicFrame>
        <p:graphicFrame>
          <p:nvGraphicFramePr>
            <p:cNvPr id="7" name="Tabela 4">
              <a:extLst>
                <a:ext uri="{FF2B5EF4-FFF2-40B4-BE49-F238E27FC236}">
                  <a16:creationId xmlns:a16="http://schemas.microsoft.com/office/drawing/2014/main" id="{7126498E-E22B-DAA9-37A6-29E364F2C97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91878118"/>
                </p:ext>
              </p:extLst>
            </p:nvPr>
          </p:nvGraphicFramePr>
          <p:xfrm>
            <a:off x="1657353" y="4377897"/>
            <a:ext cx="870606" cy="74168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35303">
                    <a:extLst>
                      <a:ext uri="{9D8B030D-6E8A-4147-A177-3AD203B41FA5}">
                        <a16:colId xmlns:a16="http://schemas.microsoft.com/office/drawing/2014/main" val="3650072185"/>
                      </a:ext>
                    </a:extLst>
                  </a:gridCol>
                  <a:gridCol w="435303">
                    <a:extLst>
                      <a:ext uri="{9D8B030D-6E8A-4147-A177-3AD203B41FA5}">
                        <a16:colId xmlns:a16="http://schemas.microsoft.com/office/drawing/2014/main" val="1992468736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3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8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82364822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7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505587699"/>
                    </a:ext>
                  </a:extLst>
                </a:tr>
              </a:tbl>
            </a:graphicData>
          </a:graphic>
        </p:graphicFrame>
        <p:graphicFrame>
          <p:nvGraphicFramePr>
            <p:cNvPr id="4" name="Tabela 4">
              <a:extLst>
                <a:ext uri="{FF2B5EF4-FFF2-40B4-BE49-F238E27FC236}">
                  <a16:creationId xmlns:a16="http://schemas.microsoft.com/office/drawing/2014/main" id="{CFD95762-F8DE-81FE-C4E9-8D66BEBCB81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18400641"/>
                </p:ext>
              </p:extLst>
            </p:nvPr>
          </p:nvGraphicFramePr>
          <p:xfrm>
            <a:off x="1609835" y="2546946"/>
            <a:ext cx="870606" cy="74168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35303">
                    <a:extLst>
                      <a:ext uri="{9D8B030D-6E8A-4147-A177-3AD203B41FA5}">
                        <a16:colId xmlns:a16="http://schemas.microsoft.com/office/drawing/2014/main" val="3650072185"/>
                      </a:ext>
                    </a:extLst>
                  </a:gridCol>
                  <a:gridCol w="435303">
                    <a:extLst>
                      <a:ext uri="{9D8B030D-6E8A-4147-A177-3AD203B41FA5}">
                        <a16:colId xmlns:a16="http://schemas.microsoft.com/office/drawing/2014/main" val="1992468736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82364822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2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3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05587699"/>
                    </a:ext>
                  </a:extLst>
                </a:tr>
              </a:tbl>
            </a:graphicData>
          </a:graphic>
        </p:graphicFrame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D0EA9B26-38CE-1968-8D22-E48A4497C387}"/>
                </a:ext>
              </a:extLst>
            </p:cNvPr>
            <p:cNvSpPr txBox="1"/>
            <p:nvPr/>
          </p:nvSpPr>
          <p:spPr>
            <a:xfrm>
              <a:off x="1479112" y="2137290"/>
              <a:ext cx="1132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Kernel 2D</a:t>
              </a:r>
            </a:p>
          </p:txBody>
        </p:sp>
        <p:graphicFrame>
          <p:nvGraphicFramePr>
            <p:cNvPr id="6" name="Tabela 4">
              <a:extLst>
                <a:ext uri="{FF2B5EF4-FFF2-40B4-BE49-F238E27FC236}">
                  <a16:creationId xmlns:a16="http://schemas.microsoft.com/office/drawing/2014/main" id="{280819F3-F602-E083-3DA1-FC41E7741BD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16418329"/>
                </p:ext>
              </p:extLst>
            </p:nvPr>
          </p:nvGraphicFramePr>
          <p:xfrm>
            <a:off x="1479112" y="4538530"/>
            <a:ext cx="870606" cy="74168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35303">
                    <a:extLst>
                      <a:ext uri="{9D8B030D-6E8A-4147-A177-3AD203B41FA5}">
                        <a16:colId xmlns:a16="http://schemas.microsoft.com/office/drawing/2014/main" val="3650072185"/>
                      </a:ext>
                    </a:extLst>
                  </a:gridCol>
                  <a:gridCol w="435303">
                    <a:extLst>
                      <a:ext uri="{9D8B030D-6E8A-4147-A177-3AD203B41FA5}">
                        <a16:colId xmlns:a16="http://schemas.microsoft.com/office/drawing/2014/main" val="1992468736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82364822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2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3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505587699"/>
                    </a:ext>
                  </a:extLst>
                </a:tr>
              </a:tbl>
            </a:graphicData>
          </a:graphic>
        </p:graphicFrame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AECE292-9CC9-7AF8-2480-6EF55CF45330}"/>
                </a:ext>
              </a:extLst>
            </p:cNvPr>
            <p:cNvSpPr txBox="1"/>
            <p:nvPr/>
          </p:nvSpPr>
          <p:spPr>
            <a:xfrm>
              <a:off x="1662830" y="3874261"/>
              <a:ext cx="1132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Kernel 3D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05581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14386</TotalTime>
  <Words>3449</Words>
  <Application>Microsoft Office PowerPoint</Application>
  <PresentationFormat>Widescreen</PresentationFormat>
  <Paragraphs>1011</Paragraphs>
  <Slides>44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Roboto</vt:lpstr>
      <vt:lpstr>Söhne</vt:lpstr>
      <vt:lpstr>Wingdings</vt:lpstr>
      <vt:lpstr>Tema do Office</vt:lpstr>
      <vt:lpstr>TP557 - Tópicos avançados em IoT e Machine Learning: Introduzindo Convoluções</vt:lpstr>
      <vt:lpstr>O que vamos ver?</vt:lpstr>
      <vt:lpstr>Dados tabulares </vt:lpstr>
      <vt:lpstr>Imagens simples</vt:lpstr>
      <vt:lpstr>Imagens complexas</vt:lpstr>
      <vt:lpstr>Neurônios biológicos</vt:lpstr>
      <vt:lpstr>Neurônios biológicos</vt:lpstr>
      <vt:lpstr>Canais</vt:lpstr>
      <vt:lpstr>Filtros de convolução ou kernels</vt:lpstr>
      <vt:lpstr>Filtros de convolução ou kernels</vt:lpstr>
      <vt:lpstr>Operação de convolução com 1 canal</vt:lpstr>
      <vt:lpstr>Operação de convolução com 1 canal</vt:lpstr>
      <vt:lpstr>Operação de convolução com 1 canal</vt:lpstr>
      <vt:lpstr>Operação de convolução com 1 canal</vt:lpstr>
      <vt:lpstr>Operação de convolução com 1 canal</vt:lpstr>
      <vt:lpstr>Mapa de características</vt:lpstr>
      <vt:lpstr>Stride</vt:lpstr>
      <vt:lpstr>Convolução ou correlação cruzada?</vt:lpstr>
      <vt:lpstr>Operação de convolução com 3 canais</vt:lpstr>
      <vt:lpstr>Operação de convolução com 3 canais</vt:lpstr>
      <vt:lpstr>Operação de convolução com 3 canais</vt:lpstr>
      <vt:lpstr>Operação de convolução com 3 canais</vt:lpstr>
      <vt:lpstr>Kernels diferentes para características diferentes</vt:lpstr>
      <vt:lpstr>Aplicando kernels a imagens</vt:lpstr>
      <vt:lpstr>Aplicando kernels a imagens</vt:lpstr>
      <vt:lpstr>Camada de Pooling (ou subamostragem)</vt:lpstr>
      <vt:lpstr>Camada de Pooling (ou subamostragem)</vt:lpstr>
      <vt:lpstr>Camada de Pooling (ou subamostragem)</vt:lpstr>
      <vt:lpstr>Padding ou preenchimento</vt:lpstr>
      <vt:lpstr>Padding ou preenchimento</vt:lpstr>
      <vt:lpstr>Camadas densas</vt:lpstr>
      <vt:lpstr>Os filtros não são definidos manualmente!</vt:lpstr>
      <vt:lpstr>Apresentação do PowerPoint</vt:lpstr>
      <vt:lpstr>Exemplo</vt:lpstr>
      <vt:lpstr>Atividades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2397</cp:revision>
  <dcterms:created xsi:type="dcterms:W3CDTF">2020-01-20T13:50:05Z</dcterms:created>
  <dcterms:modified xsi:type="dcterms:W3CDTF">2023-09-05T12:22:03Z</dcterms:modified>
</cp:coreProperties>
</file>