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06" r:id="rId3"/>
    <p:sldId id="407" r:id="rId4"/>
    <p:sldId id="408" r:id="rId5"/>
    <p:sldId id="410" r:id="rId6"/>
    <p:sldId id="411" r:id="rId7"/>
    <p:sldId id="409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05" r:id="rId16"/>
    <p:sldId id="293" r:id="rId17"/>
    <p:sldId id="306" r:id="rId1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79661" autoAdjust="0"/>
  </p:normalViewPr>
  <p:slideViewPr>
    <p:cSldViewPr snapToGrid="0">
      <p:cViewPr varScale="1">
        <p:scale>
          <a:sx n="88" d="100"/>
          <a:sy n="88" d="100"/>
        </p:scale>
        <p:origin x="1794" y="6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Há uma outra coisa a destacar ao definir a primeira e, neste caso, a única camada em uma rede, você deve informar na forma de entrada.</a:t>
            </a:r>
          </a:p>
          <a:p>
            <a:r>
              <a:rPr lang="pt-BR" dirty="0"/>
              <a:t>Agora aqui nossa forma de entrada tem apenas um valor.</a:t>
            </a:r>
          </a:p>
          <a:p>
            <a:r>
              <a:rPr lang="pt-BR" dirty="0"/>
              <a:t>Estamos treinando uma rede neural em </a:t>
            </a:r>
            <a:r>
              <a:rPr lang="pt-BR" dirty="0" err="1"/>
              <a:t>xs</a:t>
            </a:r>
            <a:r>
              <a:rPr lang="pt-BR" dirty="0"/>
              <a:t> únicos para prever </a:t>
            </a:r>
            <a:r>
              <a:rPr lang="pt-BR" dirty="0" err="1"/>
              <a:t>ys</a:t>
            </a:r>
            <a:r>
              <a:rPr lang="pt-BR" dirty="0"/>
              <a:t> únicos.</a:t>
            </a:r>
          </a:p>
          <a:p>
            <a:r>
              <a:rPr lang="pt-BR" dirty="0"/>
              <a:t>Novamente, nossa forma de entrada não poderia ser mais simples.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417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582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Exercício_gradiente_descendente.ipynb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/>
            </a:br>
            <a:r>
              <a:rPr lang="pt-BR" b="1" i="1"/>
              <a:t>Nossa </a:t>
            </a:r>
            <a:r>
              <a:rPr lang="pt-BR" b="1" i="1" dirty="0"/>
              <a:t>primeira </a:t>
            </a:r>
            <a:r>
              <a:rPr lang="pt-BR" b="1" i="1"/>
              <a:t>rede neural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Voltando ao código, nós vemos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e, portanto, temos a definição de uma rede de alimentação direta/sequencial.</a:t>
            </a:r>
          </a:p>
          <a:p>
            <a:r>
              <a:rPr lang="pt-BR" dirty="0"/>
              <a:t>Dentro dos colchetes, </a:t>
            </a:r>
            <a:r>
              <a:rPr lang="pt-BR" b="1" i="1" dirty="0"/>
              <a:t>listamos</a:t>
            </a:r>
            <a:r>
              <a:rPr lang="pt-BR" dirty="0"/>
              <a:t> as camadas dessa rede neural.</a:t>
            </a:r>
          </a:p>
          <a:p>
            <a:r>
              <a:rPr lang="pt-BR" dirty="0"/>
              <a:t>Nesse exemplo, a lista contém apenas um elemento, portanto, temos apenas uma </a:t>
            </a:r>
            <a:r>
              <a:rPr lang="pt-BR" b="1" i="1" dirty="0">
                <a:solidFill>
                  <a:srgbClr val="00B050"/>
                </a:solidFill>
              </a:rPr>
              <a:t>camada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738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4376057"/>
            <a:ext cx="11636828" cy="248194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Essa camada é do tipo </a:t>
            </a:r>
            <a:r>
              <a:rPr lang="pt-BR" b="1" i="1" dirty="0">
                <a:solidFill>
                  <a:srgbClr val="00B050"/>
                </a:solidFill>
              </a:rPr>
              <a:t>densa</a:t>
            </a:r>
            <a:r>
              <a:rPr lang="pt-BR" dirty="0"/>
              <a:t>, então sabemos que é uma rede </a:t>
            </a:r>
            <a:r>
              <a:rPr lang="pt-BR" b="1" i="1" dirty="0"/>
              <a:t>densamente conectada</a:t>
            </a:r>
            <a:r>
              <a:rPr lang="pt-BR" dirty="0"/>
              <a:t>.</a:t>
            </a:r>
          </a:p>
          <a:p>
            <a:r>
              <a:rPr lang="pt-BR" dirty="0"/>
              <a:t>O parâmetro </a:t>
            </a:r>
            <a:r>
              <a:rPr lang="pt-BR" b="1" i="1" dirty="0" err="1">
                <a:solidFill>
                  <a:srgbClr val="00B050"/>
                </a:solidFill>
              </a:rPr>
              <a:t>units</a:t>
            </a:r>
            <a:r>
              <a:rPr lang="pt-BR" dirty="0"/>
              <a:t> nos diz quantos neurônios a camada possui.</a:t>
            </a:r>
          </a:p>
          <a:p>
            <a:r>
              <a:rPr lang="pt-BR" dirty="0"/>
              <a:t>Podemos ver que essa camada tem apenas um neurônio.</a:t>
            </a:r>
          </a:p>
          <a:p>
            <a:r>
              <a:rPr lang="pt-BR" dirty="0"/>
              <a:t>Portanto, esse código define a rede neural mais simples possível.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Há apenas uma camada com um único neurônio.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02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 parâmetro que precisamos definir apenas para a primeira (neste caso única) camada de uma rede neural é o formato (i.e., dimensões) das entradas.</a:t>
                </a:r>
              </a:p>
              <a:p>
                <a:r>
                  <a:rPr lang="pt-BR" dirty="0"/>
                  <a:t>No nosso exemplo, o parâmetro </a:t>
                </a:r>
                <a:r>
                  <a:rPr lang="pt-BR" b="1" i="1" dirty="0" err="1">
                    <a:solidFill>
                      <a:srgbClr val="00B050"/>
                    </a:solidFill>
                    <a:highlight>
                      <a:srgbClr val="FFFFFF"/>
                    </a:highlight>
                  </a:rPr>
                  <a:t>input_shape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apenas um valor, indicando que os dados de entrada tem apenas uma dimensão.</a:t>
                </a:r>
              </a:p>
              <a:p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Isso é verdade, pois nosso vetor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tem apenas uma dimensão.</a:t>
                </a:r>
                <a:r>
                  <a:rPr lang="pt-BR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271C2DB-CB2D-7DA6-19D3-EA05C00F9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658" y="4506686"/>
                <a:ext cx="11658600" cy="2351313"/>
              </a:xfrm>
              <a:blipFill>
                <a:blip r:embed="rId3"/>
                <a:stretch>
                  <a:fillRect l="-941" t="-4145" r="-1308" b="-3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1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D34E8-BAC5-294C-C41E-E683193E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Nossa rede neural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0972" y="1825624"/>
                <a:ext cx="69342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nossa rede neural se parece com a figura ao lado.</a:t>
                </a:r>
              </a:p>
              <a:p>
                <a:r>
                  <a:rPr lang="pt-BR" dirty="0"/>
                  <a:t>Nós temos apenas uma camada e um único neurônio nela.</a:t>
                </a:r>
              </a:p>
              <a:p>
                <a:r>
                  <a:rPr lang="pt-BR" dirty="0"/>
                  <a:t>Ele tem como entrada um único valor, que chamamos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Ele irá aprender os pesos que mapeiam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da melhor forma possível, baseado no conjunto de treinamento.</a:t>
                </a:r>
              </a:p>
              <a:p>
                <a:r>
                  <a:rPr lang="pt-BR" dirty="0"/>
                  <a:t>Esse modelo é conhecido na literatura como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4A900A4-14A9-5BA1-757B-0429FF9425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0972" y="1825624"/>
                <a:ext cx="6934200" cy="5032376"/>
              </a:xfrm>
              <a:blipFill>
                <a:blip r:embed="rId2"/>
                <a:stretch>
                  <a:fillRect l="-1583" t="-1937" r="-2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81F8E92-5E4D-380C-2C1E-42DD6285D5EB}"/>
              </a:ext>
            </a:extLst>
          </p:cNvPr>
          <p:cNvGrpSpPr/>
          <p:nvPr/>
        </p:nvGrpSpPr>
        <p:grpSpPr>
          <a:xfrm>
            <a:off x="1623060" y="3429000"/>
            <a:ext cx="1848393" cy="566057"/>
            <a:chOff x="1851660" y="2612572"/>
            <a:chExt cx="1848393" cy="566057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B14B27F3-1C94-2ECC-30C0-E54C55E7D8A9}"/>
                </a:ext>
              </a:extLst>
            </p:cNvPr>
            <p:cNvSpPr/>
            <p:nvPr/>
          </p:nvSpPr>
          <p:spPr>
            <a:xfrm>
              <a:off x="2492828" y="2612572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2830856A-6DDF-054C-047C-3639E9D7DC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198914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D7BD0E92-0842-BCA5-B7B8-4D940F7B3F1D}"/>
                </a:ext>
              </a:extLst>
            </p:cNvPr>
            <p:cNvCxnSpPr>
              <a:cxnSpLocks/>
            </p:cNvCxnSpPr>
            <p:nvPr/>
          </p:nvCxnSpPr>
          <p:spPr>
            <a:xfrm>
              <a:off x="3058885" y="2895601"/>
              <a:ext cx="2939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/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805B5F8-411B-B899-8485-51C6B19AAF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1660" y="2708672"/>
                  <a:ext cx="4158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/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E910E806-C224-45D8-5C61-DC367619B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219" y="2712720"/>
                  <a:ext cx="41583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607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Compilando 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6686"/>
            <a:ext cx="11234058" cy="2351313"/>
          </a:xfrm>
        </p:spPr>
        <p:txBody>
          <a:bodyPr>
            <a:normAutofit/>
          </a:bodyPr>
          <a:lstStyle/>
          <a:p>
            <a:r>
              <a:rPr lang="pt-BR" dirty="0"/>
              <a:t>Depois de definido a modelo, o compilamos.</a:t>
            </a:r>
          </a:p>
          <a:p>
            <a:r>
              <a:rPr lang="pt-BR" dirty="0"/>
              <a:t>Ao compilarmos o modelo, devemos definir a </a:t>
            </a:r>
            <a:r>
              <a:rPr lang="pt-BR" b="1" i="1" dirty="0"/>
              <a:t>função de erro</a:t>
            </a:r>
            <a:r>
              <a:rPr lang="pt-BR" dirty="0"/>
              <a:t> e um </a:t>
            </a:r>
            <a:r>
              <a:rPr lang="pt-BR" b="1" i="1" dirty="0"/>
              <a:t>otimizador</a:t>
            </a:r>
            <a:r>
              <a:rPr lang="pt-BR" dirty="0"/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5" y="2819398"/>
            <a:ext cx="5859236" cy="323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372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Nossa primeira rede neural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 err="1"/>
              <a:t>xxxxx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minimizar iterativamente a função de erro usando 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Dá-se um palpite sobre os valores dos pesos (valores aleatórios);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Mede-se o erro com esse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Usa-se a informação obtida através do erro (vetor gradiente) para melhorar o palpite;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Repete-se o processo até que um critério de parada seja atingido.</a:t>
            </a:r>
          </a:p>
          <a:p>
            <a:r>
              <a:rPr lang="pt-BR" dirty="0"/>
              <a:t>Em termos gerais, é assim que as redes neurais são treinadas.</a:t>
            </a:r>
          </a:p>
          <a:p>
            <a:r>
              <a:rPr lang="pt-BR" dirty="0"/>
              <a:t>Portanto, neste tópico, nós veremos como codificar uma rede neural que atinge o mesmo objetivo anterior, encontrar uma função que aproxime um conjunto de dados.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4C8F1-9434-104F-8710-FE4312988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lado temos o conjunto de dados que usamos anteriormente.</a:t>
                </a:r>
              </a:p>
              <a:p>
                <a:r>
                  <a:rPr lang="pt-BR" dirty="0"/>
                  <a:t>Nosso objetivo é encontrar um modelo que mapeie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de forma ótima (minimização do erro).</a:t>
                </a:r>
              </a:p>
              <a:p>
                <a:r>
                  <a:rPr lang="pt-BR" dirty="0"/>
                  <a:t>Antes, nós usamos o gradiente descendente para otimizar os pesos de uma função hipótese com formato de reta.</a:t>
                </a:r>
              </a:p>
              <a:p>
                <a:r>
                  <a:rPr lang="pt-BR" dirty="0"/>
                  <a:t>Agora, treinaremos uma rede neural para resolver o problema do mapeamento.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F74F9F4-136D-CEE1-5233-02754FB87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5771" y="1825624"/>
                <a:ext cx="6564086" cy="5032375"/>
              </a:xfrm>
              <a:blipFill>
                <a:blip r:embed="rId2"/>
                <a:stretch>
                  <a:fillRect l="-1673" t="-1937" r="-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2B44CCB-C6EA-ABAB-B703-F236121B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3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código da rede neural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791AC7-C2B0-7101-5671-F00395B916D9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519528D3-91FB-B680-C835-3E7362AD6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Usaremos as APIs da biblioteca </a:t>
            </a:r>
            <a:r>
              <a:rPr lang="pt-BR" dirty="0" err="1"/>
              <a:t>TensorFlow</a:t>
            </a:r>
            <a:r>
              <a:rPr lang="pt-BR" dirty="0"/>
              <a:t> para criar, treinar e avaliar nossas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41630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conjunto de treinamento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As primeiras duas linhas definem o conjunto de treinamento.</a:t>
            </a:r>
          </a:p>
          <a:p>
            <a:r>
              <a:rPr lang="pt-BR" dirty="0"/>
              <a:t>Ou seja, os valores de x e y que usaremos para otimizar o modelo durante as iterações e épocas de treinamento.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978BF3C-13F3-2A8F-20C2-C8B2ED8D1C42}"/>
              </a:ext>
            </a:extLst>
          </p:cNvPr>
          <p:cNvSpPr/>
          <p:nvPr/>
        </p:nvSpPr>
        <p:spPr>
          <a:xfrm>
            <a:off x="2370363" y="1690688"/>
            <a:ext cx="3976007" cy="660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1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49F96-8B9C-8642-EE66-30B04CC1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uma rede neural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71C2DB-CB2D-7DA6-19D3-EA05C00F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4506686"/>
            <a:ext cx="11473542" cy="2351313"/>
          </a:xfrm>
        </p:spPr>
        <p:txBody>
          <a:bodyPr/>
          <a:lstStyle/>
          <a:p>
            <a:r>
              <a:rPr lang="pt-BR" dirty="0"/>
              <a:t>Na sequência, temos a definição da rede neural.</a:t>
            </a:r>
          </a:p>
          <a:p>
            <a:r>
              <a:rPr lang="pt-BR" dirty="0"/>
              <a:t>É uma rede neural muito simples, uma das mais simples que veremos.</a:t>
            </a:r>
          </a:p>
          <a:p>
            <a:r>
              <a:rPr lang="pt-BR" dirty="0"/>
              <a:t>Antes de discutirmos o código, vamos relembrar alguns termos para que possamos entendê-lo.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8E0EBAF-B825-EC26-6D53-38BD78023702}"/>
              </a:ext>
            </a:extLst>
          </p:cNvPr>
          <p:cNvSpPr txBox="1"/>
          <p:nvPr/>
        </p:nvSpPr>
        <p:spPr>
          <a:xfrm>
            <a:off x="2370364" y="1690688"/>
            <a:ext cx="74512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0.0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0000"/>
                </a:solidFill>
                <a:highlight>
                  <a:srgbClr val="FFFFFF"/>
                </a:highlight>
              </a:rPr>
              <a:t>4.0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array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([-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3.0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7.0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Dense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units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])])</a:t>
            </a:r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1" dirty="0" err="1">
                <a:solidFill>
                  <a:srgbClr val="880088"/>
                </a:solidFill>
                <a:highlight>
                  <a:srgbClr val="FFFFFF"/>
                </a:highlight>
              </a:rPr>
              <a:t>compile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optimizer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sgd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loss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mean_squared_error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’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history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es-E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epochs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b="0" dirty="0">
                <a:solidFill>
                  <a:srgbClr val="FF0000"/>
                </a:solidFill>
                <a:highlight>
                  <a:srgbClr val="FFFFFF"/>
                </a:highlight>
              </a:rPr>
              <a:t>500</a:t>
            </a:r>
            <a:r>
              <a:rPr lang="es-E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([</a:t>
            </a:r>
            <a:r>
              <a:rPr lang="pt-BR" b="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FCDC870-11DD-7CC0-39D2-F418F4A8AD28}"/>
              </a:ext>
            </a:extLst>
          </p:cNvPr>
          <p:cNvSpPr/>
          <p:nvPr/>
        </p:nvSpPr>
        <p:spPr>
          <a:xfrm>
            <a:off x="2370363" y="2510349"/>
            <a:ext cx="7451271" cy="392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51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dos círculos ao lado é um neurônio ou nó.</a:t>
            </a:r>
          </a:p>
        </p:txBody>
      </p: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8A379B1-E489-BBAB-ABBA-4E2CADA1B609}"/>
              </a:ext>
            </a:extLst>
          </p:cNvPr>
          <p:cNvGrpSpPr/>
          <p:nvPr/>
        </p:nvGrpSpPr>
        <p:grpSpPr>
          <a:xfrm>
            <a:off x="1262741" y="2275505"/>
            <a:ext cx="3086099" cy="3058495"/>
            <a:chOff x="598713" y="2308162"/>
            <a:chExt cx="3086099" cy="3058495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3F711C16-999C-441C-29DF-DF5D5C235C30}"/>
                </a:ext>
              </a:extLst>
            </p:cNvPr>
            <p:cNvSpPr/>
            <p:nvPr/>
          </p:nvSpPr>
          <p:spPr>
            <a:xfrm>
              <a:off x="1828800" y="2645229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DAD915BA-2D78-7CBE-5751-0196BDC99FF0}"/>
                </a:ext>
              </a:extLst>
            </p:cNvPr>
            <p:cNvSpPr/>
            <p:nvPr/>
          </p:nvSpPr>
          <p:spPr>
            <a:xfrm>
              <a:off x="1828799" y="3363686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051DA8EE-4CB1-4D59-F041-CC7FF7A0518E}"/>
                </a:ext>
              </a:extLst>
            </p:cNvPr>
            <p:cNvSpPr/>
            <p:nvPr/>
          </p:nvSpPr>
          <p:spPr>
            <a:xfrm>
              <a:off x="1828799" y="408214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9A74916-C423-EB59-EEBB-40E2C027DE0D}"/>
                </a:ext>
              </a:extLst>
            </p:cNvPr>
            <p:cNvSpPr/>
            <p:nvPr/>
          </p:nvSpPr>
          <p:spPr>
            <a:xfrm>
              <a:off x="1828799" y="4800600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E3A39CB9-6045-6283-87A1-A27DB4DD6B0A}"/>
                </a:ext>
              </a:extLst>
            </p:cNvPr>
            <p:cNvSpPr/>
            <p:nvPr/>
          </p:nvSpPr>
          <p:spPr>
            <a:xfrm>
              <a:off x="2786742" y="336368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A63130C6-D637-BB5C-C4BF-D644C40FA95A}"/>
                </a:ext>
              </a:extLst>
            </p:cNvPr>
            <p:cNvSpPr/>
            <p:nvPr/>
          </p:nvSpPr>
          <p:spPr>
            <a:xfrm>
              <a:off x="2786741" y="4082142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AEB215F3-6528-4707-50FC-34BF384575D9}"/>
                </a:ext>
              </a:extLst>
            </p:cNvPr>
            <p:cNvSpPr/>
            <p:nvPr/>
          </p:nvSpPr>
          <p:spPr>
            <a:xfrm>
              <a:off x="870856" y="29626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D872480E-CA74-453B-B356-1CB8A7F6C1F7}"/>
                </a:ext>
              </a:extLst>
            </p:cNvPr>
            <p:cNvSpPr/>
            <p:nvPr/>
          </p:nvSpPr>
          <p:spPr>
            <a:xfrm>
              <a:off x="870856" y="371826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C023918A-1BF1-E544-F30A-ADDEA61A6A9C}"/>
                </a:ext>
              </a:extLst>
            </p:cNvPr>
            <p:cNvSpPr/>
            <p:nvPr/>
          </p:nvSpPr>
          <p:spPr>
            <a:xfrm>
              <a:off x="870856" y="447391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4B0761D3-1D33-4C45-117F-C6828FCEAE1C}"/>
                </a:ext>
              </a:extLst>
            </p:cNvPr>
            <p:cNvCxnSpPr>
              <a:stCxn id="84" idx="6"/>
              <a:endCxn id="78" idx="2"/>
            </p:cNvCxnSpPr>
            <p:nvPr/>
          </p:nvCxnSpPr>
          <p:spPr>
            <a:xfrm flipV="1">
              <a:off x="1436913" y="2928258"/>
              <a:ext cx="391887" cy="31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>
              <a:extLst>
                <a:ext uri="{FF2B5EF4-FFF2-40B4-BE49-F238E27FC236}">
                  <a16:creationId xmlns:a16="http://schemas.microsoft.com/office/drawing/2014/main" id="{10E618C7-0E69-7F34-602A-77456DA73C9B}"/>
                </a:ext>
              </a:extLst>
            </p:cNvPr>
            <p:cNvCxnSpPr>
              <a:stCxn id="84" idx="6"/>
              <a:endCxn id="79" idx="2"/>
            </p:cNvCxnSpPr>
            <p:nvPr/>
          </p:nvCxnSpPr>
          <p:spPr>
            <a:xfrm>
              <a:off x="1436913" y="3245644"/>
              <a:ext cx="391886" cy="401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de Seta Reta 88">
              <a:extLst>
                <a:ext uri="{FF2B5EF4-FFF2-40B4-BE49-F238E27FC236}">
                  <a16:creationId xmlns:a16="http://schemas.microsoft.com/office/drawing/2014/main" id="{2EF3BEA5-154E-8C01-8F7F-EBFB40A86510}"/>
                </a:ext>
              </a:extLst>
            </p:cNvPr>
            <p:cNvCxnSpPr>
              <a:stCxn id="84" idx="6"/>
              <a:endCxn id="80" idx="2"/>
            </p:cNvCxnSpPr>
            <p:nvPr/>
          </p:nvCxnSpPr>
          <p:spPr>
            <a:xfrm>
              <a:off x="1436913" y="3245644"/>
              <a:ext cx="391886" cy="1119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3912DB0B-BA7B-88FA-614E-2A3BFF94445E}"/>
                </a:ext>
              </a:extLst>
            </p:cNvPr>
            <p:cNvCxnSpPr>
              <a:stCxn id="84" idx="6"/>
              <a:endCxn id="81" idx="2"/>
            </p:cNvCxnSpPr>
            <p:nvPr/>
          </p:nvCxnSpPr>
          <p:spPr>
            <a:xfrm>
              <a:off x="1436913" y="3245644"/>
              <a:ext cx="391886" cy="1837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de Seta Reta 90">
              <a:extLst>
                <a:ext uri="{FF2B5EF4-FFF2-40B4-BE49-F238E27FC236}">
                  <a16:creationId xmlns:a16="http://schemas.microsoft.com/office/drawing/2014/main" id="{C6CD3620-0444-E712-1D4A-A5A4B2CF8F63}"/>
                </a:ext>
              </a:extLst>
            </p:cNvPr>
            <p:cNvCxnSpPr>
              <a:stCxn id="85" idx="6"/>
              <a:endCxn id="78" idx="2"/>
            </p:cNvCxnSpPr>
            <p:nvPr/>
          </p:nvCxnSpPr>
          <p:spPr>
            <a:xfrm flipV="1">
              <a:off x="1436913" y="2928258"/>
              <a:ext cx="391887" cy="1073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5E2A5F46-9BC2-47B0-C5E0-BAA439CC01FC}"/>
                </a:ext>
              </a:extLst>
            </p:cNvPr>
            <p:cNvCxnSpPr>
              <a:stCxn id="86" idx="6"/>
              <a:endCxn id="79" idx="2"/>
            </p:cNvCxnSpPr>
            <p:nvPr/>
          </p:nvCxnSpPr>
          <p:spPr>
            <a:xfrm flipV="1">
              <a:off x="1436913" y="3646715"/>
              <a:ext cx="391886" cy="111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de Seta Reta 92">
              <a:extLst>
                <a:ext uri="{FF2B5EF4-FFF2-40B4-BE49-F238E27FC236}">
                  <a16:creationId xmlns:a16="http://schemas.microsoft.com/office/drawing/2014/main" id="{F9D3224F-AF72-0426-8205-4FBD527BD7AD}"/>
                </a:ext>
              </a:extLst>
            </p:cNvPr>
            <p:cNvCxnSpPr>
              <a:stCxn id="85" idx="6"/>
              <a:endCxn id="79" idx="2"/>
            </p:cNvCxnSpPr>
            <p:nvPr/>
          </p:nvCxnSpPr>
          <p:spPr>
            <a:xfrm flipV="1">
              <a:off x="1436913" y="3646715"/>
              <a:ext cx="391886" cy="354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de Seta Reta 93">
              <a:extLst>
                <a:ext uri="{FF2B5EF4-FFF2-40B4-BE49-F238E27FC236}">
                  <a16:creationId xmlns:a16="http://schemas.microsoft.com/office/drawing/2014/main" id="{A66DAE43-0A1F-9F45-1176-49DCA5478EB6}"/>
                </a:ext>
              </a:extLst>
            </p:cNvPr>
            <p:cNvCxnSpPr>
              <a:stCxn id="85" idx="6"/>
              <a:endCxn id="80" idx="2"/>
            </p:cNvCxnSpPr>
            <p:nvPr/>
          </p:nvCxnSpPr>
          <p:spPr>
            <a:xfrm>
              <a:off x="1436913" y="4001294"/>
              <a:ext cx="391886" cy="363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de Seta Reta 94">
              <a:extLst>
                <a:ext uri="{FF2B5EF4-FFF2-40B4-BE49-F238E27FC236}">
                  <a16:creationId xmlns:a16="http://schemas.microsoft.com/office/drawing/2014/main" id="{60EAF2FA-38FF-EE48-A5C7-2BD378ED0805}"/>
                </a:ext>
              </a:extLst>
            </p:cNvPr>
            <p:cNvCxnSpPr>
              <a:stCxn id="85" idx="6"/>
              <a:endCxn id="81" idx="2"/>
            </p:cNvCxnSpPr>
            <p:nvPr/>
          </p:nvCxnSpPr>
          <p:spPr>
            <a:xfrm>
              <a:off x="1436913" y="4001294"/>
              <a:ext cx="391886" cy="10823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de Seta Reta 95">
              <a:extLst>
                <a:ext uri="{FF2B5EF4-FFF2-40B4-BE49-F238E27FC236}">
                  <a16:creationId xmlns:a16="http://schemas.microsoft.com/office/drawing/2014/main" id="{1C79D24B-5F96-09BC-0793-E01EC40CB9BD}"/>
                </a:ext>
              </a:extLst>
            </p:cNvPr>
            <p:cNvCxnSpPr>
              <a:stCxn id="86" idx="6"/>
              <a:endCxn id="78" idx="2"/>
            </p:cNvCxnSpPr>
            <p:nvPr/>
          </p:nvCxnSpPr>
          <p:spPr>
            <a:xfrm flipV="1">
              <a:off x="1436913" y="2928258"/>
              <a:ext cx="391887" cy="1828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de Seta Reta 96">
              <a:extLst>
                <a:ext uri="{FF2B5EF4-FFF2-40B4-BE49-F238E27FC236}">
                  <a16:creationId xmlns:a16="http://schemas.microsoft.com/office/drawing/2014/main" id="{AA49314F-364F-E84C-1DA5-F879603AAA8A}"/>
                </a:ext>
              </a:extLst>
            </p:cNvPr>
            <p:cNvCxnSpPr>
              <a:stCxn id="86" idx="6"/>
              <a:endCxn id="80" idx="2"/>
            </p:cNvCxnSpPr>
            <p:nvPr/>
          </p:nvCxnSpPr>
          <p:spPr>
            <a:xfrm flipV="1">
              <a:off x="1436913" y="4365172"/>
              <a:ext cx="391886" cy="391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ector de Seta Reta 97">
              <a:extLst>
                <a:ext uri="{FF2B5EF4-FFF2-40B4-BE49-F238E27FC236}">
                  <a16:creationId xmlns:a16="http://schemas.microsoft.com/office/drawing/2014/main" id="{0B05AD63-B476-DEEF-DAAB-5E56A6B079ED}"/>
                </a:ext>
              </a:extLst>
            </p:cNvPr>
            <p:cNvCxnSpPr>
              <a:stCxn id="86" idx="6"/>
              <a:endCxn id="81" idx="2"/>
            </p:cNvCxnSpPr>
            <p:nvPr/>
          </p:nvCxnSpPr>
          <p:spPr>
            <a:xfrm>
              <a:off x="1436913" y="4756944"/>
              <a:ext cx="391886" cy="32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de Seta Reta 98">
              <a:extLst>
                <a:ext uri="{FF2B5EF4-FFF2-40B4-BE49-F238E27FC236}">
                  <a16:creationId xmlns:a16="http://schemas.microsoft.com/office/drawing/2014/main" id="{6B937CD4-117C-7E48-9B45-BC50669F0CC2}"/>
                </a:ext>
              </a:extLst>
            </p:cNvPr>
            <p:cNvCxnSpPr>
              <a:stCxn id="78" idx="6"/>
              <a:endCxn id="82" idx="2"/>
            </p:cNvCxnSpPr>
            <p:nvPr/>
          </p:nvCxnSpPr>
          <p:spPr>
            <a:xfrm>
              <a:off x="2394857" y="2928258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de Seta Reta 99">
              <a:extLst>
                <a:ext uri="{FF2B5EF4-FFF2-40B4-BE49-F238E27FC236}">
                  <a16:creationId xmlns:a16="http://schemas.microsoft.com/office/drawing/2014/main" id="{480DCA50-06DD-1BF8-F4F5-263702B10061}"/>
                </a:ext>
              </a:extLst>
            </p:cNvPr>
            <p:cNvCxnSpPr>
              <a:stCxn id="79" idx="6"/>
              <a:endCxn id="83" idx="2"/>
            </p:cNvCxnSpPr>
            <p:nvPr/>
          </p:nvCxnSpPr>
          <p:spPr>
            <a:xfrm>
              <a:off x="2394856" y="3646715"/>
              <a:ext cx="391885" cy="718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8D93FBBA-532E-3921-0024-9D156EA6CC1B}"/>
                </a:ext>
              </a:extLst>
            </p:cNvPr>
            <p:cNvCxnSpPr>
              <a:stCxn id="80" idx="6"/>
              <a:endCxn id="83" idx="2"/>
            </p:cNvCxnSpPr>
            <p:nvPr/>
          </p:nvCxnSpPr>
          <p:spPr>
            <a:xfrm flipV="1">
              <a:off x="2394856" y="4365171"/>
              <a:ext cx="39188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345F2276-9F16-2A1C-8F90-C8391CB65DC7}"/>
                </a:ext>
              </a:extLst>
            </p:cNvPr>
            <p:cNvCxnSpPr>
              <a:stCxn id="81" idx="6"/>
              <a:endCxn id="83" idx="2"/>
            </p:cNvCxnSpPr>
            <p:nvPr/>
          </p:nvCxnSpPr>
          <p:spPr>
            <a:xfrm flipV="1">
              <a:off x="2394856" y="4365171"/>
              <a:ext cx="391885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B5C25FCE-8F3C-6BDA-58BB-933316DC8CB1}"/>
                </a:ext>
              </a:extLst>
            </p:cNvPr>
            <p:cNvCxnSpPr>
              <a:cxnSpLocks/>
              <a:stCxn id="78" idx="6"/>
              <a:endCxn id="83" idx="2"/>
            </p:cNvCxnSpPr>
            <p:nvPr/>
          </p:nvCxnSpPr>
          <p:spPr>
            <a:xfrm>
              <a:off x="2394857" y="2928258"/>
              <a:ext cx="391884" cy="1436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8FCB7AE0-204C-C167-9A5C-B97A8F5A5E02}"/>
                </a:ext>
              </a:extLst>
            </p:cNvPr>
            <p:cNvCxnSpPr>
              <a:stCxn id="79" idx="6"/>
              <a:endCxn id="82" idx="2"/>
            </p:cNvCxnSpPr>
            <p:nvPr/>
          </p:nvCxnSpPr>
          <p:spPr>
            <a:xfrm flipV="1">
              <a:off x="2394856" y="3646714"/>
              <a:ext cx="3918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9E2A57D1-BF18-440A-1624-40AA9C0C9AED}"/>
                </a:ext>
              </a:extLst>
            </p:cNvPr>
            <p:cNvCxnSpPr>
              <a:stCxn id="80" idx="6"/>
              <a:endCxn id="82" idx="2"/>
            </p:cNvCxnSpPr>
            <p:nvPr/>
          </p:nvCxnSpPr>
          <p:spPr>
            <a:xfrm flipV="1">
              <a:off x="2394856" y="3646714"/>
              <a:ext cx="391886" cy="718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de Seta Reta 105">
              <a:extLst>
                <a:ext uri="{FF2B5EF4-FFF2-40B4-BE49-F238E27FC236}">
                  <a16:creationId xmlns:a16="http://schemas.microsoft.com/office/drawing/2014/main" id="{78EF831F-87D7-DBF8-17BD-62684A5E63BF}"/>
                </a:ext>
              </a:extLst>
            </p:cNvPr>
            <p:cNvCxnSpPr>
              <a:stCxn id="81" idx="6"/>
              <a:endCxn id="82" idx="2"/>
            </p:cNvCxnSpPr>
            <p:nvPr/>
          </p:nvCxnSpPr>
          <p:spPr>
            <a:xfrm flipV="1">
              <a:off x="2394856" y="3646714"/>
              <a:ext cx="391886" cy="1436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86ECE9D6-68DB-75D1-E666-3B2F4229CC83}"/>
                </a:ext>
              </a:extLst>
            </p:cNvPr>
            <p:cNvSpPr txBox="1"/>
            <p:nvPr/>
          </p:nvSpPr>
          <p:spPr>
            <a:xfrm>
              <a:off x="2454726" y="2308162"/>
              <a:ext cx="1230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Neurônio</a:t>
              </a: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75F6CAE9-4F5B-92EC-1FA9-38BDB9DC55A4}"/>
                </a:ext>
              </a:extLst>
            </p:cNvPr>
            <p:cNvSpPr/>
            <p:nvPr/>
          </p:nvSpPr>
          <p:spPr>
            <a:xfrm>
              <a:off x="2068281" y="2424094"/>
              <a:ext cx="413657" cy="166042"/>
            </a:xfrm>
            <a:custGeom>
              <a:avLst/>
              <a:gdLst>
                <a:gd name="connsiteX0" fmla="*/ 0 w 413657"/>
                <a:gd name="connsiteY0" fmla="*/ 166042 h 166042"/>
                <a:gd name="connsiteX1" fmla="*/ 76200 w 413657"/>
                <a:gd name="connsiteY1" fmla="*/ 2756 h 166042"/>
                <a:gd name="connsiteX2" fmla="*/ 413657 w 413657"/>
                <a:gd name="connsiteY2" fmla="*/ 78956 h 166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657" h="166042">
                  <a:moveTo>
                    <a:pt x="0" y="166042"/>
                  </a:moveTo>
                  <a:cubicBezTo>
                    <a:pt x="3628" y="91656"/>
                    <a:pt x="7257" y="17270"/>
                    <a:pt x="76200" y="2756"/>
                  </a:cubicBezTo>
                  <a:cubicBezTo>
                    <a:pt x="145143" y="-11758"/>
                    <a:pt x="279400" y="33599"/>
                    <a:pt x="413657" y="789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9" name="Conector de Seta Reta 108">
              <a:extLst>
                <a:ext uri="{FF2B5EF4-FFF2-40B4-BE49-F238E27FC236}">
                  <a16:creationId xmlns:a16="http://schemas.microsoft.com/office/drawing/2014/main" id="{DD200772-7E7B-FE6C-44AC-7E941863A6BF}"/>
                </a:ext>
              </a:extLst>
            </p:cNvPr>
            <p:cNvCxnSpPr>
              <a:endCxn id="84" idx="2"/>
            </p:cNvCxnSpPr>
            <p:nvPr/>
          </p:nvCxnSpPr>
          <p:spPr>
            <a:xfrm>
              <a:off x="598714" y="3245643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id="{9D8F67E1-B2AC-FD49-9C70-5716FA06969F}"/>
                </a:ext>
              </a:extLst>
            </p:cNvPr>
            <p:cNvCxnSpPr>
              <a:endCxn id="85" idx="2"/>
            </p:cNvCxnSpPr>
            <p:nvPr/>
          </p:nvCxnSpPr>
          <p:spPr>
            <a:xfrm>
              <a:off x="598714" y="3245643"/>
              <a:ext cx="272142" cy="755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5CB1FBC1-928E-E251-5995-908DBAA08898}"/>
                </a:ext>
              </a:extLst>
            </p:cNvPr>
            <p:cNvCxnSpPr>
              <a:endCxn id="86" idx="2"/>
            </p:cNvCxnSpPr>
            <p:nvPr/>
          </p:nvCxnSpPr>
          <p:spPr>
            <a:xfrm>
              <a:off x="598714" y="3245643"/>
              <a:ext cx="272142" cy="1511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A35DF8F4-1616-8571-93FE-278EB3816FD4}"/>
                </a:ext>
              </a:extLst>
            </p:cNvPr>
            <p:cNvCxnSpPr/>
            <p:nvPr/>
          </p:nvCxnSpPr>
          <p:spPr>
            <a:xfrm>
              <a:off x="598714" y="4726100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to 112">
              <a:extLst>
                <a:ext uri="{FF2B5EF4-FFF2-40B4-BE49-F238E27FC236}">
                  <a16:creationId xmlns:a16="http://schemas.microsoft.com/office/drawing/2014/main" id="{B58FD32B-52AF-36BD-1B41-7407D017B459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V="1">
              <a:off x="598713" y="4001294"/>
              <a:ext cx="272143" cy="72310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id="{3EA617B7-DB9F-3092-147B-1F5A71166A33}"/>
                </a:ext>
              </a:extLst>
            </p:cNvPr>
            <p:cNvCxnSpPr/>
            <p:nvPr/>
          </p:nvCxnSpPr>
          <p:spPr>
            <a:xfrm>
              <a:off x="3352797" y="3646712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de Seta Reta 114">
              <a:extLst>
                <a:ext uri="{FF2B5EF4-FFF2-40B4-BE49-F238E27FC236}">
                  <a16:creationId xmlns:a16="http://schemas.microsoft.com/office/drawing/2014/main" id="{366AFBA3-B356-BFC5-FC24-1A6E67F4DA23}"/>
                </a:ext>
              </a:extLst>
            </p:cNvPr>
            <p:cNvCxnSpPr/>
            <p:nvPr/>
          </p:nvCxnSpPr>
          <p:spPr>
            <a:xfrm>
              <a:off x="3352797" y="4362846"/>
              <a:ext cx="2721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6" name="CaixaDeTexto 115">
                <a:extLst>
                  <a:ext uri="{FF2B5EF4-FFF2-40B4-BE49-F238E27FC236}">
                    <a16:creationId xmlns:a16="http://schemas.microsoft.com/office/drawing/2014/main" id="{1CD8757B-1311-4FA6-2200-D5AC926E7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A6BDB99A-A149-B3C5-BA75-3DD4A1960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0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0" y="1825624"/>
            <a:ext cx="5704114" cy="5032371"/>
          </a:xfrm>
        </p:spPr>
        <p:txBody>
          <a:bodyPr/>
          <a:lstStyle/>
          <a:p>
            <a:r>
              <a:rPr lang="pt-BR" dirty="0"/>
              <a:t>Cada um desses conjuntos de neurônios é uma camada.</a:t>
            </a:r>
          </a:p>
          <a:p>
            <a:r>
              <a:rPr lang="pt-BR" dirty="0"/>
              <a:t>A rede ao lado tem duas camadas ocultas e uma camada de saída.</a:t>
            </a:r>
          </a:p>
          <a:p>
            <a:endParaRPr lang="pt-B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33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E04A-E250-2E8C-4DA7-FE39DF09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 alguns termos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C2729-D87A-8E86-AB96-FFDA07D4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857" y="1825624"/>
            <a:ext cx="6966858" cy="5032371"/>
          </a:xfrm>
        </p:spPr>
        <p:txBody>
          <a:bodyPr>
            <a:normAutofit fontScale="92500"/>
          </a:bodyPr>
          <a:lstStyle/>
          <a:p>
            <a:r>
              <a:rPr lang="pt-BR" dirty="0"/>
              <a:t>As camadas estão conectadas em sequência.</a:t>
            </a:r>
          </a:p>
          <a:p>
            <a:r>
              <a:rPr lang="pt-BR" dirty="0"/>
              <a:t>As i</a:t>
            </a:r>
            <a:r>
              <a:rPr lang="pt-BR" b="0" i="0" dirty="0">
                <a:effectLst/>
              </a:rPr>
              <a:t>nformações fluem em uma única direção, ou seja, da entrada para as camadas ocultas e, finalmente, para a camada de saída, sem recursões.</a:t>
            </a:r>
          </a:p>
          <a:p>
            <a:r>
              <a:rPr lang="pt-BR" dirty="0"/>
              <a:t>Na terminologia do </a:t>
            </a:r>
            <a:r>
              <a:rPr lang="pt-BR" dirty="0" err="1"/>
              <a:t>Tensorflow</a:t>
            </a:r>
            <a:r>
              <a:rPr lang="pt-BR" dirty="0"/>
              <a:t>, nós usamos o termo </a:t>
            </a:r>
            <a:r>
              <a:rPr lang="pt-BR" b="1" i="1" dirty="0" err="1">
                <a:solidFill>
                  <a:srgbClr val="00B050"/>
                </a:solidFill>
              </a:rPr>
              <a:t>sequential</a:t>
            </a:r>
            <a:r>
              <a:rPr lang="pt-BR" dirty="0"/>
              <a:t> para definir esta rede.</a:t>
            </a:r>
          </a:p>
          <a:p>
            <a:r>
              <a:rPr lang="pt-BR" dirty="0"/>
              <a:t>Além disso, vemos que as saídas de uma camada estão conectadas a todos os neurônios da próxima camada, criando conexões </a:t>
            </a:r>
            <a:r>
              <a:rPr lang="pt-BR" b="1" i="1" dirty="0">
                <a:solidFill>
                  <a:srgbClr val="00B050"/>
                </a:solidFill>
              </a:rPr>
              <a:t>densas</a:t>
            </a:r>
            <a:r>
              <a:rPr lang="pt-BR" dirty="0"/>
              <a:t>.</a:t>
            </a:r>
          </a:p>
          <a:p>
            <a:r>
              <a:rPr lang="pt-BR" dirty="0"/>
              <a:t>Usaremos esse termo para definir o nome e tipos das camadas da rede.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08A6742-BE26-9B9A-B13E-292CA4DD59D9}"/>
              </a:ext>
            </a:extLst>
          </p:cNvPr>
          <p:cNvSpPr/>
          <p:nvPr/>
        </p:nvSpPr>
        <p:spPr>
          <a:xfrm>
            <a:off x="2492828" y="2612572"/>
            <a:ext cx="566057" cy="5660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CCAF25-1B0F-B235-1A10-3C52C1AB34FA}"/>
              </a:ext>
            </a:extLst>
          </p:cNvPr>
          <p:cNvSpPr/>
          <p:nvPr/>
        </p:nvSpPr>
        <p:spPr>
          <a:xfrm>
            <a:off x="2492827" y="3331029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38F7732-8C3C-65A4-4F96-BA3B33979FED}"/>
              </a:ext>
            </a:extLst>
          </p:cNvPr>
          <p:cNvSpPr/>
          <p:nvPr/>
        </p:nvSpPr>
        <p:spPr>
          <a:xfrm>
            <a:off x="2492827" y="4049486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84666CE-36D0-BE6B-16F9-935F58521DB7}"/>
              </a:ext>
            </a:extLst>
          </p:cNvPr>
          <p:cNvSpPr/>
          <p:nvPr/>
        </p:nvSpPr>
        <p:spPr>
          <a:xfrm>
            <a:off x="2492827" y="4767943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AB68B74-AF88-1A55-4231-196520407966}"/>
              </a:ext>
            </a:extLst>
          </p:cNvPr>
          <p:cNvSpPr/>
          <p:nvPr/>
        </p:nvSpPr>
        <p:spPr>
          <a:xfrm>
            <a:off x="3450770" y="333102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525851D-4160-E437-2302-9EFE8B9063AC}"/>
              </a:ext>
            </a:extLst>
          </p:cNvPr>
          <p:cNvSpPr/>
          <p:nvPr/>
        </p:nvSpPr>
        <p:spPr>
          <a:xfrm>
            <a:off x="3450769" y="4049485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343B571-738E-4671-F07E-6A1B60CFEB25}"/>
              </a:ext>
            </a:extLst>
          </p:cNvPr>
          <p:cNvSpPr/>
          <p:nvPr/>
        </p:nvSpPr>
        <p:spPr>
          <a:xfrm>
            <a:off x="1534884" y="29299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C4D0FD3-9DAC-E44E-AE4F-B409F9026B5C}"/>
              </a:ext>
            </a:extLst>
          </p:cNvPr>
          <p:cNvSpPr/>
          <p:nvPr/>
        </p:nvSpPr>
        <p:spPr>
          <a:xfrm>
            <a:off x="1534884" y="368560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3DDA52F-C6E6-466F-FE51-D98BADB29163}"/>
              </a:ext>
            </a:extLst>
          </p:cNvPr>
          <p:cNvSpPr/>
          <p:nvPr/>
        </p:nvSpPr>
        <p:spPr>
          <a:xfrm>
            <a:off x="1534884" y="4441258"/>
            <a:ext cx="566057" cy="56605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017DD43-9BD3-A103-1DCD-B5A5BE3A5532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2100941" y="2895601"/>
            <a:ext cx="391887" cy="31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A380203-43AF-CE9B-6D3C-B406F204543A}"/>
              </a:ext>
            </a:extLst>
          </p:cNvPr>
          <p:cNvCxnSpPr>
            <a:stCxn id="12" idx="6"/>
            <a:endCxn id="7" idx="2"/>
          </p:cNvCxnSpPr>
          <p:nvPr/>
        </p:nvCxnSpPr>
        <p:spPr>
          <a:xfrm>
            <a:off x="2100941" y="3212987"/>
            <a:ext cx="391886" cy="40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3C6AAB6-D3E9-5E7F-3B51-0FB9FB15B28F}"/>
              </a:ext>
            </a:extLst>
          </p:cNvPr>
          <p:cNvCxnSpPr>
            <a:stCxn id="12" idx="6"/>
            <a:endCxn id="8" idx="2"/>
          </p:cNvCxnSpPr>
          <p:nvPr/>
        </p:nvCxnSpPr>
        <p:spPr>
          <a:xfrm>
            <a:off x="2100941" y="3212987"/>
            <a:ext cx="391886" cy="111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BA20096B-1444-E4B1-7FEC-AA2A53E84923}"/>
              </a:ext>
            </a:extLst>
          </p:cNvPr>
          <p:cNvCxnSpPr>
            <a:stCxn id="12" idx="6"/>
            <a:endCxn id="9" idx="2"/>
          </p:cNvCxnSpPr>
          <p:nvPr/>
        </p:nvCxnSpPr>
        <p:spPr>
          <a:xfrm>
            <a:off x="2100941" y="3212987"/>
            <a:ext cx="391886" cy="183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A0FA0CB-BF5F-4D2A-E199-ECBD7245A6DA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2100941" y="2895601"/>
            <a:ext cx="391887" cy="1073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41C1B94-EA54-1456-63A6-C09B13B54360}"/>
              </a:ext>
            </a:extLst>
          </p:cNvPr>
          <p:cNvCxnSpPr>
            <a:stCxn id="14" idx="6"/>
            <a:endCxn id="7" idx="2"/>
          </p:cNvCxnSpPr>
          <p:nvPr/>
        </p:nvCxnSpPr>
        <p:spPr>
          <a:xfrm flipV="1">
            <a:off x="2100941" y="3614058"/>
            <a:ext cx="391886" cy="11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6EA84E3C-954B-3DAB-1EB6-807CEAD71979}"/>
              </a:ext>
            </a:extLst>
          </p:cNvPr>
          <p:cNvCxnSpPr>
            <a:stCxn id="13" idx="6"/>
            <a:endCxn id="7" idx="2"/>
          </p:cNvCxnSpPr>
          <p:nvPr/>
        </p:nvCxnSpPr>
        <p:spPr>
          <a:xfrm flipV="1">
            <a:off x="2100941" y="3614058"/>
            <a:ext cx="391886" cy="354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4CF6DAF-C570-7B0F-1947-1F1E80AD9FC9}"/>
              </a:ext>
            </a:extLst>
          </p:cNvPr>
          <p:cNvCxnSpPr>
            <a:stCxn id="13" idx="6"/>
            <a:endCxn id="8" idx="2"/>
          </p:cNvCxnSpPr>
          <p:nvPr/>
        </p:nvCxnSpPr>
        <p:spPr>
          <a:xfrm>
            <a:off x="2100941" y="3968637"/>
            <a:ext cx="391886" cy="363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BE3AFE0-C170-C2F4-4080-89A75722E82C}"/>
              </a:ext>
            </a:extLst>
          </p:cNvPr>
          <p:cNvCxnSpPr>
            <a:stCxn id="13" idx="6"/>
            <a:endCxn id="9" idx="2"/>
          </p:cNvCxnSpPr>
          <p:nvPr/>
        </p:nvCxnSpPr>
        <p:spPr>
          <a:xfrm>
            <a:off x="2100941" y="3968637"/>
            <a:ext cx="391886" cy="1082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AEB05B87-9EAF-C8B4-302B-FF0556C6CE4A}"/>
              </a:ext>
            </a:extLst>
          </p:cNvPr>
          <p:cNvCxnSpPr>
            <a:stCxn id="14" idx="6"/>
            <a:endCxn id="6" idx="2"/>
          </p:cNvCxnSpPr>
          <p:nvPr/>
        </p:nvCxnSpPr>
        <p:spPr>
          <a:xfrm flipV="1">
            <a:off x="2100941" y="2895601"/>
            <a:ext cx="391887" cy="182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FCA8237-94D3-9B23-0091-C28446557FF8}"/>
              </a:ext>
            </a:extLst>
          </p:cNvPr>
          <p:cNvCxnSpPr>
            <a:stCxn id="14" idx="6"/>
            <a:endCxn id="8" idx="2"/>
          </p:cNvCxnSpPr>
          <p:nvPr/>
        </p:nvCxnSpPr>
        <p:spPr>
          <a:xfrm flipV="1">
            <a:off x="2100941" y="4332515"/>
            <a:ext cx="391886" cy="391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8A10864-4E00-5BA3-7D1C-C6D863800DF1}"/>
              </a:ext>
            </a:extLst>
          </p:cNvPr>
          <p:cNvCxnSpPr>
            <a:stCxn id="14" idx="6"/>
            <a:endCxn id="9" idx="2"/>
          </p:cNvCxnSpPr>
          <p:nvPr/>
        </p:nvCxnSpPr>
        <p:spPr>
          <a:xfrm>
            <a:off x="2100941" y="4724287"/>
            <a:ext cx="391886" cy="32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556E08D-EF95-07A5-6D00-1BDA7A969645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3058885" y="2895601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B9AD6C45-FF60-0D50-5C52-DBC2F2958E7E}"/>
              </a:ext>
            </a:extLst>
          </p:cNvPr>
          <p:cNvCxnSpPr>
            <a:stCxn id="7" idx="6"/>
            <a:endCxn id="11" idx="2"/>
          </p:cNvCxnSpPr>
          <p:nvPr/>
        </p:nvCxnSpPr>
        <p:spPr>
          <a:xfrm>
            <a:off x="3058884" y="3614058"/>
            <a:ext cx="391885" cy="7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15AA0725-DC80-7F4B-8714-18D3F46C746C}"/>
              </a:ext>
            </a:extLst>
          </p:cNvPr>
          <p:cNvCxnSpPr>
            <a:stCxn id="8" idx="6"/>
            <a:endCxn id="11" idx="2"/>
          </p:cNvCxnSpPr>
          <p:nvPr/>
        </p:nvCxnSpPr>
        <p:spPr>
          <a:xfrm flipV="1">
            <a:off x="3058884" y="4332514"/>
            <a:ext cx="3918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E9230D12-789F-9CDA-656F-25BFCED0A735}"/>
              </a:ext>
            </a:extLst>
          </p:cNvPr>
          <p:cNvCxnSpPr>
            <a:stCxn id="9" idx="6"/>
            <a:endCxn id="11" idx="2"/>
          </p:cNvCxnSpPr>
          <p:nvPr/>
        </p:nvCxnSpPr>
        <p:spPr>
          <a:xfrm flipV="1">
            <a:off x="3058884" y="4332514"/>
            <a:ext cx="391885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AA99C075-AC79-6177-3FC9-E5BE4B2A39B7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3058885" y="2895601"/>
            <a:ext cx="391884" cy="143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FB9C7CE7-3C9A-43B5-8151-181478F960F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3058884" y="3614057"/>
            <a:ext cx="3918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483A9D86-72FB-C7C0-92A4-B0D6B048CDC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 flipV="1">
            <a:off x="3058884" y="3614057"/>
            <a:ext cx="391886" cy="71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1C6662C4-7403-9EAA-9279-911015B2D63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3058884" y="3614057"/>
            <a:ext cx="391886" cy="143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57BD08EC-2E7D-FBE2-60CC-7C7846438007}"/>
              </a:ext>
            </a:extLst>
          </p:cNvPr>
          <p:cNvCxnSpPr>
            <a:endCxn id="12" idx="2"/>
          </p:cNvCxnSpPr>
          <p:nvPr/>
        </p:nvCxnSpPr>
        <p:spPr>
          <a:xfrm>
            <a:off x="1262742" y="3212986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83E0838-369F-3E3D-4ADF-1C87997AFA5B}"/>
              </a:ext>
            </a:extLst>
          </p:cNvPr>
          <p:cNvCxnSpPr>
            <a:endCxn id="13" idx="2"/>
          </p:cNvCxnSpPr>
          <p:nvPr/>
        </p:nvCxnSpPr>
        <p:spPr>
          <a:xfrm>
            <a:off x="1262742" y="3212986"/>
            <a:ext cx="272142" cy="755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04BE0612-6136-FBDC-6CC5-8B3CBA650013}"/>
              </a:ext>
            </a:extLst>
          </p:cNvPr>
          <p:cNvCxnSpPr>
            <a:endCxn id="14" idx="2"/>
          </p:cNvCxnSpPr>
          <p:nvPr/>
        </p:nvCxnSpPr>
        <p:spPr>
          <a:xfrm>
            <a:off x="1262742" y="3212986"/>
            <a:ext cx="272142" cy="151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3BA63B5D-937F-6E51-15A7-E6AFDA831C06}"/>
              </a:ext>
            </a:extLst>
          </p:cNvPr>
          <p:cNvCxnSpPr/>
          <p:nvPr/>
        </p:nvCxnSpPr>
        <p:spPr>
          <a:xfrm>
            <a:off x="1262742" y="4693443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EB0F55A7-20A9-6DDF-98F5-99CD11328C8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262741" y="3968637"/>
            <a:ext cx="272143" cy="72310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FAD93FD9-246B-7D54-081B-E8C001ED4338}"/>
              </a:ext>
            </a:extLst>
          </p:cNvPr>
          <p:cNvCxnSpPr/>
          <p:nvPr/>
        </p:nvCxnSpPr>
        <p:spPr>
          <a:xfrm>
            <a:off x="4016825" y="3614055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F486AF2-E9B3-8E87-28FF-FB5398A3097E}"/>
              </a:ext>
            </a:extLst>
          </p:cNvPr>
          <p:cNvCxnSpPr/>
          <p:nvPr/>
        </p:nvCxnSpPr>
        <p:spPr>
          <a:xfrm>
            <a:off x="4016825" y="4330189"/>
            <a:ext cx="2721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ED9A91B-FDC3-C649-4D21-9F39A5DDA989}"/>
              </a:ext>
            </a:extLst>
          </p:cNvPr>
          <p:cNvSpPr/>
          <p:nvPr/>
        </p:nvSpPr>
        <p:spPr>
          <a:xfrm>
            <a:off x="1415136" y="2808514"/>
            <a:ext cx="805550" cy="2270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8138E5B-BE73-1B6A-1F12-EABFA3CA74DE}"/>
              </a:ext>
            </a:extLst>
          </p:cNvPr>
          <p:cNvSpPr/>
          <p:nvPr/>
        </p:nvSpPr>
        <p:spPr>
          <a:xfrm>
            <a:off x="2340416" y="2525487"/>
            <a:ext cx="805550" cy="29165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CCB7E64-B7C7-D881-75DF-AA472247E6AA}"/>
              </a:ext>
            </a:extLst>
          </p:cNvPr>
          <p:cNvSpPr/>
          <p:nvPr/>
        </p:nvSpPr>
        <p:spPr>
          <a:xfrm>
            <a:off x="3298377" y="3212986"/>
            <a:ext cx="805550" cy="14787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40C819-9AAA-8CB1-5A45-41E05334A7D6}"/>
              </a:ext>
            </a:extLst>
          </p:cNvPr>
          <p:cNvSpPr txBox="1"/>
          <p:nvPr/>
        </p:nvSpPr>
        <p:spPr>
          <a:xfrm>
            <a:off x="3499750" y="2240917"/>
            <a:ext cx="1230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Camada</a:t>
            </a: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EE976CA5-12E6-4DB5-139A-5B13EA5F460D}"/>
              </a:ext>
            </a:extLst>
          </p:cNvPr>
          <p:cNvSpPr/>
          <p:nvPr/>
        </p:nvSpPr>
        <p:spPr>
          <a:xfrm>
            <a:off x="3113305" y="2356849"/>
            <a:ext cx="413657" cy="166042"/>
          </a:xfrm>
          <a:custGeom>
            <a:avLst/>
            <a:gdLst>
              <a:gd name="connsiteX0" fmla="*/ 0 w 413657"/>
              <a:gd name="connsiteY0" fmla="*/ 166042 h 166042"/>
              <a:gd name="connsiteX1" fmla="*/ 76200 w 413657"/>
              <a:gd name="connsiteY1" fmla="*/ 2756 h 166042"/>
              <a:gd name="connsiteX2" fmla="*/ 413657 w 413657"/>
              <a:gd name="connsiteY2" fmla="*/ 78956 h 16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657" h="166042">
                <a:moveTo>
                  <a:pt x="0" y="166042"/>
                </a:moveTo>
                <a:cubicBezTo>
                  <a:pt x="3628" y="91656"/>
                  <a:pt x="7257" y="17270"/>
                  <a:pt x="76200" y="2756"/>
                </a:cubicBezTo>
                <a:cubicBezTo>
                  <a:pt x="145143" y="-11758"/>
                  <a:pt x="279400" y="33599"/>
                  <a:pt x="413657" y="78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/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FE6573E-A2B2-18E7-93BF-BE2AE093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561" y="2974265"/>
                <a:ext cx="266702" cy="369332"/>
              </a:xfrm>
              <a:prstGeom prst="rect">
                <a:avLst/>
              </a:prstGeom>
              <a:blipFill>
                <a:blip r:embed="rId2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/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FF4E43EB-3F97-7D05-D00B-81CFA6228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26" y="4430876"/>
                <a:ext cx="266702" cy="369332"/>
              </a:xfrm>
              <a:prstGeom prst="rect">
                <a:avLst/>
              </a:prstGeom>
              <a:blipFill>
                <a:blip r:embed="rId3"/>
                <a:stretch>
                  <a:fillRect r="-38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: para a Direita 24">
            <a:extLst>
              <a:ext uri="{FF2B5EF4-FFF2-40B4-BE49-F238E27FC236}">
                <a16:creationId xmlns:a16="http://schemas.microsoft.com/office/drawing/2014/main" id="{AD46F655-8AFC-EDF7-1E6F-51F5255FB298}"/>
              </a:ext>
            </a:extLst>
          </p:cNvPr>
          <p:cNvSpPr/>
          <p:nvPr/>
        </p:nvSpPr>
        <p:spPr>
          <a:xfrm>
            <a:off x="1055914" y="5519057"/>
            <a:ext cx="3233053" cy="470018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3071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9193</TotalTime>
  <Words>1578</Words>
  <Application>Microsoft Office PowerPoint</Application>
  <PresentationFormat>Widescreen</PresentationFormat>
  <Paragraphs>150</Paragraphs>
  <Slides>17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Wingdings</vt:lpstr>
      <vt:lpstr>Tema do Office</vt:lpstr>
      <vt:lpstr>TP557 - Tópicos avançados em IoT e Machine Learning: Nossa primeira rede neural</vt:lpstr>
      <vt:lpstr>O que vamos ver?</vt:lpstr>
      <vt:lpstr>Conjunto de dados de treinamento</vt:lpstr>
      <vt:lpstr>O código da rede neural</vt:lpstr>
      <vt:lpstr>Definindo o conjunto de treinamento</vt:lpstr>
      <vt:lpstr>Definindo uma rede neural</vt:lpstr>
      <vt:lpstr>Relembrando alguns termos</vt:lpstr>
      <vt:lpstr>Relembrando alguns termos</vt:lpstr>
      <vt:lpstr>Relembrando alguns termos</vt:lpstr>
      <vt:lpstr>Definindo uma rede neural</vt:lpstr>
      <vt:lpstr>Definindo uma rede neural</vt:lpstr>
      <vt:lpstr>Definindo uma rede neural</vt:lpstr>
      <vt:lpstr>Nossa rede neural</vt:lpstr>
      <vt:lpstr>Compilando a rede neural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1843</cp:revision>
  <dcterms:created xsi:type="dcterms:W3CDTF">2020-01-20T13:50:05Z</dcterms:created>
  <dcterms:modified xsi:type="dcterms:W3CDTF">2023-08-01T19:54:39Z</dcterms:modified>
</cp:coreProperties>
</file>