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06" r:id="rId3"/>
    <p:sldId id="407" r:id="rId4"/>
    <p:sldId id="408" r:id="rId5"/>
    <p:sldId id="410" r:id="rId6"/>
    <p:sldId id="411" r:id="rId7"/>
    <p:sldId id="409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05" r:id="rId18"/>
    <p:sldId id="293" r:id="rId19"/>
    <p:sldId id="306" r:id="rId2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79661" autoAdjust="0"/>
  </p:normalViewPr>
  <p:slideViewPr>
    <p:cSldViewPr snapToGrid="0">
      <p:cViewPr varScale="1">
        <p:scale>
          <a:sx n="88" d="100"/>
          <a:sy n="88" d="100"/>
        </p:scale>
        <p:origin x="1794" y="6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8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08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direta/sequencial.</a:t>
            </a:r>
          </a:p>
          <a:p>
            <a:r>
              <a:rPr lang="pt-BR" dirty="0"/>
              <a:t>Dentro dos colchetes, </a:t>
            </a:r>
            <a:r>
              <a:rPr lang="pt-BR" b="1" i="1" dirty="0"/>
              <a:t>listamos</a:t>
            </a:r>
            <a:r>
              <a:rPr lang="pt-BR" dirty="0"/>
              <a:t> as camadas dessa rede neural.</a:t>
            </a:r>
          </a:p>
          <a:p>
            <a:r>
              <a:rPr lang="pt-BR" dirty="0"/>
              <a:t>Nesse exemplo, a lista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nos diz quantos neurônios a camada possui.</a:t>
            </a:r>
          </a:p>
          <a:p>
            <a:r>
              <a:rPr lang="pt-BR" dirty="0"/>
              <a:t>Podemos ver que essa camada tem apenas um neurônio.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precisamos definir apenas para a primeira (neste caso única) camada de uma rede neural é o formato (i.e., dimensões) das entradas.</a:t>
                </a:r>
              </a:p>
              <a:p>
                <a:r>
                  <a:rPr lang="pt-BR" dirty="0"/>
                  <a:t>No nosso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apenas um valor, indicando que os dados de entrada tem apenas uma dimensão.</a:t>
                </a:r>
              </a:p>
              <a:p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é verdade, pois nosso vetor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apenas uma dimensão.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r="-1308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0972" y="1825624"/>
                <a:ext cx="69342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uma camada e um único neurônio nela.</a:t>
                </a:r>
              </a:p>
              <a:p>
                <a:r>
                  <a:rPr lang="pt-BR" dirty="0"/>
                  <a:t>Ele tem como entrada um único valor, que chamamos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Ele irá aprender os pesos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melhor forma possível, baseado no conjunto de treinamento.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0972" y="1825624"/>
                <a:ext cx="6934200" cy="5032376"/>
              </a:xfrm>
              <a:blipFill>
                <a:blip r:embed="rId2"/>
                <a:stretch>
                  <a:fillRect l="-1583" t="-1937" r="-2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81F8E92-5E4D-380C-2C1E-42DD6285D5EB}"/>
              </a:ext>
            </a:extLst>
          </p:cNvPr>
          <p:cNvGrpSpPr/>
          <p:nvPr/>
        </p:nvGrpSpPr>
        <p:grpSpPr>
          <a:xfrm>
            <a:off x="1623060" y="3429000"/>
            <a:ext cx="1848393" cy="566057"/>
            <a:chOff x="1851660" y="2612572"/>
            <a:chExt cx="1848393" cy="56605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14B27F3-1C94-2ECC-30C0-E54C55E7D8A9}"/>
                </a:ext>
              </a:extLst>
            </p:cNvPr>
            <p:cNvSpPr/>
            <p:nvPr/>
          </p:nvSpPr>
          <p:spPr>
            <a:xfrm>
              <a:off x="2492828" y="261257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830856A-6DDF-054C-047C-3639E9D7DC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198914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7BD0E92-0842-BCA5-B7B8-4D940F7B3F1D}"/>
                </a:ext>
              </a:extLst>
            </p:cNvPr>
            <p:cNvCxnSpPr>
              <a:cxnSpLocks/>
            </p:cNvCxnSpPr>
            <p:nvPr/>
          </p:nvCxnSpPr>
          <p:spPr>
            <a:xfrm>
              <a:off x="3058885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/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/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/>
              <p:nvPr/>
            </p:nvSpPr>
            <p:spPr>
              <a:xfrm>
                <a:off x="1927315" y="3394864"/>
                <a:ext cx="174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15" y="3394864"/>
                <a:ext cx="174172" cy="369332"/>
              </a:xfrm>
              <a:prstGeom prst="rect">
                <a:avLst/>
              </a:prstGeom>
              <a:blipFill>
                <a:blip r:embed="rId5"/>
                <a:stretch>
                  <a:fillRect r="-793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FF91332-8504-F835-3710-D46BA9E7E8EE}"/>
              </a:ext>
            </a:extLst>
          </p:cNvPr>
          <p:cNvCxnSpPr>
            <a:endCxn id="4" idx="0"/>
          </p:cNvCxnSpPr>
          <p:nvPr/>
        </p:nvCxnSpPr>
        <p:spPr>
          <a:xfrm>
            <a:off x="2547256" y="3124200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/>
              <p:nvPr/>
            </p:nvSpPr>
            <p:spPr>
              <a:xfrm>
                <a:off x="2416626" y="2798412"/>
                <a:ext cx="174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6" y="2798412"/>
                <a:ext cx="174172" cy="369332"/>
              </a:xfrm>
              <a:prstGeom prst="rect">
                <a:avLst/>
              </a:prstGeom>
              <a:blipFill>
                <a:blip r:embed="rId6"/>
                <a:stretch>
                  <a:fillRect r="-689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Depois de termos definido o modelo, precisamos compilá-lo.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 (perda)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  <a:p>
            <a:r>
              <a:rPr lang="pt-BR" dirty="0"/>
              <a:t>A função de erro é o </a:t>
            </a:r>
            <a:r>
              <a:rPr lang="pt-BR" b="1" i="1" dirty="0"/>
              <a:t>erro quadrático médio</a:t>
            </a:r>
            <a:r>
              <a:rPr lang="pt-BR" dirty="0"/>
              <a:t>, como usamos anteriormente.</a:t>
            </a:r>
          </a:p>
          <a:p>
            <a:r>
              <a:rPr lang="pt-BR" dirty="0"/>
              <a:t>O </a:t>
            </a:r>
            <a:r>
              <a:rPr lang="pt-BR" dirty="0" err="1"/>
              <a:t>Tensorflow</a:t>
            </a:r>
            <a:r>
              <a:rPr lang="pt-BR" dirty="0"/>
              <a:t> se encarrega de realizar os cálculos do erro, não precisamos nos preocupar.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i="1" dirty="0"/>
              <a:t>otimizador</a:t>
            </a:r>
            <a:r>
              <a:rPr lang="pt-BR" dirty="0"/>
              <a:t> é SGD, que significa </a:t>
            </a:r>
            <a:r>
              <a:rPr lang="pt-BR" i="1" dirty="0" err="1"/>
              <a:t>Stochastic</a:t>
            </a:r>
            <a:r>
              <a:rPr lang="pt-BR" i="1" dirty="0"/>
              <a:t> </a:t>
            </a:r>
            <a:r>
              <a:rPr lang="pt-BR" i="1" dirty="0" err="1"/>
              <a:t>Gradient</a:t>
            </a:r>
            <a:r>
              <a:rPr lang="pt-BR" i="1" dirty="0"/>
              <a:t> </a:t>
            </a:r>
            <a:r>
              <a:rPr lang="pt-BR" i="1" dirty="0" err="1"/>
              <a:t>Descent</a:t>
            </a:r>
            <a:r>
              <a:rPr lang="pt-BR" dirty="0"/>
              <a:t>.</a:t>
            </a:r>
          </a:p>
          <a:p>
            <a:r>
              <a:rPr lang="pt-BR" dirty="0"/>
              <a:t>Ele segue o processo que vimos anteriormente, o qual usa o vetor gradiente para caminhar (descer a) pela curva de erro até atingir um mínimo.</a:t>
            </a:r>
          </a:p>
          <a:p>
            <a:r>
              <a:rPr lang="pt-BR" dirty="0"/>
              <a:t>Percebam que não estamos fazendo, nem faremos, nenhum cálculo nós mesmos. Nós deixaremos o </a:t>
            </a:r>
            <a:r>
              <a:rPr lang="pt-BR" dirty="0" err="1"/>
              <a:t>TensorFlow</a:t>
            </a:r>
            <a:r>
              <a:rPr lang="pt-BR" dirty="0"/>
              <a:t> fazer isso por nós.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O treinamento propriamente dito é feito através do método </a:t>
            </a:r>
            <a:r>
              <a:rPr lang="pt-BR" i="1" dirty="0" err="1"/>
              <a:t>fit</a:t>
            </a:r>
            <a:r>
              <a:rPr lang="pt-BR" i="1" dirty="0"/>
              <a:t>()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Ao término do treinamento, ele retorna um dicionário com as métricas calculadas ao longo </a:t>
            </a:r>
            <a:r>
              <a:rPr lang="pt-BR"/>
              <a:t>das épocas de treinamento.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0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 err="1"/>
              <a:t>xxxxx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com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codificar uma rede neural que atinge o mesmo objetivo anterior, encontrar uma função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objetivo é encontrar um modelo que mapeie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(minimização do erro).</a:t>
                </a:r>
              </a:p>
              <a:p>
                <a:r>
                  <a:rPr lang="pt-BR" dirty="0"/>
                  <a:t>Antes, nós usamos o gradiente descendente para otimizar os pesos de uma função hipótese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1937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criar, treinar e avaliar nossas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primeiras duas linhas definem o conjunto de treinamento.</a:t>
                </a:r>
              </a:p>
              <a:p>
                <a:r>
                  <a:rPr lang="pt-BR" dirty="0"/>
                  <a:t>Ou seja,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que usaremos para otimizar o modelo durante as iterações e épocas de treinamento.</a:t>
                </a:r>
              </a:p>
              <a:p>
                <a:r>
                  <a:rPr lang="pt-BR" dirty="0"/>
                  <a:t>Cada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corresponde a um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dirty="0" err="1"/>
                  <a:t>Tensorflow</a:t>
                </a:r>
                <a:r>
                  <a:rPr lang="pt-BR" dirty="0"/>
                  <a:t> espera que o conjunto de dados sejam </a:t>
                </a:r>
                <a:r>
                  <a:rPr lang="pt-BR" i="1" dirty="0" err="1"/>
                  <a:t>arrays</a:t>
                </a:r>
                <a:r>
                  <a:rPr lang="pt-BR" dirty="0"/>
                  <a:t> </a:t>
                </a:r>
                <a:r>
                  <a:rPr lang="pt-BR" dirty="0" err="1"/>
                  <a:t>NumPy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  <a:blipFill>
                <a:blip r:embed="rId2"/>
                <a:stretch>
                  <a:fillRect l="-956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desses conjuntos de neurônios é uma camada.</a:t>
            </a:r>
          </a:p>
          <a:p>
            <a:r>
              <a:rPr lang="pt-BR" dirty="0"/>
              <a:t>A rede ao lado tem duas camadas ocultas e uma camada de saída.</a:t>
            </a:r>
          </a:p>
          <a:p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57" y="1825624"/>
            <a:ext cx="6966858" cy="5032371"/>
          </a:xfrm>
        </p:spPr>
        <p:txBody>
          <a:bodyPr>
            <a:normAutofit fontScale="92500"/>
          </a:bodyPr>
          <a:lstStyle/>
          <a:p>
            <a:r>
              <a:rPr lang="pt-BR" dirty="0"/>
              <a:t>As camadas estão conectadas em sequência.</a:t>
            </a:r>
          </a:p>
          <a:p>
            <a:r>
              <a:rPr lang="pt-BR" dirty="0"/>
              <a:t>As i</a:t>
            </a:r>
            <a:r>
              <a:rPr lang="pt-BR" b="0" i="0" dirty="0">
                <a:effectLst/>
              </a:rPr>
              <a:t>nformações fluem em uma única direção, ou seja, da entrada para as camadas ocultas e, finalmente, para a camada de saída, sem recursões.</a:t>
            </a:r>
          </a:p>
          <a:p>
            <a:r>
              <a:rPr lang="pt-BR" dirty="0"/>
              <a:t>Na terminologia do </a:t>
            </a:r>
            <a:r>
              <a:rPr lang="pt-BR" dirty="0" err="1"/>
              <a:t>Tensorflow</a:t>
            </a:r>
            <a:r>
              <a:rPr lang="pt-BR" dirty="0"/>
              <a:t>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esta rede.</a:t>
            </a:r>
          </a:p>
          <a:p>
            <a:r>
              <a:rPr lang="pt-BR" dirty="0"/>
              <a:t>Além disso, vemos que as saídas de uma camada estão conectadas a todos os neurônios da próxima camada,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esse termo para definir o nome e tipos das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9216</TotalTime>
  <Words>1941</Words>
  <Application>Microsoft Office PowerPoint</Application>
  <PresentationFormat>Widescreen</PresentationFormat>
  <Paragraphs>184</Paragraphs>
  <Slides>19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Tema do Office</vt:lpstr>
      <vt:lpstr>TP557 - Tópicos avançados em IoT e Machine Learning: Regressão com DNNs</vt:lpstr>
      <vt:lpstr>O que vamos ver?</vt:lpstr>
      <vt:lpstr>Conjunto de dados de treinamento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Nossa rede neural</vt:lpstr>
      <vt:lpstr>Compilando a rede neural</vt:lpstr>
      <vt:lpstr>Compilando a rede neural</vt:lpstr>
      <vt:lpstr>Compilando a rede neural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1852</cp:revision>
  <dcterms:created xsi:type="dcterms:W3CDTF">2020-01-20T13:50:05Z</dcterms:created>
  <dcterms:modified xsi:type="dcterms:W3CDTF">2023-08-02T15:59:09Z</dcterms:modified>
</cp:coreProperties>
</file>