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406" r:id="rId3"/>
    <p:sldId id="427" r:id="rId4"/>
    <p:sldId id="430" r:id="rId5"/>
    <p:sldId id="431" r:id="rId6"/>
    <p:sldId id="429" r:id="rId7"/>
    <p:sldId id="432" r:id="rId8"/>
    <p:sldId id="433" r:id="rId9"/>
    <p:sldId id="442" r:id="rId10"/>
    <p:sldId id="436" r:id="rId11"/>
    <p:sldId id="440" r:id="rId12"/>
    <p:sldId id="441" r:id="rId13"/>
    <p:sldId id="443" r:id="rId14"/>
    <p:sldId id="444" r:id="rId15"/>
    <p:sldId id="445" r:id="rId16"/>
    <p:sldId id="448" r:id="rId17"/>
    <p:sldId id="449" r:id="rId18"/>
    <p:sldId id="434" r:id="rId19"/>
    <p:sldId id="435" r:id="rId20"/>
    <p:sldId id="452" r:id="rId21"/>
    <p:sldId id="450" r:id="rId22"/>
    <p:sldId id="451" r:id="rId23"/>
    <p:sldId id="453" r:id="rId24"/>
    <p:sldId id="454" r:id="rId25"/>
    <p:sldId id="456" r:id="rId26"/>
    <p:sldId id="457" r:id="rId27"/>
    <p:sldId id="459" r:id="rId28"/>
    <p:sldId id="460" r:id="rId29"/>
    <p:sldId id="426" r:id="rId30"/>
    <p:sldId id="405" r:id="rId31"/>
    <p:sldId id="293" r:id="rId32"/>
    <p:sldId id="306" r:id="rId33"/>
    <p:sldId id="455" r:id="rId3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82567" autoAdjust="0"/>
  </p:normalViewPr>
  <p:slideViewPr>
    <p:cSldViewPr snapToGrid="0">
      <p:cViewPr varScale="1">
        <p:scale>
          <a:sx n="91" d="100"/>
          <a:sy n="91" d="100"/>
        </p:scale>
        <p:origin x="1674" y="9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24/08/2023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sobreajuste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overfitting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é um problema comum em redes neurais e em outros modelos de aprendizado de máquina, onde o modelo se ajusta excessivamente aos dados de treinamento e acaba perdendo a capacidade de generalizar para novos dados que não foram vistos durante o treinamento. Em outras palavras, o modelo memoriza os dados de treinamento em vez de aprender padrões gerais.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Características do sobreajuste: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Desempenho Excelente nos Dados de Treinamento: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modelo terá um desempenho muito bom nos dados de treinamento, com um erro de treinamento muito baixo.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Desempenho Inferior nos Dados de Validação/Teste: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No entanto, o desempenho nos dados de validação ou teste será significativamente pior, com um erro de validação/teste mais alto do que o erro de treinamento.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Modelo Complexo: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Modelos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sobreajustados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tendem a ser muito complexos, com muitos parâmetros e camadas.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Sensibilidade a Ruídos: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modelo pode se tornar sensível a pequenas variações nos dados de treinamento, incluindo ruídos.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Padronização Anormal: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modelo pode aprender padrões que são específicos dos dados de treinamento, mas não são generalizáveis.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610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Causas do sobreajuste: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Modelo Muito Complexo: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Se o modelo for muito complexo em relação à quantidade de dados disponíveis, ele pode aprender a representar o ruído nos dados de treinamento.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Treinamento Excessivo: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Treinar o modelo por muitas épocas ou permitir que ele veja os mesmos dados várias vezes pode levar ao memorização dos dados de treinamento.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Falta de Dados: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Quando há poucos dados de treinamento disponíveis, o modelo pode ser mais propenso a sobreajuste, pois tem menos exemplos para aprender padrões gerais.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Ausência de Regularização: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A falta de técnicas de regularização, como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dropout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L2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regularization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ou data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augmentation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pode permitir que o modelo se ajuste excessivamente aos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38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Como lidar com o sobreajuste: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Regularização: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Utilizar técnicas de regularização, como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dropout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(desativação aleatória de neurônios durante o treinamento), L2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regularization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(penalização dos valores dos parâmetros) e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Normalization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pode ajudar a controlar a complexidade do modelo.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Aumentar os Dados de Treinamento: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Coletar mais dados de treinamento pode reduzir o risco de sobreajuste, pois o modelo terá mais exemplos para aprender padrões.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Validação Cruzada: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Utilizar validação cruzada pode ajudar a avaliar o desempenho do modelo em diferentes conjuntos de dados e identificar quando ele está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sobreajustando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Monitoramento do Desempenho: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Acompanhar o desempenho do modelo nos dados de treinamento e de validação/teste pode ajudar a identificar quando o sobreajuste está ocorrendo.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Simplificar o Modelo: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Reduzir a complexidade do modelo, removendo camadas ou neurônios, pode ajudar a prevenir o sobreajuste.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394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7176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Hiperparâmetros são configurações ajustáveis definidas antes do treinamento de um modelo de aprendizado de máquina. Eles não são aprendidos pelo modelo durante o treinamento, mas sim definidos pelo cientista de dados ou engenheiro de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machine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learning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 Hiperparâmetros influenciam como o modelo é treinado e como ele aprende os padrões nos dados, afetando diretamente o desempenho e a capacidade de generalização do modelo. Exemplos de hiperparâmetros incluem a taxa de aprendizado, o número de camadas e neurônios em uma rede neural, os parâmetros de regularização e o tamanho do lote de treinamento. A escolha adequada de hiperparâmetros é crucial para otimizar o desempenho do modelo.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5509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https://colab.research.google.com/github/zz4fap/tp557-iot-ml/blob/master/examples/Detec%C3%A7%C3%A3o_de_d%C3%ADgitos_escritos_%C3%A0_m%C3%A3o_com_dados_de_valida%C3%A7%C3%A3o_e_teste.ipynb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https://colab.research.google.com/github/zz4fap/tp557-iot-ml/blob/master/exercises/Exercicio_datasets.ipynb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508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4919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368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795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subajuste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underfitting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é um problema que ocorre quando um modelo de rede neural não é capaz de capturar adequadamente os padrões e relações presentes nos dados de treinamento. Isso resulta em um modelo que não consegue se adaptar aos dados de forma suficientemente precisa, levando a um desempenho insatisfatório tanto nos dados de treinamento quanto nos dados de validação/teste. Em outras palavras, o modelo é muito simplificado para representar a complexidade dos dados.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Características do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subajuste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Desempenho Baixo: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modelo terá uma baixa precisão e desempenho geral, tanto nos dados de treinamento quanto nos dados de validação/teste.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Erro de Treinamento Elevado: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 erro de treinamento será relativamente alto, indicando que o modelo não consegue ajustar os dados de treinamento com precisão.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Baixa Complexidade: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Modelos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subajustados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costumam ser muito simples, com poucos parâmetros ou camadas, o que os torna incapazes de representar as nuances complexas dos dados.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Incapacidade de Generalização: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Como o modelo não consegue capturar os padrões nos dados, ele terá dificuldade em generalizar para novos dados que não foram vistos durante o treinamento.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509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Causas do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subajuste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Modelo Muito Simples: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Se o modelo for muito básico em relação à complexidade dos dados, ele não terá capacidade para se ajustar adequadamente.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Dificuldade de Representação: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Algumas redes neurais podem não ter camadas ou neurônios suficientes para representar a complexidade dos dados.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Poucas Épocas de Treinamento: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Um treinamento insuficiente pode resultar em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subajuste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pois o modelo não teve oportunidade de aprender os padrões nos dados.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Falta de Dados: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Quando há poucos dados de treinamento disponíveis, o modelo pode não ser capaz de aprender com eficácia as características relevantes.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3457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Como lidar com 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subajuste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Aumentar a Complexidade do Modelo: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Adicionar mais camadas ou neurônios ao modelo pode ajudar a aumentar sua capacidade de representação.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Treinar por Mais Épocas: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Treinar o modelo por mais épocas pode permitir que ele se ajuste melhor aos dados. No entanto, é importante monitorar o desempenho nos dados de validação para evitar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overfitting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Aumentar os Dados de Treinamento: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Se possível, coletar mais dados de treinamento pode ajudar o modelo a capturar melhor os padrões.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Regularização: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Técnicas de regularização, como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dropout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L2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regularization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podem ajudar a evitar o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subajuste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controlando a complexidade do modelo.</a:t>
            </a:r>
          </a:p>
          <a:p>
            <a:pPr algn="l">
              <a:buFont typeface="+mj-lt"/>
              <a:buAutoNum type="arabicPeriod"/>
            </a:pPr>
            <a:r>
              <a:rPr lang="pt-BR" b="1" i="0" dirty="0">
                <a:solidFill>
                  <a:srgbClr val="374151"/>
                </a:solidFill>
                <a:effectLst/>
                <a:latin typeface="Söhne"/>
              </a:rPr>
              <a:t>Ajustar Hiperparâmetros: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Experimentar com diferentes hiperparâmetros, como taxa de aprendizado e tamanho do lote, pode ajudar a melhorar o desempenho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91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Detec%C3%A7%C3%A3o_de_d%C3%ADgitos_escritos_%C3%A0_m%C3%A3o_com_dados_de_valida%C3%A7%C3%A3o_e_teste.ipynb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icio_datasets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.png"/><Relationship Id="rId3" Type="http://schemas.openxmlformats.org/officeDocument/2006/relationships/image" Target="../media/image240.png"/><Relationship Id="rId7" Type="http://schemas.openxmlformats.org/officeDocument/2006/relationships/image" Target="../media/image281.png"/><Relationship Id="rId12" Type="http://schemas.openxmlformats.org/officeDocument/2006/relationships/image" Target="../media/image26.png"/><Relationship Id="rId2" Type="http://schemas.openxmlformats.org/officeDocument/2006/relationships/image" Target="../media/image2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1.png"/><Relationship Id="rId11" Type="http://schemas.openxmlformats.org/officeDocument/2006/relationships/image" Target="../media/image25.png"/><Relationship Id="rId5" Type="http://schemas.openxmlformats.org/officeDocument/2006/relationships/image" Target="../media/image261.png"/><Relationship Id="rId10" Type="http://schemas.openxmlformats.org/officeDocument/2006/relationships/image" Target="../media/image24.png"/><Relationship Id="rId4" Type="http://schemas.openxmlformats.org/officeDocument/2006/relationships/image" Target="../media/image251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9772072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 err="1"/>
              <a:t>Datasets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90852"/>
            <a:ext cx="11216148" cy="1767147"/>
          </a:xfrm>
        </p:spPr>
        <p:txBody>
          <a:bodyPr>
            <a:normAutofit fontScale="92500"/>
          </a:bodyPr>
          <a:lstStyle/>
          <a:p>
            <a:r>
              <a:rPr lang="pt-BR" dirty="0"/>
              <a:t>O </a:t>
            </a:r>
            <a:r>
              <a:rPr lang="pt-BR" b="1" i="1" dirty="0" err="1">
                <a:solidFill>
                  <a:srgbClr val="FF0000"/>
                </a:solidFill>
              </a:rPr>
              <a:t>subajuste</a:t>
            </a:r>
            <a:r>
              <a:rPr lang="pt-BR" dirty="0"/>
              <a:t> </a:t>
            </a:r>
            <a:r>
              <a:rPr lang="pt-BR" b="0" i="0" dirty="0">
                <a:effectLst/>
              </a:rPr>
              <a:t>ocorre quando um modelo não é capaz de capturar adequadamente os relações e padrões presentes nos dados de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Em outras palavras, o </a:t>
            </a:r>
            <a:r>
              <a:rPr lang="pt-BR" b="1" i="1" dirty="0">
                <a:solidFill>
                  <a:srgbClr val="FF0000"/>
                </a:solidFill>
                <a:effectLst/>
              </a:rPr>
              <a:t>modelo é muito simples </a:t>
            </a:r>
            <a:r>
              <a:rPr lang="pt-BR" b="0" i="0" dirty="0">
                <a:effectLst/>
              </a:rPr>
              <a:t>para representar a complexidade dos dados.</a:t>
            </a:r>
          </a:p>
          <a:p>
            <a:r>
              <a:rPr lang="pt-BR" dirty="0"/>
              <a:t>O modelo apresenta erro no conjunto de treinamento muito alto.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654290"/>
            <a:ext cx="2355748" cy="34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4" y="1374003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subajuste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6" y="1397816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372931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233450" y="2194489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1124066" y="3962590"/>
            <a:ext cx="14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666669"/>
            <a:ext cx="2387600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654290"/>
            <a:ext cx="2462776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636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6487"/>
            <a:ext cx="11216148" cy="1451511"/>
          </a:xfrm>
        </p:spPr>
        <p:txBody>
          <a:bodyPr>
            <a:normAutofit/>
          </a:bodyPr>
          <a:lstStyle/>
          <a:p>
            <a:r>
              <a:rPr lang="pt-BR" dirty="0"/>
              <a:t>Algumas causas do </a:t>
            </a:r>
            <a:r>
              <a:rPr lang="pt-BR" b="1" i="1" dirty="0" err="1">
                <a:solidFill>
                  <a:srgbClr val="FF0000"/>
                </a:solidFill>
              </a:rPr>
              <a:t>subajuste</a:t>
            </a:r>
            <a:r>
              <a:rPr lang="pt-BR" dirty="0"/>
              <a:t> são: </a:t>
            </a:r>
            <a:r>
              <a:rPr lang="pt-BR" b="1" i="1" dirty="0"/>
              <a:t>modelo muito simples </a:t>
            </a:r>
            <a:r>
              <a:rPr lang="pt-BR" dirty="0"/>
              <a:t>(i.e., sem complexidade), </a:t>
            </a:r>
            <a:r>
              <a:rPr lang="pt-BR" b="1" i="1" dirty="0"/>
              <a:t>poucas épocas de treinamento </a:t>
            </a:r>
            <a:r>
              <a:rPr lang="pt-BR" dirty="0"/>
              <a:t>(i.e., insuficiente) e </a:t>
            </a:r>
            <a:r>
              <a:rPr lang="pt-BR" b="1" i="1" dirty="0"/>
              <a:t>falta de dados</a:t>
            </a:r>
            <a:r>
              <a:rPr lang="pt-BR" dirty="0"/>
              <a:t> (modelo falha em aprender as características relevantes).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654290"/>
            <a:ext cx="2355748" cy="34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4" y="1374003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subajuste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6" y="1397816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372931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233450" y="2194489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1124066" y="3962590"/>
            <a:ext cx="14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666669"/>
            <a:ext cx="2387600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654290"/>
            <a:ext cx="2462776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9058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9865"/>
            <a:ext cx="11216148" cy="1648134"/>
          </a:xfrm>
        </p:spPr>
        <p:txBody>
          <a:bodyPr>
            <a:normAutofit/>
          </a:bodyPr>
          <a:lstStyle/>
          <a:p>
            <a:r>
              <a:rPr lang="pt-BR" dirty="0"/>
              <a:t>Para mitigar o problema, podemos </a:t>
            </a:r>
            <a:r>
              <a:rPr lang="pt-BR" b="1" i="1" dirty="0"/>
              <a:t>aumentar a complexidade</a:t>
            </a:r>
            <a:r>
              <a:rPr lang="pt-BR" dirty="0"/>
              <a:t> do modelo (e.g., aumentar camadas e neurônios), </a:t>
            </a:r>
            <a:r>
              <a:rPr lang="pt-BR" b="1" i="1" dirty="0"/>
              <a:t>ajustar os hiperparâmetros </a:t>
            </a:r>
            <a:r>
              <a:rPr lang="pt-BR" dirty="0"/>
              <a:t>(e.g., passo de aprendizagem), </a:t>
            </a:r>
            <a:r>
              <a:rPr lang="pt-BR" b="1" i="1" dirty="0"/>
              <a:t>treinar por mais épocas </a:t>
            </a:r>
            <a:r>
              <a:rPr lang="pt-BR" dirty="0"/>
              <a:t>e </a:t>
            </a:r>
            <a:r>
              <a:rPr lang="pt-BR" b="1" i="1" dirty="0"/>
              <a:t>aumentar o conjunto de treinamento</a:t>
            </a:r>
            <a:r>
              <a:rPr lang="pt-BR" dirty="0"/>
              <a:t> se possível.</a:t>
            </a:r>
          </a:p>
          <a:p>
            <a:endParaRPr lang="pt-B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654290"/>
            <a:ext cx="2355748" cy="34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4" y="1374003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subajuste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6" y="1397816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372931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233450" y="2194489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1124066" y="3962590"/>
            <a:ext cx="14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666669"/>
            <a:ext cx="2387600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654290"/>
            <a:ext cx="2462776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505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6301"/>
            <a:ext cx="11216148" cy="217170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</a:t>
            </a:r>
            <a:r>
              <a:rPr lang="pt-BR" b="1" i="1" dirty="0">
                <a:solidFill>
                  <a:srgbClr val="FF0000"/>
                </a:solidFill>
              </a:rPr>
              <a:t>sobreajuste</a:t>
            </a:r>
            <a:r>
              <a:rPr lang="pt-BR" dirty="0"/>
              <a:t> </a:t>
            </a:r>
            <a:r>
              <a:rPr lang="pt-BR" b="0" i="0" dirty="0">
                <a:effectLst/>
              </a:rPr>
              <a:t>ocorre quando o modelo se </a:t>
            </a:r>
            <a:r>
              <a:rPr lang="pt-BR" b="1" i="1" dirty="0">
                <a:effectLst/>
              </a:rPr>
              <a:t>ajusta excessivamente aos dados de treinamento</a:t>
            </a:r>
            <a:r>
              <a:rPr lang="pt-BR" b="0" i="0" dirty="0">
                <a:effectLst/>
              </a:rPr>
              <a:t> e acaba perdendo a capacidade de generalizar para dados que não foram vistos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Em outras palavras, o modelo </a:t>
            </a:r>
            <a:r>
              <a:rPr lang="pt-BR" b="1" i="1" dirty="0">
                <a:solidFill>
                  <a:srgbClr val="FF0000"/>
                </a:solidFill>
                <a:effectLst/>
              </a:rPr>
              <a:t>memoriza os dados de treinamento </a:t>
            </a:r>
            <a:r>
              <a:rPr lang="pt-BR" b="0" i="0" dirty="0">
                <a:effectLst/>
              </a:rPr>
              <a:t>em vez de aprender padrões gerais.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O modelo apresenta erro no conjunto de treinamento muito baixo, próximo de zero.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654290"/>
            <a:ext cx="1993902" cy="294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5" y="1374003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subajuste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7" y="1397816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372931"/>
            <a:ext cx="20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197524" y="2011635"/>
            <a:ext cx="12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949141" y="3668320"/>
            <a:ext cx="150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666669"/>
            <a:ext cx="202086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654290"/>
            <a:ext cx="208449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59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14665"/>
            <a:ext cx="11216148" cy="1743335"/>
          </a:xfrm>
        </p:spPr>
        <p:txBody>
          <a:bodyPr>
            <a:normAutofit/>
          </a:bodyPr>
          <a:lstStyle/>
          <a:p>
            <a:r>
              <a:rPr lang="pt-BR" dirty="0"/>
              <a:t>Algumas causas do </a:t>
            </a:r>
            <a:r>
              <a:rPr lang="pt-BR" b="1" i="1" dirty="0">
                <a:solidFill>
                  <a:srgbClr val="FF0000"/>
                </a:solidFill>
              </a:rPr>
              <a:t>sobreajuste</a:t>
            </a:r>
            <a:r>
              <a:rPr lang="pt-BR" dirty="0"/>
              <a:t> são: </a:t>
            </a:r>
            <a:r>
              <a:rPr lang="pt-BR" b="1" i="1" dirty="0"/>
              <a:t>modelo muito complexo </a:t>
            </a:r>
            <a:r>
              <a:rPr lang="pt-BR" dirty="0"/>
              <a:t>em relação à quantidade de dados, </a:t>
            </a:r>
            <a:r>
              <a:rPr lang="pt-BR" b="1" i="1" dirty="0"/>
              <a:t>treinamento excessivo </a:t>
            </a:r>
            <a:r>
              <a:rPr lang="pt-BR" dirty="0"/>
              <a:t>(</a:t>
            </a:r>
            <a:r>
              <a:rPr lang="pt-BR" b="0" i="0" dirty="0">
                <a:effectLst/>
              </a:rPr>
              <a:t>leva à memorização dos dados de treinamento)</a:t>
            </a:r>
            <a:r>
              <a:rPr lang="pt-BR" dirty="0"/>
              <a:t>, </a:t>
            </a:r>
            <a:r>
              <a:rPr lang="pt-BR" b="1" i="1" dirty="0"/>
              <a:t>f</a:t>
            </a:r>
            <a:r>
              <a:rPr lang="pt-BR" b="1" i="1" dirty="0">
                <a:effectLst/>
              </a:rPr>
              <a:t>alta de dados </a:t>
            </a:r>
            <a:r>
              <a:rPr lang="pt-BR" dirty="0">
                <a:effectLst/>
              </a:rPr>
              <a:t>(modelo tem poucos</a:t>
            </a:r>
            <a:r>
              <a:rPr lang="pt-BR" b="0" i="0" dirty="0">
                <a:effectLst/>
              </a:rPr>
              <a:t> exemplos para aprender padrões gerais).</a:t>
            </a:r>
            <a:endParaRPr lang="pt-B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654290"/>
            <a:ext cx="1993902" cy="294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5" y="1374003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subajuste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7" y="1397816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372931"/>
            <a:ext cx="20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197524" y="2011635"/>
            <a:ext cx="12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949141" y="3668320"/>
            <a:ext cx="150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666669"/>
            <a:ext cx="202086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654290"/>
            <a:ext cx="208449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55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6301"/>
            <a:ext cx="11216148" cy="2171700"/>
          </a:xfrm>
        </p:spPr>
        <p:txBody>
          <a:bodyPr>
            <a:normAutofit/>
          </a:bodyPr>
          <a:lstStyle/>
          <a:p>
            <a:r>
              <a:rPr lang="pt-BR" dirty="0"/>
              <a:t>Para mitigar o problema, podemos </a:t>
            </a:r>
            <a:r>
              <a:rPr lang="pt-BR" b="1" i="1" dirty="0"/>
              <a:t>aumentar os dados de treinamento</a:t>
            </a:r>
            <a:r>
              <a:rPr lang="pt-BR" dirty="0"/>
              <a:t>, se possível, </a:t>
            </a:r>
            <a:r>
              <a:rPr lang="pt-BR" b="1" i="1" dirty="0"/>
              <a:t>r</a:t>
            </a:r>
            <a:r>
              <a:rPr lang="pt-BR" b="1" i="1" dirty="0">
                <a:effectLst/>
              </a:rPr>
              <a:t>eduzir a complexidade do modelo</a:t>
            </a:r>
            <a:r>
              <a:rPr lang="pt-BR" b="1" i="1" dirty="0"/>
              <a:t> </a:t>
            </a:r>
            <a:r>
              <a:rPr lang="pt-BR" dirty="0"/>
              <a:t>(e.g., </a:t>
            </a:r>
            <a:r>
              <a:rPr lang="pt-BR" b="0" i="0" dirty="0">
                <a:effectLst/>
              </a:rPr>
              <a:t>removendo camadas ou neurônios), </a:t>
            </a:r>
            <a:r>
              <a:rPr lang="pt-BR" b="1" i="1" dirty="0">
                <a:effectLst/>
              </a:rPr>
              <a:t>aplicar técnicas de regularização </a:t>
            </a:r>
            <a:r>
              <a:rPr lang="pt-BR" b="0" i="0" dirty="0">
                <a:effectLst/>
              </a:rPr>
              <a:t>(e.g., </a:t>
            </a:r>
            <a:r>
              <a:rPr lang="pt-BR" b="0" i="1" dirty="0" err="1">
                <a:effectLst/>
              </a:rPr>
              <a:t>dropout</a:t>
            </a:r>
            <a:r>
              <a:rPr lang="pt-BR" b="0" i="0" dirty="0">
                <a:effectLst/>
              </a:rPr>
              <a:t>, regularizações L1 ou L2, </a:t>
            </a:r>
            <a:r>
              <a:rPr lang="pt-BR" b="1" i="1" dirty="0" err="1">
                <a:effectLst/>
              </a:rPr>
              <a:t>early</a:t>
            </a:r>
            <a:r>
              <a:rPr lang="pt-BR" b="1" i="1" dirty="0">
                <a:effectLst/>
              </a:rPr>
              <a:t>-stop</a:t>
            </a:r>
            <a:r>
              <a:rPr lang="pt-BR" b="0" i="0" dirty="0">
                <a:effectLst/>
              </a:rPr>
              <a:t> (</a:t>
            </a:r>
            <a:r>
              <a:rPr lang="pt-BR" dirty="0"/>
              <a:t>a</a:t>
            </a:r>
            <a:r>
              <a:rPr lang="pt-BR" b="0" i="0" dirty="0">
                <a:effectLst/>
              </a:rPr>
              <a:t>companhar os erros de treinamento e de teste ajuda a identificar quando o sobreajuste está ocorrendo).</a:t>
            </a:r>
            <a:endParaRPr lang="pt-B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701915"/>
            <a:ext cx="1993902" cy="294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5" y="1421628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subajuste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7" y="1445441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420556"/>
            <a:ext cx="20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197524" y="2059260"/>
            <a:ext cx="12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949141" y="3715945"/>
            <a:ext cx="150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714294"/>
            <a:ext cx="202086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701915"/>
            <a:ext cx="208449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1700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8645"/>
            <a:ext cx="11216148" cy="2089356"/>
          </a:xfrm>
        </p:spPr>
        <p:txBody>
          <a:bodyPr>
            <a:normAutofit lnSpcReduction="10000"/>
          </a:bodyPr>
          <a:lstStyle/>
          <a:p>
            <a:r>
              <a:rPr lang="pt-BR" dirty="0">
                <a:effectLst/>
              </a:rPr>
              <a:t>Encontrar o equilíbrio certo entre a complexidade (ou flexibilidade) do modelo e sua capacidade de generalização é essencial para obter um modelo com bom desempenho.</a:t>
            </a:r>
          </a:p>
          <a:p>
            <a:r>
              <a:rPr lang="pt-BR" dirty="0"/>
              <a:t>Ou seja, devemos encontrar um </a:t>
            </a:r>
            <a:r>
              <a:rPr lang="pt-BR" dirty="0">
                <a:effectLst/>
              </a:rPr>
              <a:t>equilíbrio entre um modelo muito simples (</a:t>
            </a:r>
            <a:r>
              <a:rPr lang="pt-BR" dirty="0" err="1">
                <a:effectLst/>
              </a:rPr>
              <a:t>subajuste</a:t>
            </a:r>
            <a:r>
              <a:rPr lang="pt-BR" dirty="0">
                <a:effectLst/>
              </a:rPr>
              <a:t>) e um modelo muito complexo (sobreajuste).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352675" y="1701915"/>
            <a:ext cx="1993902" cy="294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633815" y="1421628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subajuste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876687" y="1445441"/>
            <a:ext cx="170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040284" y="1420556"/>
            <a:ext cx="2050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197524" y="2059260"/>
            <a:ext cx="124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949141" y="3715945"/>
            <a:ext cx="150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4991619" y="1714294"/>
            <a:ext cx="202086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662415" y="1701915"/>
            <a:ext cx="2084490" cy="292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345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B238420-A23F-DE85-A170-45E0B437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3365"/>
            <a:ext cx="10515600" cy="9512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b="1" dirty="0"/>
              <a:t>Como encontramos esse </a:t>
            </a:r>
            <a:r>
              <a:rPr lang="pt-BR" sz="5400" b="1" dirty="0">
                <a:effectLst/>
              </a:rPr>
              <a:t>equilíbrio?</a:t>
            </a:r>
            <a:endParaRPr lang="pt-BR" sz="5400" b="1" dirty="0"/>
          </a:p>
        </p:txBody>
      </p:sp>
    </p:spTree>
    <p:extLst>
      <p:ext uri="{BB962C8B-B14F-4D97-AF65-F5344CB8AC3E}">
        <p14:creationId xmlns:p14="http://schemas.microsoft.com/office/powerpoint/2010/main" val="1902586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Dividir para conquistar!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084" y="1825624"/>
            <a:ext cx="5161936" cy="5032375"/>
          </a:xfrm>
        </p:spPr>
        <p:txBody>
          <a:bodyPr/>
          <a:lstStyle/>
          <a:p>
            <a:r>
              <a:rPr lang="pt-BR" dirty="0"/>
              <a:t>Nossa ideia inicial foi treinar o modelo com todas os exemplos, pois quanto mais dados tivermos, melhor será seu treinamento.</a:t>
            </a:r>
          </a:p>
          <a:p>
            <a:r>
              <a:rPr lang="pt-BR" dirty="0"/>
              <a:t>Porém, quando a rede é treinada com todos os exemplos que possuímos, nós não temos um contexto para mensurar o quão bem ela se sai com dados nunca vistos anteriormente.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Generalizar vs. Sobreajustar.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70ACEEF-0F17-B82A-D62D-51E980D81E7E}"/>
              </a:ext>
            </a:extLst>
          </p:cNvPr>
          <p:cNvSpPr/>
          <p:nvPr/>
        </p:nvSpPr>
        <p:spPr>
          <a:xfrm>
            <a:off x="98322" y="3084153"/>
            <a:ext cx="6548284" cy="6292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Dados</a:t>
            </a:r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8B5B3C9E-B7D2-1262-B3E6-67BDA1AF41D7}"/>
              </a:ext>
            </a:extLst>
          </p:cNvPr>
          <p:cNvSpPr/>
          <p:nvPr/>
        </p:nvSpPr>
        <p:spPr>
          <a:xfrm rot="5400000">
            <a:off x="3195484" y="826778"/>
            <a:ext cx="353962" cy="65482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43CCAAF-1FB7-D72B-8539-63477C29D465}"/>
              </a:ext>
            </a:extLst>
          </p:cNvPr>
          <p:cNvSpPr txBox="1"/>
          <p:nvPr/>
        </p:nvSpPr>
        <p:spPr>
          <a:xfrm>
            <a:off x="98320" y="4277903"/>
            <a:ext cx="654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Conjunto de dados com todos os exemplos (e.g., imagens) que foram coletados.</a:t>
            </a:r>
          </a:p>
        </p:txBody>
      </p:sp>
    </p:spTree>
    <p:extLst>
      <p:ext uri="{BB962C8B-B14F-4D97-AF65-F5344CB8AC3E}">
        <p14:creationId xmlns:p14="http://schemas.microsoft.com/office/powerpoint/2010/main" val="3916761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Dividir para conquistar!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084" y="1825624"/>
            <a:ext cx="5161936" cy="5032375"/>
          </a:xfrm>
        </p:spPr>
        <p:txBody>
          <a:bodyPr>
            <a:normAutofit/>
          </a:bodyPr>
          <a:lstStyle/>
          <a:p>
            <a:r>
              <a:rPr lang="pt-BR" dirty="0"/>
              <a:t>E se dividirmos o conjunto total de exemplos em conjuntos menores?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effectLst/>
              </a:rPr>
              <a:t>Conjunto de treinamento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effectLst/>
              </a:rPr>
              <a:t>Conjunto de validação</a:t>
            </a:r>
            <a:endParaRPr lang="pt-BR" b="1" i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effectLst/>
              </a:rPr>
              <a:t>Conjunto de teste</a:t>
            </a:r>
            <a:endParaRPr lang="pt-BR" dirty="0">
              <a:effectLst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88B23B8-5113-3888-77B7-BB6BAC36ED69}"/>
              </a:ext>
            </a:extLst>
          </p:cNvPr>
          <p:cNvGrpSpPr/>
          <p:nvPr/>
        </p:nvGrpSpPr>
        <p:grpSpPr>
          <a:xfrm>
            <a:off x="78656" y="2719489"/>
            <a:ext cx="6548285" cy="629264"/>
            <a:chOff x="98321" y="4027179"/>
            <a:chExt cx="6548285" cy="629264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C89405E4-B2C1-EA4B-F1E2-BF6295A09601}"/>
                </a:ext>
              </a:extLst>
            </p:cNvPr>
            <p:cNvSpPr/>
            <p:nvPr/>
          </p:nvSpPr>
          <p:spPr>
            <a:xfrm>
              <a:off x="98321" y="4027179"/>
              <a:ext cx="4267203" cy="6292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Treinamento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FB5D56B6-071A-9C23-7908-C117CAFB472D}"/>
                </a:ext>
              </a:extLst>
            </p:cNvPr>
            <p:cNvSpPr/>
            <p:nvPr/>
          </p:nvSpPr>
          <p:spPr>
            <a:xfrm>
              <a:off x="5506066" y="4027179"/>
              <a:ext cx="1140540" cy="6292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Teste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901EFED6-A10D-AFB1-1044-2FC0A0D026EA}"/>
                </a:ext>
              </a:extLst>
            </p:cNvPr>
            <p:cNvSpPr/>
            <p:nvPr/>
          </p:nvSpPr>
          <p:spPr>
            <a:xfrm>
              <a:off x="4365525" y="4027179"/>
              <a:ext cx="1140541" cy="6292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Validação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7626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35938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aprendemos como criar classificadores, em particular para classificação de imagens, utilizando redes neurais.</a:t>
            </a:r>
          </a:p>
          <a:p>
            <a:r>
              <a:rPr lang="pt-BR" dirty="0"/>
              <a:t>Após treinar o modelo, medimos sua acurácia e, após alguns testes básicos, verificamos que o modelo treinado reconhece as imagens muito bem.</a:t>
            </a:r>
          </a:p>
          <a:p>
            <a:r>
              <a:rPr lang="pt-BR" dirty="0"/>
              <a:t>Porém, essa análise simplista pode nos levar a uma falsa sensação de segurança.</a:t>
            </a:r>
          </a:p>
          <a:p>
            <a:r>
              <a:rPr lang="pt-BR" dirty="0"/>
              <a:t>Assim, neste tópico vamos explorar alguns problemas em torno desta análise superficial e aprender alguns métodos que podemos utilizar para evitar erros ao treinarmos uma rede neural de forma ingênua.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treinamento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084" y="1825624"/>
            <a:ext cx="5161936" cy="5032375"/>
          </a:xfrm>
        </p:spPr>
        <p:txBody>
          <a:bodyPr>
            <a:normAutofit/>
          </a:bodyPr>
          <a:lstStyle/>
          <a:p>
            <a:r>
              <a:rPr lang="pt-BR" b="1" i="1" dirty="0">
                <a:effectLst/>
              </a:rPr>
              <a:t>Conjunto de treinamento</a:t>
            </a:r>
            <a:r>
              <a:rPr lang="pt-BR" dirty="0">
                <a:effectLst/>
              </a:rPr>
              <a:t>: usado para ajustar os parâmetros (i.e., pesos) do modelo.</a:t>
            </a:r>
          </a:p>
          <a:p>
            <a:r>
              <a:rPr lang="pt-BR" dirty="0"/>
              <a:t>É o maior dos três subconjuntos.</a:t>
            </a:r>
            <a:endParaRPr lang="pt-BR" dirty="0">
              <a:effectLst/>
            </a:endParaRPr>
          </a:p>
          <a:p>
            <a:r>
              <a:rPr lang="pt-BR" b="1" i="1" dirty="0"/>
              <a:t>Tamanho do subconjunto</a:t>
            </a:r>
            <a:r>
              <a:rPr lang="pt-BR" dirty="0"/>
              <a:t>: </a:t>
            </a:r>
            <a:r>
              <a:rPr lang="pt-BR" dirty="0">
                <a:effectLst/>
              </a:rPr>
              <a:t>70% a 80% do total.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D3CCE0A-2911-037A-D8A8-8B58FDFE8164}"/>
              </a:ext>
            </a:extLst>
          </p:cNvPr>
          <p:cNvGrpSpPr/>
          <p:nvPr/>
        </p:nvGrpSpPr>
        <p:grpSpPr>
          <a:xfrm>
            <a:off x="78656" y="2719489"/>
            <a:ext cx="6548285" cy="629264"/>
            <a:chOff x="98321" y="4027179"/>
            <a:chExt cx="6548285" cy="629264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4695352-AA0B-095F-460A-BB9FCC8530C0}"/>
                </a:ext>
              </a:extLst>
            </p:cNvPr>
            <p:cNvSpPr/>
            <p:nvPr/>
          </p:nvSpPr>
          <p:spPr>
            <a:xfrm>
              <a:off x="98321" y="4027179"/>
              <a:ext cx="4267203" cy="6292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Treinamento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EA450083-62C5-B841-123D-A9EE9ABF26E4}"/>
                </a:ext>
              </a:extLst>
            </p:cNvPr>
            <p:cNvSpPr/>
            <p:nvPr/>
          </p:nvSpPr>
          <p:spPr>
            <a:xfrm>
              <a:off x="5506066" y="4027179"/>
              <a:ext cx="1140540" cy="6292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Teste</a:t>
              </a: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5AB0AF8-615D-0889-3527-10EC78D8E2B7}"/>
                </a:ext>
              </a:extLst>
            </p:cNvPr>
            <p:cNvSpPr/>
            <p:nvPr/>
          </p:nvSpPr>
          <p:spPr>
            <a:xfrm>
              <a:off x="4365525" y="4027179"/>
              <a:ext cx="1140541" cy="6292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Validação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8946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validação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580" y="1825624"/>
            <a:ext cx="5211097" cy="5032375"/>
          </a:xfrm>
        </p:spPr>
        <p:txBody>
          <a:bodyPr>
            <a:normAutofit/>
          </a:bodyPr>
          <a:lstStyle/>
          <a:p>
            <a:r>
              <a:rPr lang="pt-BR" b="1" i="1" dirty="0"/>
              <a:t>Conjunto de validação</a:t>
            </a:r>
            <a:r>
              <a:rPr lang="pt-BR" dirty="0"/>
              <a:t>: usado para avaliar o desempenho do modelo em dados inéditos e ajustar hiperparâmetros.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0" dirty="0">
                <a:effectLst/>
              </a:rPr>
              <a:t>Hiperparâmetros</a:t>
            </a:r>
            <a:r>
              <a:rPr lang="pt-BR" b="0" i="0" dirty="0">
                <a:effectLst/>
              </a:rPr>
              <a:t>: parâmetros que não são aprendidos durante o treinamento do modelo, mas que influenciam </a:t>
            </a:r>
            <a:r>
              <a:rPr lang="pt-BR" dirty="0"/>
              <a:t>seu</a:t>
            </a:r>
            <a:r>
              <a:rPr lang="pt-BR" b="0" i="0" dirty="0">
                <a:effectLst/>
              </a:rPr>
              <a:t> aprendizado</a:t>
            </a:r>
            <a:endParaRPr lang="pt-BR" dirty="0"/>
          </a:p>
          <a:p>
            <a:r>
              <a:rPr lang="pt-BR" b="1" i="1" dirty="0"/>
              <a:t>Tamanho do subconjunto</a:t>
            </a:r>
            <a:r>
              <a:rPr lang="pt-BR" dirty="0"/>
              <a:t>: 10</a:t>
            </a:r>
            <a:r>
              <a:rPr lang="pt-BR" dirty="0">
                <a:effectLst/>
              </a:rPr>
              <a:t>% a 15% do total.</a:t>
            </a:r>
            <a:endParaRPr lang="pt-BR" b="0" i="0" dirty="0">
              <a:effectLst/>
            </a:endParaRPr>
          </a:p>
          <a:p>
            <a:r>
              <a:rPr lang="pt-BR" b="0" i="0" dirty="0">
                <a:effectLst/>
              </a:rPr>
              <a:t>A validação é importante para evitar o sobreajuste.</a:t>
            </a:r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34867BD-485B-151E-A8D6-3FD97BD5C155}"/>
              </a:ext>
            </a:extLst>
          </p:cNvPr>
          <p:cNvGrpSpPr/>
          <p:nvPr/>
        </p:nvGrpSpPr>
        <p:grpSpPr>
          <a:xfrm>
            <a:off x="78656" y="2719489"/>
            <a:ext cx="6548285" cy="629264"/>
            <a:chOff x="98321" y="4027179"/>
            <a:chExt cx="6548285" cy="629264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FDB8567A-B72C-3862-4679-651D2D165946}"/>
                </a:ext>
              </a:extLst>
            </p:cNvPr>
            <p:cNvSpPr/>
            <p:nvPr/>
          </p:nvSpPr>
          <p:spPr>
            <a:xfrm>
              <a:off x="98321" y="4027179"/>
              <a:ext cx="4267203" cy="6292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Treinamento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ABA3821-4162-3193-ADF3-D76742D62FEC}"/>
                </a:ext>
              </a:extLst>
            </p:cNvPr>
            <p:cNvSpPr/>
            <p:nvPr/>
          </p:nvSpPr>
          <p:spPr>
            <a:xfrm>
              <a:off x="5506066" y="4027179"/>
              <a:ext cx="1140540" cy="6292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Teste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FFDE3367-A304-FC98-F961-58B9F75E98A4}"/>
                </a:ext>
              </a:extLst>
            </p:cNvPr>
            <p:cNvSpPr/>
            <p:nvPr/>
          </p:nvSpPr>
          <p:spPr>
            <a:xfrm>
              <a:off x="4365525" y="4027179"/>
              <a:ext cx="1140541" cy="6292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Validação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147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teste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084" y="1825624"/>
            <a:ext cx="5161936" cy="5032375"/>
          </a:xfrm>
        </p:spPr>
        <p:txBody>
          <a:bodyPr>
            <a:normAutofit/>
          </a:bodyPr>
          <a:lstStyle/>
          <a:p>
            <a:r>
              <a:rPr lang="pt-BR" b="1" i="1" dirty="0">
                <a:effectLst/>
              </a:rPr>
              <a:t>Conjunto de teste</a:t>
            </a:r>
            <a:r>
              <a:rPr lang="pt-BR" b="1" i="0" dirty="0">
                <a:effectLst/>
              </a:rPr>
              <a:t>:</a:t>
            </a:r>
            <a:r>
              <a:rPr lang="pt-BR" b="0" i="0" dirty="0">
                <a:effectLst/>
              </a:rPr>
              <a:t> conjunto mantido completamente separado durante todo o processo de desenvolvimento do modelo. </a:t>
            </a:r>
          </a:p>
          <a:p>
            <a:r>
              <a:rPr lang="pt-BR" dirty="0"/>
              <a:t>É</a:t>
            </a:r>
            <a:r>
              <a:rPr lang="pt-BR" b="0" i="0" dirty="0">
                <a:effectLst/>
              </a:rPr>
              <a:t> usado apenas no final para avaliar o desempenho do modelo em dados inéditos. </a:t>
            </a:r>
          </a:p>
          <a:p>
            <a:r>
              <a:rPr lang="pt-BR" b="1" i="1" dirty="0"/>
              <a:t>Tamanho do subconjunto</a:t>
            </a:r>
            <a:r>
              <a:rPr lang="pt-BR" dirty="0"/>
              <a:t>: 10</a:t>
            </a:r>
            <a:r>
              <a:rPr lang="pt-BR" dirty="0">
                <a:effectLst/>
              </a:rPr>
              <a:t>% a 15% do total.</a:t>
            </a:r>
            <a:endParaRPr lang="pt-BR" b="0" i="0" dirty="0">
              <a:effectLst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45FB5A8-671C-DCA1-B12E-7A3F299B7726}"/>
              </a:ext>
            </a:extLst>
          </p:cNvPr>
          <p:cNvGrpSpPr/>
          <p:nvPr/>
        </p:nvGrpSpPr>
        <p:grpSpPr>
          <a:xfrm>
            <a:off x="78656" y="2719489"/>
            <a:ext cx="6548285" cy="629264"/>
            <a:chOff x="98321" y="4027179"/>
            <a:chExt cx="6548285" cy="629264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42652D7-D11D-9E31-147F-0596CA45CDD8}"/>
                </a:ext>
              </a:extLst>
            </p:cNvPr>
            <p:cNvSpPr/>
            <p:nvPr/>
          </p:nvSpPr>
          <p:spPr>
            <a:xfrm>
              <a:off x="98321" y="4027179"/>
              <a:ext cx="4267203" cy="6292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Treinamento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77ECC7-D3D5-4A48-9BEE-68805AC5B8B2}"/>
                </a:ext>
              </a:extLst>
            </p:cNvPr>
            <p:cNvSpPr/>
            <p:nvPr/>
          </p:nvSpPr>
          <p:spPr>
            <a:xfrm>
              <a:off x="5506066" y="4027179"/>
              <a:ext cx="1140540" cy="6292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Teste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9795D2F-676B-DA33-9E1A-DE95DE4B3F7E}"/>
                </a:ext>
              </a:extLst>
            </p:cNvPr>
            <p:cNvSpPr/>
            <p:nvPr/>
          </p:nvSpPr>
          <p:spPr>
            <a:xfrm>
              <a:off x="4365525" y="4027179"/>
              <a:ext cx="1140541" cy="6292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Validação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5333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a 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825624"/>
            <a:ext cx="5614221" cy="5032375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effectLst/>
              </a:rPr>
              <a:t>Seguindo essa metodologia, poderíamos, por exemplo, escolher uma arquitetura de rede neural e treiná-la para resolver um problema de classificação. </a:t>
            </a:r>
          </a:p>
          <a:p>
            <a:r>
              <a:rPr lang="pt-BR" b="0" i="0" dirty="0">
                <a:effectLst/>
              </a:rPr>
              <a:t>Nos dados de treinamento, a acurácia é de 99.9%. </a:t>
            </a:r>
          </a:p>
          <a:p>
            <a:r>
              <a:rPr lang="pt-BR" b="0" i="0" dirty="0">
                <a:effectLst/>
              </a:rPr>
              <a:t>Mas ela é pior nos outros dois conjuntos. </a:t>
            </a:r>
          </a:p>
          <a:p>
            <a:r>
              <a:rPr lang="pt-BR" b="0" i="0" dirty="0">
                <a:effectLst/>
              </a:rPr>
              <a:t>Ela é de 90% e 80% nos conjunto de validação e teste, respectivamente.</a:t>
            </a:r>
          </a:p>
          <a:p>
            <a:r>
              <a:rPr lang="pt-BR" dirty="0"/>
              <a:t>O que isso pode indicar?</a:t>
            </a:r>
            <a:endParaRPr lang="pt-BR" b="0" i="0" dirty="0">
              <a:effectLst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45FB5A8-671C-DCA1-B12E-7A3F299B7726}"/>
              </a:ext>
            </a:extLst>
          </p:cNvPr>
          <p:cNvGrpSpPr/>
          <p:nvPr/>
        </p:nvGrpSpPr>
        <p:grpSpPr>
          <a:xfrm>
            <a:off x="78657" y="2753031"/>
            <a:ext cx="6322144" cy="595721"/>
            <a:chOff x="98321" y="4027179"/>
            <a:chExt cx="6548285" cy="629264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42652D7-D11D-9E31-147F-0596CA45CDD8}"/>
                </a:ext>
              </a:extLst>
            </p:cNvPr>
            <p:cNvSpPr/>
            <p:nvPr/>
          </p:nvSpPr>
          <p:spPr>
            <a:xfrm>
              <a:off x="98321" y="4027179"/>
              <a:ext cx="4267203" cy="6292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Treinamento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77ECC7-D3D5-4A48-9BEE-68805AC5B8B2}"/>
                </a:ext>
              </a:extLst>
            </p:cNvPr>
            <p:cNvSpPr/>
            <p:nvPr/>
          </p:nvSpPr>
          <p:spPr>
            <a:xfrm>
              <a:off x="5506066" y="4027179"/>
              <a:ext cx="1140540" cy="6292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Teste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9795D2F-676B-DA33-9E1A-DE95DE4B3F7E}"/>
                </a:ext>
              </a:extLst>
            </p:cNvPr>
            <p:cNvSpPr/>
            <p:nvPr/>
          </p:nvSpPr>
          <p:spPr>
            <a:xfrm>
              <a:off x="4365525" y="4027179"/>
              <a:ext cx="1140541" cy="6292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Validação</a:t>
              </a: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63BB5B-C98D-14A2-6E2F-EAEECB666101}"/>
              </a:ext>
            </a:extLst>
          </p:cNvPr>
          <p:cNvSpPr txBox="1"/>
          <p:nvPr/>
        </p:nvSpPr>
        <p:spPr>
          <a:xfrm>
            <a:off x="1568304" y="3348752"/>
            <a:ext cx="114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Acurácia: 0.999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D07BA5-A4B3-F074-9327-3D1F4B1D6902}"/>
              </a:ext>
            </a:extLst>
          </p:cNvPr>
          <p:cNvSpPr txBox="1"/>
          <p:nvPr/>
        </p:nvSpPr>
        <p:spPr>
          <a:xfrm>
            <a:off x="4198494" y="3348752"/>
            <a:ext cx="1101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Acurácia: 0.9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BEAD47-ED5A-64C9-3184-510135A2CFE6}"/>
              </a:ext>
            </a:extLst>
          </p:cNvPr>
          <p:cNvSpPr txBox="1"/>
          <p:nvPr/>
        </p:nvSpPr>
        <p:spPr>
          <a:xfrm>
            <a:off x="5299648" y="3367550"/>
            <a:ext cx="1101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Acurácia: 0.8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49F0D3D2-EF84-C8F4-C1B8-F78492867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65" y="4227872"/>
            <a:ext cx="3414037" cy="226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10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a metodologia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825624"/>
            <a:ext cx="5643716" cy="5032375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effectLst/>
              </a:rPr>
              <a:t>Podemos estar diante de uma situação igual a da detecção de calçados. </a:t>
            </a:r>
          </a:p>
          <a:p>
            <a:r>
              <a:rPr lang="pt-BR" b="0" i="0" dirty="0">
                <a:effectLst/>
              </a:rPr>
              <a:t>Projetamos uma rede neural que é ótima nos dados de treinamento, mas não tão boa nos outros dados.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Uma indicação de sobreajuste.</a:t>
            </a:r>
          </a:p>
          <a:p>
            <a:r>
              <a:rPr lang="pt-BR" b="0" i="0" dirty="0">
                <a:effectLst/>
              </a:rPr>
              <a:t>Os 99.9% nos fazem pensar que temos uma rede muito melhor do que realmente temos. </a:t>
            </a:r>
          </a:p>
          <a:p>
            <a:r>
              <a:rPr lang="pt-BR" b="0" i="0" dirty="0">
                <a:effectLst/>
              </a:rPr>
              <a:t>E se reprojetarmos a rede (e.g., reduzir sua complexidade) e tentamos novamente?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45FB5A8-671C-DCA1-B12E-7A3F299B7726}"/>
              </a:ext>
            </a:extLst>
          </p:cNvPr>
          <p:cNvGrpSpPr/>
          <p:nvPr/>
        </p:nvGrpSpPr>
        <p:grpSpPr>
          <a:xfrm>
            <a:off x="78657" y="2753031"/>
            <a:ext cx="6322144" cy="595721"/>
            <a:chOff x="98321" y="4027179"/>
            <a:chExt cx="6548285" cy="629264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42652D7-D11D-9E31-147F-0596CA45CDD8}"/>
                </a:ext>
              </a:extLst>
            </p:cNvPr>
            <p:cNvSpPr/>
            <p:nvPr/>
          </p:nvSpPr>
          <p:spPr>
            <a:xfrm>
              <a:off x="98321" y="4027179"/>
              <a:ext cx="4267203" cy="6292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Treinamento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77ECC7-D3D5-4A48-9BEE-68805AC5B8B2}"/>
                </a:ext>
              </a:extLst>
            </p:cNvPr>
            <p:cNvSpPr/>
            <p:nvPr/>
          </p:nvSpPr>
          <p:spPr>
            <a:xfrm>
              <a:off x="5506066" y="4027179"/>
              <a:ext cx="1140540" cy="6292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Teste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9795D2F-676B-DA33-9E1A-DE95DE4B3F7E}"/>
                </a:ext>
              </a:extLst>
            </p:cNvPr>
            <p:cNvSpPr/>
            <p:nvPr/>
          </p:nvSpPr>
          <p:spPr>
            <a:xfrm>
              <a:off x="4365525" y="4027179"/>
              <a:ext cx="1140541" cy="6292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Validação</a:t>
              </a: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63BB5B-C98D-14A2-6E2F-EAEECB666101}"/>
              </a:ext>
            </a:extLst>
          </p:cNvPr>
          <p:cNvSpPr txBox="1"/>
          <p:nvPr/>
        </p:nvSpPr>
        <p:spPr>
          <a:xfrm>
            <a:off x="1568304" y="3348752"/>
            <a:ext cx="114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Acurácia: 0.999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D07BA5-A4B3-F074-9327-3D1F4B1D6902}"/>
              </a:ext>
            </a:extLst>
          </p:cNvPr>
          <p:cNvSpPr txBox="1"/>
          <p:nvPr/>
        </p:nvSpPr>
        <p:spPr>
          <a:xfrm>
            <a:off x="4198494" y="3348752"/>
            <a:ext cx="1101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Acurácia: 0.9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BEAD47-ED5A-64C9-3184-510135A2CFE6}"/>
              </a:ext>
            </a:extLst>
          </p:cNvPr>
          <p:cNvSpPr txBox="1"/>
          <p:nvPr/>
        </p:nvSpPr>
        <p:spPr>
          <a:xfrm>
            <a:off x="5299648" y="3367550"/>
            <a:ext cx="1101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Acurácia: 0.8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63AC9CC-B775-2230-CAB6-E3FB1F505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65" y="4227872"/>
            <a:ext cx="3414037" cy="226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7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a metodologia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45FB5A8-671C-DCA1-B12E-7A3F299B7726}"/>
              </a:ext>
            </a:extLst>
          </p:cNvPr>
          <p:cNvGrpSpPr/>
          <p:nvPr/>
        </p:nvGrpSpPr>
        <p:grpSpPr>
          <a:xfrm>
            <a:off x="78657" y="2753031"/>
            <a:ext cx="6322144" cy="595721"/>
            <a:chOff x="98321" y="4027179"/>
            <a:chExt cx="6548285" cy="629264"/>
          </a:xfrm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942652D7-D11D-9E31-147F-0596CA45CDD8}"/>
                </a:ext>
              </a:extLst>
            </p:cNvPr>
            <p:cNvSpPr/>
            <p:nvPr/>
          </p:nvSpPr>
          <p:spPr>
            <a:xfrm>
              <a:off x="98321" y="4027179"/>
              <a:ext cx="4267203" cy="6292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Treinamento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B77ECC7-D3D5-4A48-9BEE-68805AC5B8B2}"/>
                </a:ext>
              </a:extLst>
            </p:cNvPr>
            <p:cNvSpPr/>
            <p:nvPr/>
          </p:nvSpPr>
          <p:spPr>
            <a:xfrm>
              <a:off x="5506066" y="4027179"/>
              <a:ext cx="1140540" cy="62926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Teste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09795D2F-676B-DA33-9E1A-DE95DE4B3F7E}"/>
                </a:ext>
              </a:extLst>
            </p:cNvPr>
            <p:cNvSpPr/>
            <p:nvPr/>
          </p:nvSpPr>
          <p:spPr>
            <a:xfrm>
              <a:off x="4365525" y="4027179"/>
              <a:ext cx="1140541" cy="62926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/>
                <a:t>Validação</a:t>
              </a: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63BB5B-C98D-14A2-6E2F-EAEECB666101}"/>
              </a:ext>
            </a:extLst>
          </p:cNvPr>
          <p:cNvSpPr txBox="1"/>
          <p:nvPr/>
        </p:nvSpPr>
        <p:spPr>
          <a:xfrm>
            <a:off x="1568304" y="3348752"/>
            <a:ext cx="114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Acurácia: 0.942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D07BA5-A4B3-F074-9327-3D1F4B1D6902}"/>
              </a:ext>
            </a:extLst>
          </p:cNvPr>
          <p:cNvSpPr txBox="1"/>
          <p:nvPr/>
        </p:nvSpPr>
        <p:spPr>
          <a:xfrm>
            <a:off x="4198494" y="3348752"/>
            <a:ext cx="1101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Acurácia: 0.93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BEAD47-ED5A-64C9-3184-510135A2CFE6}"/>
              </a:ext>
            </a:extLst>
          </p:cNvPr>
          <p:cNvSpPr txBox="1"/>
          <p:nvPr/>
        </p:nvSpPr>
        <p:spPr>
          <a:xfrm>
            <a:off x="5299648" y="3367550"/>
            <a:ext cx="1101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Acurácia: 0.925</a:t>
            </a:r>
          </a:p>
        </p:txBody>
      </p:sp>
      <p:sp>
        <p:nvSpPr>
          <p:cNvPr id="15" name="Espaço Reservado para Conteúdo 14">
            <a:extLst>
              <a:ext uri="{FF2B5EF4-FFF2-40B4-BE49-F238E27FC236}">
                <a16:creationId xmlns:a16="http://schemas.microsoft.com/office/drawing/2014/main" id="{89887A48-603D-07FB-23A0-74682426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8619" y="1825624"/>
            <a:ext cx="5515897" cy="5032375"/>
          </a:xfrm>
        </p:spPr>
        <p:txBody>
          <a:bodyPr>
            <a:normAutofit/>
          </a:bodyPr>
          <a:lstStyle/>
          <a:p>
            <a:r>
              <a:rPr lang="pt-BR" dirty="0"/>
              <a:t>A acurácia no conjunto de treinamento pode diminuir, mas o mais importante é manter a acurácia da rede nos conjuntos de validação e teste o mais próximos do treinamento.</a:t>
            </a:r>
          </a:p>
          <a:p>
            <a:r>
              <a:rPr lang="pt-BR" dirty="0"/>
              <a:t>Essa proximidade dos valores nos dará uma forte indicação da verdadeira acurácia da rede.</a:t>
            </a:r>
          </a:p>
          <a:p>
            <a:r>
              <a:rPr lang="pt-BR" dirty="0"/>
              <a:t>À luz dessas informações, vamos revisitar nosso exemplo dos dígitos escritos à mão.</a:t>
            </a:r>
          </a:p>
        </p:txBody>
      </p:sp>
      <p:pic>
        <p:nvPicPr>
          <p:cNvPr id="16" name="Espaço Reservado para Conteúdo 12">
            <a:extLst>
              <a:ext uri="{FF2B5EF4-FFF2-40B4-BE49-F238E27FC236}">
                <a16:creationId xmlns:a16="http://schemas.microsoft.com/office/drawing/2014/main" id="{A2A009AE-37F9-F7D5-4938-B7FCA30A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304" y="4316360"/>
            <a:ext cx="3577282" cy="177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28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7DC77-1C7E-7CCE-3CBD-46B64DFF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48F8C6-72EE-D475-5DD5-163C0105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825624"/>
            <a:ext cx="5906814" cy="5032375"/>
          </a:xfrm>
        </p:spPr>
        <p:txBody>
          <a:bodyPr>
            <a:normAutofit/>
          </a:bodyPr>
          <a:lstStyle/>
          <a:p>
            <a:r>
              <a:rPr lang="pt-BR" dirty="0"/>
              <a:t>Podemos extrair informações muito importantes a partir dos resultados de erro ao longo das épocas de treinamento de um modelo.</a:t>
            </a:r>
          </a:p>
          <a:p>
            <a:r>
              <a:rPr lang="pt-BR" b="1" i="1" dirty="0"/>
              <a:t>Subajuste</a:t>
            </a:r>
            <a:r>
              <a:rPr lang="pt-BR" dirty="0"/>
              <a:t>: ambos os erros são altos. </a:t>
            </a:r>
          </a:p>
          <a:p>
            <a:r>
              <a:rPr lang="pt-BR" dirty="0"/>
              <a:t>O modelo não tem complexidade o suficiente para encontrar um padrão geral e/ou ainda não treinou o suficiente.</a:t>
            </a:r>
          </a:p>
          <a:p>
            <a:r>
              <a:rPr lang="pt-BR" dirty="0"/>
              <a:t>Aumentar o passo de aprendizagem pode ajudar a mitigar o problema.</a:t>
            </a:r>
          </a:p>
        </p:txBody>
      </p:sp>
      <p:pic>
        <p:nvPicPr>
          <p:cNvPr id="1026" name="Picture 2" descr="Underfitting and Overfitting in Machine Learning | Baeldung on Computer  Science">
            <a:extLst>
              <a:ext uri="{FF2B5EF4-FFF2-40B4-BE49-F238E27FC236}">
                <a16:creationId xmlns:a16="http://schemas.microsoft.com/office/drawing/2014/main" id="{3E8A130B-8CD3-C744-2C97-806736574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96" y="2351450"/>
            <a:ext cx="5079992" cy="31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1DC8066-CA5D-5752-C404-17B9795B85A1}"/>
              </a:ext>
            </a:extLst>
          </p:cNvPr>
          <p:cNvSpPr/>
          <p:nvPr/>
        </p:nvSpPr>
        <p:spPr>
          <a:xfrm>
            <a:off x="838200" y="2585547"/>
            <a:ext cx="1305910" cy="29008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186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7DC77-1C7E-7CCE-3CBD-46B64DFF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48F8C6-72EE-D475-5DD5-163C0105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283" y="1825624"/>
            <a:ext cx="6127532" cy="5032375"/>
          </a:xfrm>
        </p:spPr>
        <p:txBody>
          <a:bodyPr>
            <a:normAutofit/>
          </a:bodyPr>
          <a:lstStyle/>
          <a:p>
            <a:r>
              <a:rPr lang="pt-BR" b="1" i="1" dirty="0"/>
              <a:t>Sobreajuste</a:t>
            </a:r>
            <a:r>
              <a:rPr lang="pt-BR" dirty="0"/>
              <a:t>: erro de treinamento pequeno e erro de validação alto. </a:t>
            </a:r>
          </a:p>
          <a:p>
            <a:r>
              <a:rPr lang="pt-BR" dirty="0"/>
              <a:t>O modelo tem complexidade maior do que a necessária e/ou treinou por um número grande de épocas.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Quando um modelo vê o mesmo conjunto muitas vezes, a tendência é que ele memorize os dados, da mesmo forma que ocorre conosco.</a:t>
            </a:r>
          </a:p>
        </p:txBody>
      </p:sp>
      <p:pic>
        <p:nvPicPr>
          <p:cNvPr id="1026" name="Picture 2" descr="Underfitting and Overfitting in Machine Learning | Baeldung on Computer  Science">
            <a:extLst>
              <a:ext uri="{FF2B5EF4-FFF2-40B4-BE49-F238E27FC236}">
                <a16:creationId xmlns:a16="http://schemas.microsoft.com/office/drawing/2014/main" id="{3E8A130B-8CD3-C744-2C97-806736574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96" y="2351450"/>
            <a:ext cx="5079992" cy="31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B1D026E-1069-39FC-B340-8546D2D2486C}"/>
              </a:ext>
            </a:extLst>
          </p:cNvPr>
          <p:cNvSpPr/>
          <p:nvPr/>
        </p:nvSpPr>
        <p:spPr>
          <a:xfrm>
            <a:off x="3626069" y="2522482"/>
            <a:ext cx="977462" cy="2963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1572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7DC77-1C7E-7CCE-3CBD-46B64DFF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48F8C6-72EE-D475-5DD5-163C0105F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5283" y="1825624"/>
            <a:ext cx="6127532" cy="5032375"/>
          </a:xfrm>
        </p:spPr>
        <p:txBody>
          <a:bodyPr>
            <a:normAutofit/>
          </a:bodyPr>
          <a:lstStyle/>
          <a:p>
            <a:r>
              <a:rPr lang="pt-BR" b="1" i="1" dirty="0"/>
              <a:t>Generalização</a:t>
            </a:r>
            <a:r>
              <a:rPr lang="pt-BR" dirty="0"/>
              <a:t>: ambos os erros são pequenos e próximos.</a:t>
            </a:r>
          </a:p>
          <a:p>
            <a:r>
              <a:rPr lang="pt-BR" dirty="0"/>
              <a:t>Balanço entre complexidade e capacidade de generalização do modelo.</a:t>
            </a:r>
          </a:p>
          <a:p>
            <a:r>
              <a:rPr lang="pt-BR" dirty="0"/>
              <a:t>O modelo tem a complexidade ideal para capturar o padrão geral por trás dos dados e com isso generalizar bem.</a:t>
            </a:r>
          </a:p>
          <a:p>
            <a:r>
              <a:rPr lang="pt-BR" dirty="0"/>
              <a:t>Poderíamos encerrar o treinamento assim que o erro de validação começar a aumentar consistentemente.</a:t>
            </a:r>
          </a:p>
        </p:txBody>
      </p:sp>
      <p:pic>
        <p:nvPicPr>
          <p:cNvPr id="1026" name="Picture 2" descr="Underfitting and Overfitting in Machine Learning | Baeldung on Computer  Science">
            <a:extLst>
              <a:ext uri="{FF2B5EF4-FFF2-40B4-BE49-F238E27FC236}">
                <a16:creationId xmlns:a16="http://schemas.microsoft.com/office/drawing/2014/main" id="{3E8A130B-8CD3-C744-2C97-806736574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96" y="2351450"/>
            <a:ext cx="5079992" cy="313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B1D026E-1069-39FC-B340-8546D2D2486C}"/>
              </a:ext>
            </a:extLst>
          </p:cNvPr>
          <p:cNvSpPr/>
          <p:nvPr/>
        </p:nvSpPr>
        <p:spPr>
          <a:xfrm>
            <a:off x="2396359" y="2532992"/>
            <a:ext cx="1040524" cy="29639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8981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898" cy="4351338"/>
          </a:xfrm>
        </p:spPr>
        <p:txBody>
          <a:bodyPr/>
          <a:lstStyle/>
          <a:p>
            <a:r>
              <a:rPr lang="pt-BR" dirty="0"/>
              <a:t>Exemplo: </a:t>
            </a:r>
            <a:r>
              <a:rPr lang="pt-BR" dirty="0">
                <a:hlinkClick r:id="rId3"/>
              </a:rPr>
              <a:t>Detecção de dígitos escritos à mão com dados de validação e teste</a:t>
            </a:r>
            <a:endParaRPr lang="pt-BR" dirty="0"/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FD88C-E587-F1F5-9CE9-1664F629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Reconhecendo calçados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8DED3E-A39F-AD3E-1BD0-A1D23418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9870" y="1825625"/>
            <a:ext cx="5474814" cy="5032376"/>
          </a:xfrm>
        </p:spPr>
        <p:txBody>
          <a:bodyPr/>
          <a:lstStyle/>
          <a:p>
            <a:r>
              <a:rPr lang="pt-BR" dirty="0"/>
              <a:t>Imaginem uma situação onde queremos treinar uma rede neural para reconhecer diferentes tipos de calçados.</a:t>
            </a:r>
          </a:p>
          <a:p>
            <a:r>
              <a:rPr lang="pt-BR" dirty="0"/>
              <a:t>É uma tarefa similar a ensinar alguém que nunca viu um calçado antes sobre o que eles realmente são para que no futuro quando essa pessoa ver um objeto ela poder decidir se ele é um calçado ou não.</a:t>
            </a:r>
          </a:p>
        </p:txBody>
      </p:sp>
      <p:pic>
        <p:nvPicPr>
          <p:cNvPr id="1026" name="Picture 2" descr="Barker Shoes | Official Website | English Shoemakers Since 1880 | Barker  Shoes UK">
            <a:extLst>
              <a:ext uri="{FF2B5EF4-FFF2-40B4-BE49-F238E27FC236}">
                <a16:creationId xmlns:a16="http://schemas.microsoft.com/office/drawing/2014/main" id="{4DE9A806-8537-1453-3A4C-2AD7E83B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5668"/>
            <a:ext cx="2606079" cy="162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eços baixos em Sapatos | eBay">
            <a:extLst>
              <a:ext uri="{FF2B5EF4-FFF2-40B4-BE49-F238E27FC236}">
                <a16:creationId xmlns:a16="http://schemas.microsoft.com/office/drawing/2014/main" id="{98243BFE-DB44-FC97-581C-F486B6A7B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02" y="1881529"/>
            <a:ext cx="2711945" cy="1368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7 Essential Shoes for Men in 2023: Sneakers, Loafers, Boots, Dress Shoes,  and More | GQ">
            <a:extLst>
              <a:ext uri="{FF2B5EF4-FFF2-40B4-BE49-F238E27FC236}">
                <a16:creationId xmlns:a16="http://schemas.microsoft.com/office/drawing/2014/main" id="{CFC9462D-4929-503A-5AE8-14F616EC6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77" y="5262470"/>
            <a:ext cx="2639302" cy="148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5 Best Water Shoes of 2023 | Reviews by Wirecutter">
            <a:extLst>
              <a:ext uri="{FF2B5EF4-FFF2-40B4-BE49-F238E27FC236}">
                <a16:creationId xmlns:a16="http://schemas.microsoft.com/office/drawing/2014/main" id="{A90F23CC-4FF6-721E-5625-5AC321D20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202" y="3375627"/>
            <a:ext cx="2711945" cy="14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hoe - Wikipedia">
            <a:extLst>
              <a:ext uri="{FF2B5EF4-FFF2-40B4-BE49-F238E27FC236}">
                <a16:creationId xmlns:a16="http://schemas.microsoft.com/office/drawing/2014/main" id="{D02ACA22-9C4E-DF86-654C-61FC92B11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002" y="4920290"/>
            <a:ext cx="2278897" cy="183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he 9 Best Sandals of 2023 | Reviews by Wirecutter">
            <a:extLst>
              <a:ext uri="{FF2B5EF4-FFF2-40B4-BE49-F238E27FC236}">
                <a16:creationId xmlns:a16="http://schemas.microsoft.com/office/drawing/2014/main" id="{5E8C2F52-8C11-31F1-A6C1-2BFD37C7E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91" y="3623465"/>
            <a:ext cx="2278896" cy="152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743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9304" cy="4351338"/>
          </a:xfrm>
        </p:spPr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TP557 - </a:t>
            </a:r>
            <a:r>
              <a:rPr lang="pt-BR" b="1" i="1" dirty="0" err="1"/>
              <a:t>Datasets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Analisando os resultados do treinamento de um modelo de ML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FB07C42F-A992-2717-DDF1-083ADA9C3645}"/>
              </a:ext>
            </a:extLst>
          </p:cNvPr>
          <p:cNvGrpSpPr/>
          <p:nvPr/>
        </p:nvGrpSpPr>
        <p:grpSpPr>
          <a:xfrm>
            <a:off x="1050515" y="1517918"/>
            <a:ext cx="4577263" cy="3036592"/>
            <a:chOff x="983980" y="3614532"/>
            <a:chExt cx="4577263" cy="3036592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21354678-1459-EC6A-BFFF-068903DA2C08}"/>
                </a:ext>
              </a:extLst>
            </p:cNvPr>
            <p:cNvSpPr/>
            <p:nvPr/>
          </p:nvSpPr>
          <p:spPr>
            <a:xfrm>
              <a:off x="3328962" y="3756976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9202167C-234D-8420-55FA-B0C12B1A5BB1}"/>
                </a:ext>
              </a:extLst>
            </p:cNvPr>
            <p:cNvSpPr/>
            <p:nvPr/>
          </p:nvSpPr>
          <p:spPr>
            <a:xfrm>
              <a:off x="3328961" y="4526233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2445B85-6587-1F9D-632C-CA40610EC62E}"/>
                </a:ext>
              </a:extLst>
            </p:cNvPr>
            <p:cNvSpPr/>
            <p:nvPr/>
          </p:nvSpPr>
          <p:spPr>
            <a:xfrm>
              <a:off x="3328961" y="5305650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51E4E5F-4430-EBD6-8B9B-10BA312FFCF4}"/>
                </a:ext>
              </a:extLst>
            </p:cNvPr>
            <p:cNvSpPr/>
            <p:nvPr/>
          </p:nvSpPr>
          <p:spPr>
            <a:xfrm>
              <a:off x="3328961" y="6085067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B9F28606-2CD9-EA49-6D4F-B417EF5BAEE3}"/>
                </a:ext>
              </a:extLst>
            </p:cNvPr>
            <p:cNvSpPr/>
            <p:nvPr/>
          </p:nvSpPr>
          <p:spPr>
            <a:xfrm>
              <a:off x="4389392" y="4524905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0889C38-9906-3431-F3B0-48A0569494C7}"/>
                </a:ext>
              </a:extLst>
            </p:cNvPr>
            <p:cNvSpPr/>
            <p:nvPr/>
          </p:nvSpPr>
          <p:spPr>
            <a:xfrm>
              <a:off x="2123189" y="375697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F780B85-FE8C-06AC-A428-D3E801D0CAFA}"/>
                </a:ext>
              </a:extLst>
            </p:cNvPr>
            <p:cNvSpPr/>
            <p:nvPr/>
          </p:nvSpPr>
          <p:spPr>
            <a:xfrm>
              <a:off x="2127901" y="4526230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7A187CCF-3FCB-A01B-5454-D4817F3CC33F}"/>
                </a:ext>
              </a:extLst>
            </p:cNvPr>
            <p:cNvSpPr/>
            <p:nvPr/>
          </p:nvSpPr>
          <p:spPr>
            <a:xfrm>
              <a:off x="2123189" y="5303324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D71AF5E7-4BDC-4DF5-B4A7-BD601D539EA3}"/>
                </a:ext>
              </a:extLst>
            </p:cNvPr>
            <p:cNvCxnSpPr>
              <a:stCxn id="10" idx="6"/>
              <a:endCxn id="5" idx="2"/>
            </p:cNvCxnSpPr>
            <p:nvPr/>
          </p:nvCxnSpPr>
          <p:spPr>
            <a:xfrm>
              <a:off x="2689246" y="4040005"/>
              <a:ext cx="6397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33D87AF2-6594-D2C7-CFE2-62391F186390}"/>
                </a:ext>
              </a:extLst>
            </p:cNvPr>
            <p:cNvCxnSpPr>
              <a:stCxn id="10" idx="6"/>
              <a:endCxn id="6" idx="2"/>
            </p:cNvCxnSpPr>
            <p:nvPr/>
          </p:nvCxnSpPr>
          <p:spPr>
            <a:xfrm>
              <a:off x="2689246" y="4040005"/>
              <a:ext cx="639715" cy="7692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80FBCFF-63A2-EDE9-8EFA-6FFF9479EF42}"/>
                </a:ext>
              </a:extLst>
            </p:cNvPr>
            <p:cNvCxnSpPr>
              <a:stCxn id="10" idx="6"/>
              <a:endCxn id="7" idx="2"/>
            </p:cNvCxnSpPr>
            <p:nvPr/>
          </p:nvCxnSpPr>
          <p:spPr>
            <a:xfrm>
              <a:off x="2689246" y="4040005"/>
              <a:ext cx="639715" cy="15486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47651E34-D429-DC72-2972-060D81836DBB}"/>
                </a:ext>
              </a:extLst>
            </p:cNvPr>
            <p:cNvCxnSpPr>
              <a:stCxn id="10" idx="6"/>
              <a:endCxn id="8" idx="2"/>
            </p:cNvCxnSpPr>
            <p:nvPr/>
          </p:nvCxnSpPr>
          <p:spPr>
            <a:xfrm>
              <a:off x="2689246" y="4040005"/>
              <a:ext cx="639715" cy="2328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CC55591E-7244-297B-6A7C-2B054EE6C283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2693958" y="4040005"/>
              <a:ext cx="635004" cy="7692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5C063DBD-7854-101C-3A82-FA18DE8ED5AA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2689246" y="4809262"/>
              <a:ext cx="639715" cy="777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BA1CDC5A-BE46-A95A-DBF4-28D015FE056D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2693958" y="4809259"/>
              <a:ext cx="635003" cy="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D00D0734-5865-7C7F-24B0-626AC0C3D0F5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2693958" y="4809259"/>
              <a:ext cx="635003" cy="7794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5343B509-BF11-2338-E37D-0E23DA2C6D23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2693958" y="4809259"/>
              <a:ext cx="635003" cy="1558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471B67E1-F2D1-7CA7-710A-4D8FE34D7CD0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2689246" y="4040005"/>
              <a:ext cx="639716" cy="1546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27E5B778-94A3-E90C-F5D7-B0BC6160C0BB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2689246" y="5586353"/>
              <a:ext cx="639715" cy="2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85119F7A-FF89-CA88-72F8-076932F8E1CE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2689246" y="5586353"/>
              <a:ext cx="639715" cy="781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AD37D85D-9834-D427-C065-DB9FD7B2DCC6}"/>
                </a:ext>
              </a:extLst>
            </p:cNvPr>
            <p:cNvCxnSpPr>
              <a:cxnSpLocks/>
              <a:stCxn id="28" idx="3"/>
              <a:endCxn id="10" idx="2"/>
            </p:cNvCxnSpPr>
            <p:nvPr/>
          </p:nvCxnSpPr>
          <p:spPr>
            <a:xfrm flipV="1">
              <a:off x="1547919" y="4040005"/>
              <a:ext cx="575270" cy="39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EC3A2865-40E1-458C-CEF1-F1F5DA811CCC}"/>
                </a:ext>
              </a:extLst>
            </p:cNvPr>
            <p:cNvCxnSpPr>
              <a:cxnSpLocks/>
              <a:stCxn id="35" idx="3"/>
              <a:endCxn id="11" idx="2"/>
            </p:cNvCxnSpPr>
            <p:nvPr/>
          </p:nvCxnSpPr>
          <p:spPr>
            <a:xfrm flipV="1">
              <a:off x="1504691" y="4809259"/>
              <a:ext cx="623210" cy="1133997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4E716FD0-CB64-2EDE-2037-F2295115AC49}"/>
                </a:ext>
              </a:extLst>
            </p:cNvPr>
            <p:cNvCxnSpPr>
              <a:cxnSpLocks/>
              <a:stCxn id="9" idx="6"/>
            </p:cNvCxnSpPr>
            <p:nvPr/>
          </p:nvCxnSpPr>
          <p:spPr>
            <a:xfrm flipV="1">
              <a:off x="4955449" y="4806772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AFFA34F2-9D6C-4CB8-0690-996E4B904A68}"/>
                    </a:ext>
                  </a:extLst>
                </p:cNvPr>
                <p:cNvSpPr txBox="1"/>
                <p:nvPr/>
              </p:nvSpPr>
              <p:spPr>
                <a:xfrm>
                  <a:off x="1165380" y="4253294"/>
                  <a:ext cx="38253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3F5AE126-0FCE-B221-5292-CB4564BB3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380" y="4253294"/>
                  <a:ext cx="38253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9852FD77-BF58-459E-954E-198502ED4F4A}"/>
                    </a:ext>
                  </a:extLst>
                </p:cNvPr>
                <p:cNvSpPr txBox="1"/>
                <p:nvPr/>
              </p:nvSpPr>
              <p:spPr>
                <a:xfrm>
                  <a:off x="1128276" y="5001341"/>
                  <a:ext cx="370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FE6D6893-7176-5CDD-98DC-6B7D0F014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276" y="5001341"/>
                  <a:ext cx="37029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879E81D-3BDF-070E-962C-853F3EC24E04}"/>
                </a:ext>
              </a:extLst>
            </p:cNvPr>
            <p:cNvSpPr/>
            <p:nvPr/>
          </p:nvSpPr>
          <p:spPr>
            <a:xfrm>
              <a:off x="2130257" y="608041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322E9BED-3F9B-7EE1-FAF4-2FC31B8F3EF6}"/>
                </a:ext>
              </a:extLst>
            </p:cNvPr>
            <p:cNvCxnSpPr>
              <a:stCxn id="30" idx="6"/>
              <a:endCxn id="8" idx="2"/>
            </p:cNvCxnSpPr>
            <p:nvPr/>
          </p:nvCxnSpPr>
          <p:spPr>
            <a:xfrm>
              <a:off x="2696314" y="6363445"/>
              <a:ext cx="632647" cy="4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6B8EE68F-D54C-3BE4-481F-2B20C66A2460}"/>
                </a:ext>
              </a:extLst>
            </p:cNvPr>
            <p:cNvCxnSpPr>
              <a:stCxn id="30" idx="6"/>
              <a:endCxn id="7" idx="2"/>
            </p:cNvCxnSpPr>
            <p:nvPr/>
          </p:nvCxnSpPr>
          <p:spPr>
            <a:xfrm flipV="1">
              <a:off x="2696314" y="5588679"/>
              <a:ext cx="632647" cy="774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20669ED9-1347-1100-33ED-B86CECBC9101}"/>
                </a:ext>
              </a:extLst>
            </p:cNvPr>
            <p:cNvCxnSpPr>
              <a:stCxn id="30" idx="6"/>
              <a:endCxn id="6" idx="2"/>
            </p:cNvCxnSpPr>
            <p:nvPr/>
          </p:nvCxnSpPr>
          <p:spPr>
            <a:xfrm flipV="1">
              <a:off x="2696314" y="4809262"/>
              <a:ext cx="632647" cy="1554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AE0BCBBC-DEF5-A15C-33A6-44AD92C1DCF2}"/>
                </a:ext>
              </a:extLst>
            </p:cNvPr>
            <p:cNvCxnSpPr>
              <a:stCxn id="30" idx="6"/>
              <a:endCxn id="5" idx="2"/>
            </p:cNvCxnSpPr>
            <p:nvPr/>
          </p:nvCxnSpPr>
          <p:spPr>
            <a:xfrm flipV="1">
              <a:off x="2696314" y="4040005"/>
              <a:ext cx="632648" cy="23234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2A56C37C-1F92-72E7-C43E-3B6833DD4820}"/>
                    </a:ext>
                  </a:extLst>
                </p:cNvPr>
                <p:cNvSpPr txBox="1"/>
                <p:nvPr/>
              </p:nvSpPr>
              <p:spPr>
                <a:xfrm>
                  <a:off x="1122151" y="5758590"/>
                  <a:ext cx="382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FF647779-0E16-8E2A-4D70-B1ED8994C8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151" y="5758590"/>
                  <a:ext cx="38254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1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A8772863-65BD-3569-FE59-9C967815475F}"/>
                </a:ext>
              </a:extLst>
            </p:cNvPr>
            <p:cNvCxnSpPr>
              <a:cxnSpLocks/>
              <a:stCxn id="29" idx="3"/>
              <a:endCxn id="10" idx="2"/>
            </p:cNvCxnSpPr>
            <p:nvPr/>
          </p:nvCxnSpPr>
          <p:spPr>
            <a:xfrm flipV="1">
              <a:off x="1498566" y="4040005"/>
              <a:ext cx="624623" cy="1146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1C1E42F5-78AF-0A96-6251-66FA6901D344}"/>
                </a:ext>
              </a:extLst>
            </p:cNvPr>
            <p:cNvCxnSpPr>
              <a:cxnSpLocks/>
              <a:stCxn id="29" idx="3"/>
              <a:endCxn id="11" idx="2"/>
            </p:cNvCxnSpPr>
            <p:nvPr/>
          </p:nvCxnSpPr>
          <p:spPr>
            <a:xfrm flipV="1">
              <a:off x="1498566" y="4809259"/>
              <a:ext cx="629335" cy="3767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4248EAFB-F79B-CFE7-4455-746E6D81FB98}"/>
                </a:ext>
              </a:extLst>
            </p:cNvPr>
            <p:cNvCxnSpPr>
              <a:stCxn id="35" idx="3"/>
              <a:endCxn id="12" idx="2"/>
            </p:cNvCxnSpPr>
            <p:nvPr/>
          </p:nvCxnSpPr>
          <p:spPr>
            <a:xfrm flipV="1">
              <a:off x="1504691" y="5586353"/>
              <a:ext cx="618498" cy="3569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39C11FF6-9528-C739-2885-730680D799C7}"/>
                </a:ext>
              </a:extLst>
            </p:cNvPr>
            <p:cNvCxnSpPr>
              <a:cxnSpLocks/>
              <a:stCxn id="35" idx="3"/>
              <a:endCxn id="10" idx="2"/>
            </p:cNvCxnSpPr>
            <p:nvPr/>
          </p:nvCxnSpPr>
          <p:spPr>
            <a:xfrm flipV="1">
              <a:off x="1504691" y="4040005"/>
              <a:ext cx="618498" cy="19032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01988E91-9E26-55CD-05A2-3EE2493A7375}"/>
                </a:ext>
              </a:extLst>
            </p:cNvPr>
            <p:cNvCxnSpPr>
              <a:cxnSpLocks/>
              <a:stCxn id="29" idx="3"/>
              <a:endCxn id="12" idx="2"/>
            </p:cNvCxnSpPr>
            <p:nvPr/>
          </p:nvCxnSpPr>
          <p:spPr>
            <a:xfrm>
              <a:off x="1498566" y="5186007"/>
              <a:ext cx="624623" cy="400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4DBBAF9E-5581-163A-3DAD-2DC962B6894E}"/>
                </a:ext>
              </a:extLst>
            </p:cNvPr>
            <p:cNvCxnSpPr>
              <a:cxnSpLocks/>
              <a:stCxn id="29" idx="3"/>
              <a:endCxn id="30" idx="2"/>
            </p:cNvCxnSpPr>
            <p:nvPr/>
          </p:nvCxnSpPr>
          <p:spPr>
            <a:xfrm>
              <a:off x="1498566" y="5186007"/>
              <a:ext cx="631691" cy="11774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D53113B5-77E7-0E50-4D72-F7100ED11C4F}"/>
                </a:ext>
              </a:extLst>
            </p:cNvPr>
            <p:cNvCxnSpPr>
              <a:stCxn id="28" idx="3"/>
              <a:endCxn id="11" idx="2"/>
            </p:cNvCxnSpPr>
            <p:nvPr/>
          </p:nvCxnSpPr>
          <p:spPr>
            <a:xfrm>
              <a:off x="1547919" y="4437960"/>
              <a:ext cx="579982" cy="371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6F00F43D-F065-B9F4-E3CC-0CCF6914FA0D}"/>
                </a:ext>
              </a:extLst>
            </p:cNvPr>
            <p:cNvCxnSpPr>
              <a:stCxn id="28" idx="3"/>
              <a:endCxn id="12" idx="2"/>
            </p:cNvCxnSpPr>
            <p:nvPr/>
          </p:nvCxnSpPr>
          <p:spPr>
            <a:xfrm>
              <a:off x="1547919" y="4437960"/>
              <a:ext cx="575270" cy="1148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2805DD6C-D548-3E47-826A-2F2C74B2AA99}"/>
                </a:ext>
              </a:extLst>
            </p:cNvPr>
            <p:cNvCxnSpPr>
              <a:stCxn id="28" idx="3"/>
              <a:endCxn id="30" idx="2"/>
            </p:cNvCxnSpPr>
            <p:nvPr/>
          </p:nvCxnSpPr>
          <p:spPr>
            <a:xfrm>
              <a:off x="1547919" y="4437960"/>
              <a:ext cx="582338" cy="1925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A55E8A02-F4EA-CBD9-B395-DB9EAC81BA29}"/>
                </a:ext>
              </a:extLst>
            </p:cNvPr>
            <p:cNvCxnSpPr>
              <a:stCxn id="35" idx="3"/>
              <a:endCxn id="30" idx="2"/>
            </p:cNvCxnSpPr>
            <p:nvPr/>
          </p:nvCxnSpPr>
          <p:spPr>
            <a:xfrm>
              <a:off x="1504691" y="5943256"/>
              <a:ext cx="625566" cy="420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35D96836-300D-1A8A-6BCE-F57886CEB90F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3895019" y="4040005"/>
              <a:ext cx="494373" cy="767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>
              <a:extLst>
                <a:ext uri="{FF2B5EF4-FFF2-40B4-BE49-F238E27FC236}">
                  <a16:creationId xmlns:a16="http://schemas.microsoft.com/office/drawing/2014/main" id="{8BDBA190-5DD5-8004-7086-A384BF11F5D2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 flipV="1">
              <a:off x="3895018" y="4807934"/>
              <a:ext cx="494374" cy="1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9A1458B6-3262-8B2F-9F1F-E6542BBBAFDD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 flipV="1">
              <a:off x="3895018" y="4807934"/>
              <a:ext cx="494374" cy="780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BB56128A-36BB-DE73-3541-6D47617028E5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 flipV="1">
              <a:off x="3895018" y="4807934"/>
              <a:ext cx="494374" cy="1560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99CB017E-9A70-E8A6-9C43-58BFDB9953AB}"/>
                    </a:ext>
                  </a:extLst>
                </p:cNvPr>
                <p:cNvSpPr txBox="1"/>
                <p:nvPr/>
              </p:nvSpPr>
              <p:spPr>
                <a:xfrm>
                  <a:off x="5135329" y="4613494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C298979C-FEEC-44B1-1EEB-CE843AEBE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5329" y="4613494"/>
                  <a:ext cx="415834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6667" r="-8824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5DD99152-A9EA-C518-AD2D-CBF76A3F5033}"/>
                    </a:ext>
                  </a:extLst>
                </p:cNvPr>
                <p:cNvSpPr txBox="1"/>
                <p:nvPr/>
              </p:nvSpPr>
              <p:spPr>
                <a:xfrm flipH="1">
                  <a:off x="983980" y="5467885"/>
                  <a:ext cx="65365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02613DEB-985F-3400-22BF-F5CF5E3DA0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983980" y="5467885"/>
                  <a:ext cx="653654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Conector de Seta Reta 51">
              <a:extLst>
                <a:ext uri="{FF2B5EF4-FFF2-40B4-BE49-F238E27FC236}">
                  <a16:creationId xmlns:a16="http://schemas.microsoft.com/office/drawing/2014/main" id="{CE935B14-3BD1-1812-EF67-A77EA0B1128A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3611991" y="361453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E8F98CC6-C2E6-9F66-7AE2-7A32B56A18CD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438378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7F5E5662-7035-61B6-F331-A3C054AF7A75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AD3C4A8F-E4DE-EC76-C133-5256EF60D3FF}"/>
                </a:ext>
              </a:extLst>
            </p:cNvPr>
            <p:cNvCxnSpPr>
              <a:cxnSpLocks/>
            </p:cNvCxnSpPr>
            <p:nvPr/>
          </p:nvCxnSpPr>
          <p:spPr>
            <a:xfrm>
              <a:off x="3611991" y="593797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4B1B32D6-CB6B-E648-186C-90D5E7C17141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361453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6909FFED-5E78-7F62-5202-414EF66B8820}"/>
                </a:ext>
              </a:extLst>
            </p:cNvPr>
            <p:cNvCxnSpPr>
              <a:cxnSpLocks/>
            </p:cNvCxnSpPr>
            <p:nvPr/>
          </p:nvCxnSpPr>
          <p:spPr>
            <a:xfrm>
              <a:off x="2408666" y="4375037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CB323DCE-9043-2C11-ED83-7F73F24EDD36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9E6AD66B-7932-A6AD-DBA8-43BC5062CE0F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16" y="593532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de Seta Reta 59">
              <a:extLst>
                <a:ext uri="{FF2B5EF4-FFF2-40B4-BE49-F238E27FC236}">
                  <a16:creationId xmlns:a16="http://schemas.microsoft.com/office/drawing/2014/main" id="{A1651898-69FD-504A-3925-1DBFEE64C77D}"/>
                </a:ext>
              </a:extLst>
            </p:cNvPr>
            <p:cNvCxnSpPr>
              <a:cxnSpLocks/>
            </p:cNvCxnSpPr>
            <p:nvPr/>
          </p:nvCxnSpPr>
          <p:spPr>
            <a:xfrm>
              <a:off x="4680061" y="438378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C3618AA4-1940-C194-59BA-86C628FAAEC5}"/>
                </a:ext>
              </a:extLst>
            </p:cNvPr>
            <p:cNvSpPr/>
            <p:nvPr/>
          </p:nvSpPr>
          <p:spPr>
            <a:xfrm>
              <a:off x="4389389" y="5303324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62" name="Conector de Seta Reta 61">
              <a:extLst>
                <a:ext uri="{FF2B5EF4-FFF2-40B4-BE49-F238E27FC236}">
                  <a16:creationId xmlns:a16="http://schemas.microsoft.com/office/drawing/2014/main" id="{93E7787E-3F23-D554-0015-C6587AA5A1BE}"/>
                </a:ext>
              </a:extLst>
            </p:cNvPr>
            <p:cNvCxnSpPr>
              <a:cxnSpLocks/>
            </p:cNvCxnSpPr>
            <p:nvPr/>
          </p:nvCxnSpPr>
          <p:spPr>
            <a:xfrm>
              <a:off x="4672417" y="516088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44DF4508-52D1-EF13-5988-EB5A553172BB}"/>
                </a:ext>
              </a:extLst>
            </p:cNvPr>
            <p:cNvCxnSpPr>
              <a:stCxn id="5" idx="6"/>
              <a:endCxn id="61" idx="2"/>
            </p:cNvCxnSpPr>
            <p:nvPr/>
          </p:nvCxnSpPr>
          <p:spPr>
            <a:xfrm>
              <a:off x="3895019" y="4040005"/>
              <a:ext cx="494370" cy="1546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de Seta Reta 63">
              <a:extLst>
                <a:ext uri="{FF2B5EF4-FFF2-40B4-BE49-F238E27FC236}">
                  <a16:creationId xmlns:a16="http://schemas.microsoft.com/office/drawing/2014/main" id="{150D464E-AEC1-287D-10D4-2216F0B3BB14}"/>
                </a:ext>
              </a:extLst>
            </p:cNvPr>
            <p:cNvCxnSpPr>
              <a:stCxn id="6" idx="6"/>
              <a:endCxn id="61" idx="2"/>
            </p:cNvCxnSpPr>
            <p:nvPr/>
          </p:nvCxnSpPr>
          <p:spPr>
            <a:xfrm>
              <a:off x="3895018" y="4809262"/>
              <a:ext cx="494371" cy="7770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de Seta Reta 64">
              <a:extLst>
                <a:ext uri="{FF2B5EF4-FFF2-40B4-BE49-F238E27FC236}">
                  <a16:creationId xmlns:a16="http://schemas.microsoft.com/office/drawing/2014/main" id="{5CA2E182-69E2-D029-76B3-458379AFD558}"/>
                </a:ext>
              </a:extLst>
            </p:cNvPr>
            <p:cNvCxnSpPr>
              <a:stCxn id="7" idx="6"/>
              <a:endCxn id="61" idx="2"/>
            </p:cNvCxnSpPr>
            <p:nvPr/>
          </p:nvCxnSpPr>
          <p:spPr>
            <a:xfrm flipV="1">
              <a:off x="3895018" y="5586353"/>
              <a:ext cx="494371" cy="23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5D189B98-F5BB-B00F-B8E2-C9A5C22D8D5A}"/>
                </a:ext>
              </a:extLst>
            </p:cNvPr>
            <p:cNvCxnSpPr>
              <a:stCxn id="8" idx="6"/>
              <a:endCxn id="61" idx="2"/>
            </p:cNvCxnSpPr>
            <p:nvPr/>
          </p:nvCxnSpPr>
          <p:spPr>
            <a:xfrm flipV="1">
              <a:off x="3895018" y="5586353"/>
              <a:ext cx="494371" cy="7817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de Seta Reta 66">
              <a:extLst>
                <a:ext uri="{FF2B5EF4-FFF2-40B4-BE49-F238E27FC236}">
                  <a16:creationId xmlns:a16="http://schemas.microsoft.com/office/drawing/2014/main" id="{11B06758-0920-8AA8-5F59-D8A66289A6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5449" y="5581057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aixaDeTexto 67">
                  <a:extLst>
                    <a:ext uri="{FF2B5EF4-FFF2-40B4-BE49-F238E27FC236}">
                      <a16:creationId xmlns:a16="http://schemas.microsoft.com/office/drawing/2014/main" id="{71E9EBB1-B4EA-38B2-215B-3CEDA2D21878}"/>
                    </a:ext>
                  </a:extLst>
                </p:cNvPr>
                <p:cNvSpPr txBox="1"/>
                <p:nvPr/>
              </p:nvSpPr>
              <p:spPr>
                <a:xfrm>
                  <a:off x="5145409" y="537555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8" name="CaixaDeTexto 67">
                  <a:extLst>
                    <a:ext uri="{FF2B5EF4-FFF2-40B4-BE49-F238E27FC236}">
                      <a16:creationId xmlns:a16="http://schemas.microsoft.com/office/drawing/2014/main" id="{6CD06DD8-9472-1D2D-3014-F1071386D5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5409" y="5375552"/>
                  <a:ext cx="415834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6667" r="-7246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0618C993-0BF6-102C-DD68-4AC2AA1211A2}"/>
              </a:ext>
            </a:extLst>
          </p:cNvPr>
          <p:cNvGrpSpPr/>
          <p:nvPr/>
        </p:nvGrpSpPr>
        <p:grpSpPr>
          <a:xfrm>
            <a:off x="6218374" y="1660362"/>
            <a:ext cx="4548514" cy="2254849"/>
            <a:chOff x="6218374" y="1660362"/>
            <a:chExt cx="4548514" cy="2254849"/>
          </a:xfrm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E39F3A4B-64FB-2235-50E9-685D30F3AF9A}"/>
                </a:ext>
              </a:extLst>
            </p:cNvPr>
            <p:cNvSpPr/>
            <p:nvPr/>
          </p:nvSpPr>
          <p:spPr>
            <a:xfrm>
              <a:off x="8537971" y="2137838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DF98F044-6EC7-649C-5F00-E8E185E1D7C9}"/>
                </a:ext>
              </a:extLst>
            </p:cNvPr>
            <p:cNvSpPr/>
            <p:nvPr/>
          </p:nvSpPr>
          <p:spPr>
            <a:xfrm>
              <a:off x="8542683" y="3006537"/>
              <a:ext cx="566057" cy="56605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BEBB560D-575B-4DBD-0B2E-E34BE81E94AA}"/>
                </a:ext>
              </a:extLst>
            </p:cNvPr>
            <p:cNvSpPr/>
            <p:nvPr/>
          </p:nvSpPr>
          <p:spPr>
            <a:xfrm>
              <a:off x="9598398" y="2145263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BF05E553-A4B6-2700-1A50-86263F929DB4}"/>
                </a:ext>
              </a:extLst>
            </p:cNvPr>
            <p:cNvSpPr/>
            <p:nvPr/>
          </p:nvSpPr>
          <p:spPr>
            <a:xfrm>
              <a:off x="7336911" y="1802806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27CFCEF1-AEFB-C082-434A-97CB57A09EC5}"/>
                </a:ext>
              </a:extLst>
            </p:cNvPr>
            <p:cNvSpPr/>
            <p:nvPr/>
          </p:nvSpPr>
          <p:spPr>
            <a:xfrm>
              <a:off x="7341623" y="2572060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E3D2A773-2748-DC35-14AF-C5BE6612412B}"/>
                </a:ext>
              </a:extLst>
            </p:cNvPr>
            <p:cNvSpPr/>
            <p:nvPr/>
          </p:nvSpPr>
          <p:spPr>
            <a:xfrm>
              <a:off x="7336911" y="3349154"/>
              <a:ext cx="566057" cy="5660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78" name="Conector de Seta Reta 77">
              <a:extLst>
                <a:ext uri="{FF2B5EF4-FFF2-40B4-BE49-F238E27FC236}">
                  <a16:creationId xmlns:a16="http://schemas.microsoft.com/office/drawing/2014/main" id="{B2BAB490-DFBB-4466-36D6-521D097CA343}"/>
                </a:ext>
              </a:extLst>
            </p:cNvPr>
            <p:cNvCxnSpPr>
              <a:stCxn id="75" idx="6"/>
              <a:endCxn id="70" idx="2"/>
            </p:cNvCxnSpPr>
            <p:nvPr/>
          </p:nvCxnSpPr>
          <p:spPr>
            <a:xfrm>
              <a:off x="7902968" y="2085835"/>
              <a:ext cx="635003" cy="335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de Seta Reta 78">
              <a:extLst>
                <a:ext uri="{FF2B5EF4-FFF2-40B4-BE49-F238E27FC236}">
                  <a16:creationId xmlns:a16="http://schemas.microsoft.com/office/drawing/2014/main" id="{D7D4B9E9-842B-6C79-0A0A-3BEFD76F9058}"/>
                </a:ext>
              </a:extLst>
            </p:cNvPr>
            <p:cNvCxnSpPr>
              <a:stCxn id="75" idx="6"/>
              <a:endCxn id="71" idx="2"/>
            </p:cNvCxnSpPr>
            <p:nvPr/>
          </p:nvCxnSpPr>
          <p:spPr>
            <a:xfrm>
              <a:off x="7902968" y="2085835"/>
              <a:ext cx="639715" cy="12037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de Seta Reta 81">
              <a:extLst>
                <a:ext uri="{FF2B5EF4-FFF2-40B4-BE49-F238E27FC236}">
                  <a16:creationId xmlns:a16="http://schemas.microsoft.com/office/drawing/2014/main" id="{EBDF0578-04AC-7B56-6BAB-F9BB4FA83FFF}"/>
                </a:ext>
              </a:extLst>
            </p:cNvPr>
            <p:cNvCxnSpPr>
              <a:stCxn id="76" idx="6"/>
              <a:endCxn id="70" idx="2"/>
            </p:cNvCxnSpPr>
            <p:nvPr/>
          </p:nvCxnSpPr>
          <p:spPr>
            <a:xfrm flipV="1">
              <a:off x="7907680" y="2420867"/>
              <a:ext cx="630291" cy="43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ector de Seta Reta 82">
              <a:extLst>
                <a:ext uri="{FF2B5EF4-FFF2-40B4-BE49-F238E27FC236}">
                  <a16:creationId xmlns:a16="http://schemas.microsoft.com/office/drawing/2014/main" id="{83A54A11-C9A8-C310-A9B2-5062C99ADFA0}"/>
                </a:ext>
              </a:extLst>
            </p:cNvPr>
            <p:cNvCxnSpPr>
              <a:stCxn id="77" idx="6"/>
              <a:endCxn id="71" idx="2"/>
            </p:cNvCxnSpPr>
            <p:nvPr/>
          </p:nvCxnSpPr>
          <p:spPr>
            <a:xfrm flipV="1">
              <a:off x="7902968" y="3289566"/>
              <a:ext cx="639715" cy="3426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de Seta Reta 83">
              <a:extLst>
                <a:ext uri="{FF2B5EF4-FFF2-40B4-BE49-F238E27FC236}">
                  <a16:creationId xmlns:a16="http://schemas.microsoft.com/office/drawing/2014/main" id="{291A467E-1B89-5035-78D7-8924D0BF68AD}"/>
                </a:ext>
              </a:extLst>
            </p:cNvPr>
            <p:cNvCxnSpPr>
              <a:stCxn id="76" idx="6"/>
              <a:endCxn id="71" idx="2"/>
            </p:cNvCxnSpPr>
            <p:nvPr/>
          </p:nvCxnSpPr>
          <p:spPr>
            <a:xfrm>
              <a:off x="7907680" y="2855089"/>
              <a:ext cx="635003" cy="434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de Seta Reta 86">
              <a:extLst>
                <a:ext uri="{FF2B5EF4-FFF2-40B4-BE49-F238E27FC236}">
                  <a16:creationId xmlns:a16="http://schemas.microsoft.com/office/drawing/2014/main" id="{2621631A-F5A0-ECF4-2A62-1B4379F6F00A}"/>
                </a:ext>
              </a:extLst>
            </p:cNvPr>
            <p:cNvCxnSpPr>
              <a:stCxn id="77" idx="6"/>
              <a:endCxn id="70" idx="2"/>
            </p:cNvCxnSpPr>
            <p:nvPr/>
          </p:nvCxnSpPr>
          <p:spPr>
            <a:xfrm flipV="1">
              <a:off x="7902968" y="2420867"/>
              <a:ext cx="635003" cy="1211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de Seta Reta 89">
              <a:extLst>
                <a:ext uri="{FF2B5EF4-FFF2-40B4-BE49-F238E27FC236}">
                  <a16:creationId xmlns:a16="http://schemas.microsoft.com/office/drawing/2014/main" id="{2597FE04-EA07-B79C-6CE5-7D86C99CC3DF}"/>
                </a:ext>
              </a:extLst>
            </p:cNvPr>
            <p:cNvCxnSpPr>
              <a:cxnSpLocks/>
              <a:stCxn id="93" idx="3"/>
              <a:endCxn id="75" idx="2"/>
            </p:cNvCxnSpPr>
            <p:nvPr/>
          </p:nvCxnSpPr>
          <p:spPr>
            <a:xfrm>
              <a:off x="6731944" y="2081731"/>
              <a:ext cx="604967" cy="4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9C927A19-D05F-033A-8092-7F8E7F2634FB}"/>
                </a:ext>
              </a:extLst>
            </p:cNvPr>
            <p:cNvCxnSpPr>
              <a:cxnSpLocks/>
              <a:stCxn id="100" idx="3"/>
              <a:endCxn id="76" idx="2"/>
            </p:cNvCxnSpPr>
            <p:nvPr/>
          </p:nvCxnSpPr>
          <p:spPr>
            <a:xfrm flipV="1">
              <a:off x="6742024" y="2855089"/>
              <a:ext cx="599599" cy="775074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de Seta Reta 91">
              <a:extLst>
                <a:ext uri="{FF2B5EF4-FFF2-40B4-BE49-F238E27FC236}">
                  <a16:creationId xmlns:a16="http://schemas.microsoft.com/office/drawing/2014/main" id="{3340A5B3-AC11-0395-547D-9CC723CDBB43}"/>
                </a:ext>
              </a:extLst>
            </p:cNvPr>
            <p:cNvCxnSpPr>
              <a:cxnSpLocks/>
              <a:stCxn id="74" idx="6"/>
            </p:cNvCxnSpPr>
            <p:nvPr/>
          </p:nvCxnSpPr>
          <p:spPr>
            <a:xfrm flipV="1">
              <a:off x="10164455" y="2427130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CaixaDeTexto 92">
                  <a:extLst>
                    <a:ext uri="{FF2B5EF4-FFF2-40B4-BE49-F238E27FC236}">
                      <a16:creationId xmlns:a16="http://schemas.microsoft.com/office/drawing/2014/main" id="{544DA558-5359-4C3E-4014-16F3FE77B6BF}"/>
                    </a:ext>
                  </a:extLst>
                </p:cNvPr>
                <p:cNvSpPr txBox="1"/>
                <p:nvPr/>
              </p:nvSpPr>
              <p:spPr>
                <a:xfrm>
                  <a:off x="6386920" y="1897065"/>
                  <a:ext cx="3450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3" name="CaixaDeTexto 92">
                  <a:extLst>
                    <a:ext uri="{FF2B5EF4-FFF2-40B4-BE49-F238E27FC236}">
                      <a16:creationId xmlns:a16="http://schemas.microsoft.com/office/drawing/2014/main" id="{544DA558-5359-4C3E-4014-16F3FE77B6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6920" y="1897065"/>
                  <a:ext cx="345024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53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CaixaDeTexto 93">
                  <a:extLst>
                    <a:ext uri="{FF2B5EF4-FFF2-40B4-BE49-F238E27FC236}">
                      <a16:creationId xmlns:a16="http://schemas.microsoft.com/office/drawing/2014/main" id="{241B9106-00CD-B044-0971-533326B85243}"/>
                    </a:ext>
                  </a:extLst>
                </p:cNvPr>
                <p:cNvSpPr txBox="1"/>
                <p:nvPr/>
              </p:nvSpPr>
              <p:spPr>
                <a:xfrm>
                  <a:off x="6363161" y="2666319"/>
                  <a:ext cx="3702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4" name="CaixaDeTexto 93">
                  <a:extLst>
                    <a:ext uri="{FF2B5EF4-FFF2-40B4-BE49-F238E27FC236}">
                      <a16:creationId xmlns:a16="http://schemas.microsoft.com/office/drawing/2014/main" id="{241B9106-00CD-B044-0971-533326B852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161" y="2666319"/>
                  <a:ext cx="37029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CaixaDeTexto 99">
                  <a:extLst>
                    <a:ext uri="{FF2B5EF4-FFF2-40B4-BE49-F238E27FC236}">
                      <a16:creationId xmlns:a16="http://schemas.microsoft.com/office/drawing/2014/main" id="{1053A238-3190-88FD-D41E-ED5A191CE7C8}"/>
                    </a:ext>
                  </a:extLst>
                </p:cNvPr>
                <p:cNvSpPr txBox="1"/>
                <p:nvPr/>
              </p:nvSpPr>
              <p:spPr>
                <a:xfrm>
                  <a:off x="6359484" y="3445497"/>
                  <a:ext cx="3825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0" name="CaixaDeTexto 99">
                  <a:extLst>
                    <a:ext uri="{FF2B5EF4-FFF2-40B4-BE49-F238E27FC236}">
                      <a16:creationId xmlns:a16="http://schemas.microsoft.com/office/drawing/2014/main" id="{1053A238-3190-88FD-D41E-ED5A191CE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9484" y="3445497"/>
                  <a:ext cx="382540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31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Conector de Seta Reta 100">
              <a:extLst>
                <a:ext uri="{FF2B5EF4-FFF2-40B4-BE49-F238E27FC236}">
                  <a16:creationId xmlns:a16="http://schemas.microsoft.com/office/drawing/2014/main" id="{7F7F27CD-B664-8E4C-D2A1-2BDFD7CF9347}"/>
                </a:ext>
              </a:extLst>
            </p:cNvPr>
            <p:cNvCxnSpPr>
              <a:cxnSpLocks/>
              <a:stCxn id="94" idx="3"/>
              <a:endCxn id="75" idx="2"/>
            </p:cNvCxnSpPr>
            <p:nvPr/>
          </p:nvCxnSpPr>
          <p:spPr>
            <a:xfrm flipV="1">
              <a:off x="6733451" y="2085835"/>
              <a:ext cx="603460" cy="76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ector de Seta Reta 101">
              <a:extLst>
                <a:ext uri="{FF2B5EF4-FFF2-40B4-BE49-F238E27FC236}">
                  <a16:creationId xmlns:a16="http://schemas.microsoft.com/office/drawing/2014/main" id="{72D17B04-532C-DDB0-7DCE-C3577177E665}"/>
                </a:ext>
              </a:extLst>
            </p:cNvPr>
            <p:cNvCxnSpPr>
              <a:cxnSpLocks/>
              <a:stCxn id="94" idx="3"/>
              <a:endCxn id="76" idx="2"/>
            </p:cNvCxnSpPr>
            <p:nvPr/>
          </p:nvCxnSpPr>
          <p:spPr>
            <a:xfrm>
              <a:off x="6733451" y="2850985"/>
              <a:ext cx="608172" cy="4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ector de Seta Reta 102">
              <a:extLst>
                <a:ext uri="{FF2B5EF4-FFF2-40B4-BE49-F238E27FC236}">
                  <a16:creationId xmlns:a16="http://schemas.microsoft.com/office/drawing/2014/main" id="{97F07E0E-91B1-F4AF-0F11-EDC6787E0700}"/>
                </a:ext>
              </a:extLst>
            </p:cNvPr>
            <p:cNvCxnSpPr>
              <a:stCxn id="100" idx="3"/>
              <a:endCxn id="77" idx="2"/>
            </p:cNvCxnSpPr>
            <p:nvPr/>
          </p:nvCxnSpPr>
          <p:spPr>
            <a:xfrm>
              <a:off x="6742024" y="3630163"/>
              <a:ext cx="594887" cy="2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E9316988-5211-EAE2-BF8F-E48D69233380}"/>
                </a:ext>
              </a:extLst>
            </p:cNvPr>
            <p:cNvCxnSpPr>
              <a:cxnSpLocks/>
              <a:stCxn id="100" idx="3"/>
              <a:endCxn id="75" idx="2"/>
            </p:cNvCxnSpPr>
            <p:nvPr/>
          </p:nvCxnSpPr>
          <p:spPr>
            <a:xfrm flipV="1">
              <a:off x="6742024" y="2085835"/>
              <a:ext cx="594887" cy="1544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de Seta Reta 104">
              <a:extLst>
                <a:ext uri="{FF2B5EF4-FFF2-40B4-BE49-F238E27FC236}">
                  <a16:creationId xmlns:a16="http://schemas.microsoft.com/office/drawing/2014/main" id="{B80C4875-EF8E-BA1D-E0C8-A62FE6B485AD}"/>
                </a:ext>
              </a:extLst>
            </p:cNvPr>
            <p:cNvCxnSpPr>
              <a:cxnSpLocks/>
              <a:stCxn id="94" idx="3"/>
              <a:endCxn id="77" idx="2"/>
            </p:cNvCxnSpPr>
            <p:nvPr/>
          </p:nvCxnSpPr>
          <p:spPr>
            <a:xfrm>
              <a:off x="6733451" y="2850985"/>
              <a:ext cx="603460" cy="781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ector de Seta Reta 106">
              <a:extLst>
                <a:ext uri="{FF2B5EF4-FFF2-40B4-BE49-F238E27FC236}">
                  <a16:creationId xmlns:a16="http://schemas.microsoft.com/office/drawing/2014/main" id="{F7F1680B-CC31-23AE-2548-4D1D8C56075F}"/>
                </a:ext>
              </a:extLst>
            </p:cNvPr>
            <p:cNvCxnSpPr>
              <a:cxnSpLocks/>
              <a:stCxn id="93" idx="3"/>
              <a:endCxn id="76" idx="2"/>
            </p:cNvCxnSpPr>
            <p:nvPr/>
          </p:nvCxnSpPr>
          <p:spPr>
            <a:xfrm>
              <a:off x="6731944" y="2081731"/>
              <a:ext cx="609679" cy="7733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ector de Seta Reta 107">
              <a:extLst>
                <a:ext uri="{FF2B5EF4-FFF2-40B4-BE49-F238E27FC236}">
                  <a16:creationId xmlns:a16="http://schemas.microsoft.com/office/drawing/2014/main" id="{C9236142-9603-ACD3-CDB2-89FD439FD192}"/>
                </a:ext>
              </a:extLst>
            </p:cNvPr>
            <p:cNvCxnSpPr>
              <a:cxnSpLocks/>
              <a:stCxn id="93" idx="3"/>
              <a:endCxn id="77" idx="2"/>
            </p:cNvCxnSpPr>
            <p:nvPr/>
          </p:nvCxnSpPr>
          <p:spPr>
            <a:xfrm>
              <a:off x="6731944" y="2081731"/>
              <a:ext cx="604967" cy="1550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de Seta Reta 110">
              <a:extLst>
                <a:ext uri="{FF2B5EF4-FFF2-40B4-BE49-F238E27FC236}">
                  <a16:creationId xmlns:a16="http://schemas.microsoft.com/office/drawing/2014/main" id="{8A27B6E8-4D88-C02C-E72A-82E55AE2E958}"/>
                </a:ext>
              </a:extLst>
            </p:cNvPr>
            <p:cNvCxnSpPr>
              <a:cxnSpLocks/>
              <a:stCxn id="70" idx="6"/>
              <a:endCxn id="74" idx="2"/>
            </p:cNvCxnSpPr>
            <p:nvPr/>
          </p:nvCxnSpPr>
          <p:spPr>
            <a:xfrm>
              <a:off x="9104028" y="2420867"/>
              <a:ext cx="494370" cy="74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de Seta Reta 111">
              <a:extLst>
                <a:ext uri="{FF2B5EF4-FFF2-40B4-BE49-F238E27FC236}">
                  <a16:creationId xmlns:a16="http://schemas.microsoft.com/office/drawing/2014/main" id="{31E8B782-B242-223E-A7ED-547B7A9A9273}"/>
                </a:ext>
              </a:extLst>
            </p:cNvPr>
            <p:cNvCxnSpPr>
              <a:stCxn id="71" idx="6"/>
              <a:endCxn id="74" idx="2"/>
            </p:cNvCxnSpPr>
            <p:nvPr/>
          </p:nvCxnSpPr>
          <p:spPr>
            <a:xfrm flipV="1">
              <a:off x="9108740" y="2428292"/>
              <a:ext cx="489658" cy="8612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CaixaDeTexto 114">
                  <a:extLst>
                    <a:ext uri="{FF2B5EF4-FFF2-40B4-BE49-F238E27FC236}">
                      <a16:creationId xmlns:a16="http://schemas.microsoft.com/office/drawing/2014/main" id="{8EB4E742-DDB4-1C8D-EDF1-F9E9148B24AE}"/>
                    </a:ext>
                  </a:extLst>
                </p:cNvPr>
                <p:cNvSpPr txBox="1"/>
                <p:nvPr/>
              </p:nvSpPr>
              <p:spPr>
                <a:xfrm>
                  <a:off x="10351054" y="2206213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5" name="CaixaDeTexto 114">
                  <a:extLst>
                    <a:ext uri="{FF2B5EF4-FFF2-40B4-BE49-F238E27FC236}">
                      <a16:creationId xmlns:a16="http://schemas.microsoft.com/office/drawing/2014/main" id="{8EB4E742-DDB4-1C8D-EDF1-F9E9148B2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1054" y="2206213"/>
                  <a:ext cx="415834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6667" r="-10294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CaixaDeTexto 115">
                  <a:extLst>
                    <a:ext uri="{FF2B5EF4-FFF2-40B4-BE49-F238E27FC236}">
                      <a16:creationId xmlns:a16="http://schemas.microsoft.com/office/drawing/2014/main" id="{FE572705-88AC-7FB1-D34B-0B9CE62A8FF4}"/>
                    </a:ext>
                  </a:extLst>
                </p:cNvPr>
                <p:cNvSpPr txBox="1"/>
                <p:nvPr/>
              </p:nvSpPr>
              <p:spPr>
                <a:xfrm flipH="1">
                  <a:off x="6218374" y="3130788"/>
                  <a:ext cx="65365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6" name="CaixaDeTexto 115">
                  <a:extLst>
                    <a:ext uri="{FF2B5EF4-FFF2-40B4-BE49-F238E27FC236}">
                      <a16:creationId xmlns:a16="http://schemas.microsoft.com/office/drawing/2014/main" id="{FE572705-88AC-7FB1-D34B-0B9CE62A8F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218374" y="3130788"/>
                  <a:ext cx="653654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Conector de Seta Reta 116">
              <a:extLst>
                <a:ext uri="{FF2B5EF4-FFF2-40B4-BE49-F238E27FC236}">
                  <a16:creationId xmlns:a16="http://schemas.microsoft.com/office/drawing/2014/main" id="{D9AFE3DA-ADA3-1224-2A12-9B2FE6B8F2B3}"/>
                </a:ext>
              </a:extLst>
            </p:cNvPr>
            <p:cNvCxnSpPr>
              <a:cxnSpLocks/>
              <a:endCxn id="70" idx="0"/>
            </p:cNvCxnSpPr>
            <p:nvPr/>
          </p:nvCxnSpPr>
          <p:spPr>
            <a:xfrm>
              <a:off x="8821000" y="1995394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>
              <a:extLst>
                <a:ext uri="{FF2B5EF4-FFF2-40B4-BE49-F238E27FC236}">
                  <a16:creationId xmlns:a16="http://schemas.microsoft.com/office/drawing/2014/main" id="{14046F89-B1EC-4C7D-73B5-BB360D26991E}"/>
                </a:ext>
              </a:extLst>
            </p:cNvPr>
            <p:cNvCxnSpPr>
              <a:cxnSpLocks/>
            </p:cNvCxnSpPr>
            <p:nvPr/>
          </p:nvCxnSpPr>
          <p:spPr>
            <a:xfrm>
              <a:off x="8825711" y="288621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>
              <a:extLst>
                <a:ext uri="{FF2B5EF4-FFF2-40B4-BE49-F238E27FC236}">
                  <a16:creationId xmlns:a16="http://schemas.microsoft.com/office/drawing/2014/main" id="{D705BDCB-087E-A436-DB26-F55A5F8B6D28}"/>
                </a:ext>
              </a:extLst>
            </p:cNvPr>
            <p:cNvCxnSpPr>
              <a:cxnSpLocks/>
            </p:cNvCxnSpPr>
            <p:nvPr/>
          </p:nvCxnSpPr>
          <p:spPr>
            <a:xfrm>
              <a:off x="7616038" y="1660362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>
              <a:extLst>
                <a:ext uri="{FF2B5EF4-FFF2-40B4-BE49-F238E27FC236}">
                  <a16:creationId xmlns:a16="http://schemas.microsoft.com/office/drawing/2014/main" id="{7A4CB641-FA56-89FC-C592-0F98EA9EDA97}"/>
                </a:ext>
              </a:extLst>
            </p:cNvPr>
            <p:cNvCxnSpPr>
              <a:cxnSpLocks/>
            </p:cNvCxnSpPr>
            <p:nvPr/>
          </p:nvCxnSpPr>
          <p:spPr>
            <a:xfrm>
              <a:off x="7622388" y="2420867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de Seta Reta 122">
              <a:extLst>
                <a:ext uri="{FF2B5EF4-FFF2-40B4-BE49-F238E27FC236}">
                  <a16:creationId xmlns:a16="http://schemas.microsoft.com/office/drawing/2014/main" id="{FE5DFC41-0476-5BEB-7A0F-E8A00E426DF0}"/>
                </a:ext>
              </a:extLst>
            </p:cNvPr>
            <p:cNvCxnSpPr>
              <a:cxnSpLocks/>
            </p:cNvCxnSpPr>
            <p:nvPr/>
          </p:nvCxnSpPr>
          <p:spPr>
            <a:xfrm>
              <a:off x="7616038" y="3206710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de Seta Reta 124">
              <a:extLst>
                <a:ext uri="{FF2B5EF4-FFF2-40B4-BE49-F238E27FC236}">
                  <a16:creationId xmlns:a16="http://schemas.microsoft.com/office/drawing/2014/main" id="{4D7EA5BC-D33F-29B5-CC10-4743D30E5FF7}"/>
                </a:ext>
              </a:extLst>
            </p:cNvPr>
            <p:cNvCxnSpPr>
              <a:cxnSpLocks/>
            </p:cNvCxnSpPr>
            <p:nvPr/>
          </p:nvCxnSpPr>
          <p:spPr>
            <a:xfrm>
              <a:off x="9886139" y="2014236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439307EE-E4A5-3FF6-C3AF-D309DD95872F}"/>
                </a:ext>
              </a:extLst>
            </p:cNvPr>
            <p:cNvSpPr/>
            <p:nvPr/>
          </p:nvSpPr>
          <p:spPr>
            <a:xfrm>
              <a:off x="9598397" y="2998684"/>
              <a:ext cx="566057" cy="56605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27" name="Conector de Seta Reta 126">
              <a:extLst>
                <a:ext uri="{FF2B5EF4-FFF2-40B4-BE49-F238E27FC236}">
                  <a16:creationId xmlns:a16="http://schemas.microsoft.com/office/drawing/2014/main" id="{DFE32563-DACC-E8C1-9A14-D1ADC3F11D5B}"/>
                </a:ext>
              </a:extLst>
            </p:cNvPr>
            <p:cNvCxnSpPr>
              <a:cxnSpLocks/>
            </p:cNvCxnSpPr>
            <p:nvPr/>
          </p:nvCxnSpPr>
          <p:spPr>
            <a:xfrm>
              <a:off x="9884424" y="2872304"/>
              <a:ext cx="0" cy="142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de Seta Reta 127">
              <a:extLst>
                <a:ext uri="{FF2B5EF4-FFF2-40B4-BE49-F238E27FC236}">
                  <a16:creationId xmlns:a16="http://schemas.microsoft.com/office/drawing/2014/main" id="{C4FC1BA4-9A33-57A1-8218-2AB89F231DEC}"/>
                </a:ext>
              </a:extLst>
            </p:cNvPr>
            <p:cNvCxnSpPr>
              <a:stCxn id="70" idx="6"/>
              <a:endCxn id="126" idx="2"/>
            </p:cNvCxnSpPr>
            <p:nvPr/>
          </p:nvCxnSpPr>
          <p:spPr>
            <a:xfrm>
              <a:off x="9104028" y="2420867"/>
              <a:ext cx="494369" cy="8608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de Seta Reta 128">
              <a:extLst>
                <a:ext uri="{FF2B5EF4-FFF2-40B4-BE49-F238E27FC236}">
                  <a16:creationId xmlns:a16="http://schemas.microsoft.com/office/drawing/2014/main" id="{868BA459-31B9-BFDD-3C82-E0AC2383F362}"/>
                </a:ext>
              </a:extLst>
            </p:cNvPr>
            <p:cNvCxnSpPr>
              <a:stCxn id="71" idx="6"/>
              <a:endCxn id="126" idx="2"/>
            </p:cNvCxnSpPr>
            <p:nvPr/>
          </p:nvCxnSpPr>
          <p:spPr>
            <a:xfrm flipV="1">
              <a:off x="9108740" y="3281713"/>
              <a:ext cx="489657" cy="78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de Seta Reta 131">
              <a:extLst>
                <a:ext uri="{FF2B5EF4-FFF2-40B4-BE49-F238E27FC236}">
                  <a16:creationId xmlns:a16="http://schemas.microsoft.com/office/drawing/2014/main" id="{C355A1EF-B99F-DFB7-0631-7F74672E6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61094" y="3279117"/>
              <a:ext cx="257585" cy="1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CaixaDeTexto 132">
                  <a:extLst>
                    <a:ext uri="{FF2B5EF4-FFF2-40B4-BE49-F238E27FC236}">
                      <a16:creationId xmlns:a16="http://schemas.microsoft.com/office/drawing/2014/main" id="{2BC8051F-3FF7-FF62-6DD8-24309383E3F5}"/>
                    </a:ext>
                  </a:extLst>
                </p:cNvPr>
                <p:cNvSpPr txBox="1"/>
                <p:nvPr/>
              </p:nvSpPr>
              <p:spPr>
                <a:xfrm>
                  <a:off x="10351054" y="3073612"/>
                  <a:ext cx="4158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3" name="CaixaDeTexto 132">
                  <a:extLst>
                    <a:ext uri="{FF2B5EF4-FFF2-40B4-BE49-F238E27FC236}">
                      <a16:creationId xmlns:a16="http://schemas.microsoft.com/office/drawing/2014/main" id="{2BC8051F-3FF7-FF62-6DD8-24309383E3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1054" y="3073612"/>
                  <a:ext cx="415834" cy="369332"/>
                </a:xfrm>
                <a:prstGeom prst="rect">
                  <a:avLst/>
                </a:prstGeom>
                <a:blipFill>
                  <a:blip r:embed="rId13"/>
                  <a:stretch>
                    <a:fillRect t="-6557" r="-8824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33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FD88C-E587-F1F5-9CE9-1664F629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Passos a serem seguidos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8DED3E-A39F-AD3E-1BD0-A1D23418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622" y="1825625"/>
            <a:ext cx="5692062" cy="5032376"/>
          </a:xfrm>
        </p:spPr>
        <p:txBody>
          <a:bodyPr>
            <a:normAutofit/>
          </a:bodyPr>
          <a:lstStyle/>
          <a:p>
            <a:r>
              <a:rPr lang="pt-BR" dirty="0"/>
              <a:t>Sabemos que há uma enorme variedade de calçados e não há uma regra rígida sobre o que faz de um calçado um calçado. </a:t>
            </a:r>
          </a:p>
          <a:p>
            <a:r>
              <a:rPr lang="pt-BR" dirty="0"/>
              <a:t>Normalmente, seguindo o </a:t>
            </a:r>
            <a:r>
              <a:rPr lang="pt-BR" i="1" dirty="0"/>
              <a:t>workflow</a:t>
            </a:r>
            <a:r>
              <a:rPr lang="pt-BR" dirty="0"/>
              <a:t> de trabalho com ML, nós: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coletaríamos o maior número possível de imagens de calçados,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treinaríamos uma rede neural usando esse conjunto,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usaríamos o modelo treinado (i.e., inferências).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31035CD-E057-4083-DEDC-B5C9C0D8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3" y="2182762"/>
            <a:ext cx="6244275" cy="351026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51936AA-5952-E1B7-D410-D7F97360CF8E}"/>
              </a:ext>
            </a:extLst>
          </p:cNvPr>
          <p:cNvSpPr txBox="1"/>
          <p:nvPr/>
        </p:nvSpPr>
        <p:spPr>
          <a:xfrm>
            <a:off x="1573160" y="5846544"/>
            <a:ext cx="3254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Quanto mais exemplos de calçados em nossa base de dados, melhor!</a:t>
            </a:r>
          </a:p>
        </p:txBody>
      </p:sp>
    </p:spTree>
    <p:extLst>
      <p:ext uri="{BB962C8B-B14F-4D97-AF65-F5344CB8AC3E}">
        <p14:creationId xmlns:p14="http://schemas.microsoft.com/office/powerpoint/2010/main" val="167934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FD88C-E587-F1F5-9CE9-1664F6294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 do treinamento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8DED3E-A39F-AD3E-1BD0-A1D23418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1825625"/>
            <a:ext cx="5119534" cy="5032376"/>
          </a:xfrm>
        </p:spPr>
        <p:txBody>
          <a:bodyPr>
            <a:normAutofit/>
          </a:bodyPr>
          <a:lstStyle/>
          <a:p>
            <a:r>
              <a:rPr lang="pt-BR" dirty="0"/>
              <a:t>Durante o treinamento, poderíamos observar resultados como os mostrados ao lado.</a:t>
            </a:r>
          </a:p>
          <a:p>
            <a:r>
              <a:rPr lang="pt-BR" dirty="0"/>
              <a:t>O modelo atinge uma acurácia de 100% em apenas 11 épocas!</a:t>
            </a:r>
          </a:p>
          <a:p>
            <a:r>
              <a:rPr lang="pt-BR" dirty="0"/>
              <a:t>Isso pode significar que criamos um modelo incrível que pode reconhecer calçados.</a:t>
            </a:r>
          </a:p>
          <a:p>
            <a:r>
              <a:rPr lang="pt-BR" dirty="0"/>
              <a:t>Então vamos usá-lo para realizar inferências com imagens inéditas de calçados!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0CF722-1452-B29C-EA77-7C38AAA29CFB}"/>
              </a:ext>
            </a:extLst>
          </p:cNvPr>
          <p:cNvSpPr txBox="1"/>
          <p:nvPr/>
        </p:nvSpPr>
        <p:spPr>
          <a:xfrm>
            <a:off x="157316" y="2873375"/>
            <a:ext cx="26931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Acurácia de treinamento: </a:t>
            </a:r>
            <a:r>
              <a:rPr lang="pt-BR" sz="1400" b="1" dirty="0"/>
              <a:t>0.570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0.712</a:t>
            </a:r>
            <a:endParaRPr lang="pt-BR" sz="1400" dirty="0"/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0.823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0.915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0.927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0.933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0.947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0.961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0.977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0.995</a:t>
            </a:r>
          </a:p>
          <a:p>
            <a:r>
              <a:rPr lang="pt-BR" sz="1400" dirty="0"/>
              <a:t>Acurácia de treinamento: </a:t>
            </a:r>
            <a:r>
              <a:rPr lang="pt-BR" sz="1400" b="1" dirty="0"/>
              <a:t>1.000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280217-8A60-C147-F1A9-B84C7FEE2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9" t="10727" r="9690"/>
          <a:stretch/>
        </p:blipFill>
        <p:spPr>
          <a:xfrm>
            <a:off x="2850433" y="2735263"/>
            <a:ext cx="3819517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5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8C3B8-867A-E62E-DB7C-D7FDB211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Hora de usar o modelo treinado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9D3739-8AA5-83FC-FD68-4D082746C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87" y="1825624"/>
            <a:ext cx="6400800" cy="5032375"/>
          </a:xfrm>
        </p:spPr>
        <p:txBody>
          <a:bodyPr>
            <a:normAutofit/>
          </a:bodyPr>
          <a:lstStyle/>
          <a:p>
            <a:r>
              <a:rPr lang="pt-BR" dirty="0"/>
              <a:t>Mas então mostramos um sapato como este ao lado e ele falha em reconhecê-lo como um calçado. </a:t>
            </a:r>
          </a:p>
          <a:p>
            <a:r>
              <a:rPr lang="pt-BR" dirty="0"/>
              <a:t>Pensamos que o modelo era 100% preciso em reconhecer calçados. </a:t>
            </a:r>
          </a:p>
          <a:p>
            <a:r>
              <a:rPr lang="pt-BR" dirty="0"/>
              <a:t>Mas a realidade é que temos 100% de acurácia no reconhecimento dos tipos de calçados nos quais treinamos a rede neural e essa acurácia de 100% nos levou a uma falsa sensação de segurança de que o modelo funcionaria muito bem com qualquer outra imagem.</a:t>
            </a:r>
          </a:p>
        </p:txBody>
      </p:sp>
      <p:pic>
        <p:nvPicPr>
          <p:cNvPr id="3076" name="Picture 4" descr="SANDÁLIA TRICÔ MEXICANO">
            <a:extLst>
              <a:ext uri="{FF2B5EF4-FFF2-40B4-BE49-F238E27FC236}">
                <a16:creationId xmlns:a16="http://schemas.microsoft.com/office/drawing/2014/main" id="{3B4B3FC5-D9CB-7E0E-1DE1-66F9B7F1CF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85" t="19498" r="11004" b="22724"/>
          <a:stretch/>
        </p:blipFill>
        <p:spPr bwMode="auto">
          <a:xfrm>
            <a:off x="838200" y="2116021"/>
            <a:ext cx="4454013" cy="341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39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21C344-8388-CB68-DAAF-CE5F7E060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71" y="2001734"/>
            <a:ext cx="11051458" cy="28545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dirty="0"/>
              <a:t>Acabamos de verificar que nosso modelo, inicialmente, perfeito não é tão perfeito assim.</a:t>
            </a:r>
          </a:p>
          <a:p>
            <a:pPr marL="0" indent="0" algn="ctr">
              <a:buNone/>
            </a:pPr>
            <a:endParaRPr lang="pt-BR" sz="4400" dirty="0"/>
          </a:p>
          <a:p>
            <a:pPr marL="0" indent="0" algn="ctr">
              <a:buNone/>
            </a:pPr>
            <a:r>
              <a:rPr lang="pt-BR" sz="4400" dirty="0"/>
              <a:t>O que fazer?</a:t>
            </a:r>
          </a:p>
        </p:txBody>
      </p:sp>
    </p:spTree>
    <p:extLst>
      <p:ext uri="{BB962C8B-B14F-4D97-AF65-F5344CB8AC3E}">
        <p14:creationId xmlns:p14="http://schemas.microsoft.com/office/powerpoint/2010/main" val="345710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F6520-45D3-CB1E-DD88-F7593082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F07388-B562-E5DD-2F3D-BFF95E2F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208" y="1825624"/>
            <a:ext cx="6474811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Nosso modelo falhou em atingir o objetivo final, que era </a:t>
            </a:r>
            <a:r>
              <a:rPr lang="pt-BR" b="1" i="1" dirty="0">
                <a:solidFill>
                  <a:srgbClr val="00B050"/>
                </a:solidFill>
              </a:rPr>
              <a:t>generalizar</a:t>
            </a:r>
            <a:r>
              <a:rPr lang="pt-BR" dirty="0"/>
              <a:t>.</a:t>
            </a:r>
          </a:p>
          <a:p>
            <a:r>
              <a:rPr lang="pt-BR" dirty="0"/>
              <a:t>Muito provavelmente ele ficou demasiadamente bom para reconhecer calçados apenas no conjunto em que foi treinado.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Problema conhecido somo </a:t>
            </a:r>
            <a:r>
              <a:rPr lang="pt-BR" b="1" i="1" dirty="0">
                <a:solidFill>
                  <a:srgbClr val="FF0000"/>
                </a:solidFill>
              </a:rPr>
              <a:t>sobreajuste</a:t>
            </a:r>
            <a:r>
              <a:rPr lang="pt-BR" dirty="0"/>
              <a:t>.</a:t>
            </a:r>
          </a:p>
          <a:p>
            <a:r>
              <a:rPr lang="pt-BR" dirty="0"/>
              <a:t>Precisamos de uma forma para analisar e evitar que o modelo se sobreajuste aos dados do conjunto de treinamento.</a:t>
            </a:r>
          </a:p>
          <a:p>
            <a:r>
              <a:rPr lang="pt-BR" dirty="0"/>
              <a:t>Para isso, dividimos o conjunto total de exemplos em subconjuntos.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F550F7D-69E9-4DED-A680-898746B1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6" y="1690688"/>
            <a:ext cx="3124417" cy="209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34C0A3A-BD98-D579-E74B-D1EF69056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406" y="3429000"/>
            <a:ext cx="2238810" cy="3354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259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079C6-CB84-CFE9-43C7-0B30FA68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D9AD81-A061-C4A9-2251-C539F0790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6488"/>
            <a:ext cx="11216148" cy="1451511"/>
          </a:xfrm>
        </p:spPr>
        <p:txBody>
          <a:bodyPr>
            <a:normAutofit/>
          </a:bodyPr>
          <a:lstStyle/>
          <a:p>
            <a:r>
              <a:rPr lang="pt-BR" dirty="0"/>
              <a:t>Antes de falarmos sobre a divisão do conjunto total de dados, vamos falar rapidamente sobre dois problemas comuns que modelos de ML podem apresentar, o </a:t>
            </a:r>
            <a:r>
              <a:rPr lang="pt-BR" b="1" i="1" dirty="0" err="1">
                <a:solidFill>
                  <a:srgbClr val="FF0000"/>
                </a:solidFill>
              </a:rPr>
              <a:t>subajuste</a:t>
            </a:r>
            <a:r>
              <a:rPr lang="pt-BR" dirty="0"/>
              <a:t> e o </a:t>
            </a:r>
            <a:r>
              <a:rPr lang="pt-BR" b="1" i="1" dirty="0">
                <a:solidFill>
                  <a:srgbClr val="FF0000"/>
                </a:solidFill>
              </a:rPr>
              <a:t>sobreajuste</a:t>
            </a:r>
            <a:r>
              <a:rPr lang="pt-BR" dirty="0"/>
              <a:t>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892C83B-01FF-5BDF-4F58-41B311222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9" t="18914" r="71063" b="27303"/>
          <a:stretch/>
        </p:blipFill>
        <p:spPr bwMode="auto">
          <a:xfrm>
            <a:off x="2447925" y="1787640"/>
            <a:ext cx="2355748" cy="34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D4157CD-EC99-C673-5888-FB8C3E89B649}"/>
              </a:ext>
            </a:extLst>
          </p:cNvPr>
          <p:cNvSpPr txBox="1"/>
          <p:nvPr/>
        </p:nvSpPr>
        <p:spPr>
          <a:xfrm>
            <a:off x="2729064" y="1507353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/>
              <a:t>subajuste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253339-1DEB-89C1-8C0E-7E916415966F}"/>
              </a:ext>
            </a:extLst>
          </p:cNvPr>
          <p:cNvSpPr txBox="1"/>
          <p:nvPr/>
        </p:nvSpPr>
        <p:spPr>
          <a:xfrm>
            <a:off x="7971936" y="1531166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sobreajuste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AA323F9-8E5C-2ED7-7474-00EAC3A9B445}"/>
              </a:ext>
            </a:extLst>
          </p:cNvPr>
          <p:cNvSpPr txBox="1"/>
          <p:nvPr/>
        </p:nvSpPr>
        <p:spPr>
          <a:xfrm>
            <a:off x="5135534" y="1506281"/>
            <a:ext cx="2231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ajuste apropriado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2279F6B-8E44-6328-821B-2B13EEE2036B}"/>
              </a:ext>
            </a:extLst>
          </p:cNvPr>
          <p:cNvSpPr txBox="1"/>
          <p:nvPr/>
        </p:nvSpPr>
        <p:spPr>
          <a:xfrm>
            <a:off x="1328700" y="2327839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Regressão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E6D656-857C-E1E7-B118-2232A5B3C12A}"/>
              </a:ext>
            </a:extLst>
          </p:cNvPr>
          <p:cNvSpPr txBox="1"/>
          <p:nvPr/>
        </p:nvSpPr>
        <p:spPr>
          <a:xfrm>
            <a:off x="1219316" y="4095940"/>
            <a:ext cx="145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Classificação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8114226-93F9-BEA2-8207-47B386FC60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45" t="19278" r="40638" b="27303"/>
          <a:stretch/>
        </p:blipFill>
        <p:spPr bwMode="auto">
          <a:xfrm>
            <a:off x="5086869" y="1800019"/>
            <a:ext cx="2387600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DE423C0-8EE4-15A7-2DEA-C42F713C0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02" t="20289" r="9128" b="27303"/>
          <a:stretch/>
        </p:blipFill>
        <p:spPr bwMode="auto">
          <a:xfrm>
            <a:off x="7757665" y="1787640"/>
            <a:ext cx="2462776" cy="3458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996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12988</TotalTime>
  <Words>2899</Words>
  <Application>Microsoft Office PowerPoint</Application>
  <PresentationFormat>Widescreen</PresentationFormat>
  <Paragraphs>269</Paragraphs>
  <Slides>33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Datasets</vt:lpstr>
      <vt:lpstr>O que vamos ver?</vt:lpstr>
      <vt:lpstr>Reconhecendo calçados</vt:lpstr>
      <vt:lpstr>Passos a serem seguidos</vt:lpstr>
      <vt:lpstr>Resultados do treinamento</vt:lpstr>
      <vt:lpstr>Hora de usar o modelo treinado</vt:lpstr>
      <vt:lpstr>Apresentação do PowerPoint</vt:lpstr>
      <vt:lpstr>Sobreajuste</vt:lpstr>
      <vt:lpstr>Subajuste e sobreajuste</vt:lpstr>
      <vt:lpstr>Subajuste e sobreajuste</vt:lpstr>
      <vt:lpstr>Subajuste e sobreajuste</vt:lpstr>
      <vt:lpstr>Subajuste e sobreajuste</vt:lpstr>
      <vt:lpstr>Subajuste e sobreajuste</vt:lpstr>
      <vt:lpstr>Subajuste e sobreajuste</vt:lpstr>
      <vt:lpstr>Subajuste e sobreajuste</vt:lpstr>
      <vt:lpstr>Subajuste e sobreajuste</vt:lpstr>
      <vt:lpstr>Apresentação do PowerPoint</vt:lpstr>
      <vt:lpstr>Dividir para conquistar!</vt:lpstr>
      <vt:lpstr>Dividir para conquistar!</vt:lpstr>
      <vt:lpstr>Conjunto de treinamento</vt:lpstr>
      <vt:lpstr>Conjunto de validação</vt:lpstr>
      <vt:lpstr>Conjunto de teste</vt:lpstr>
      <vt:lpstr>Aplicando a metodologia</vt:lpstr>
      <vt:lpstr>Aplicando a metodologia</vt:lpstr>
      <vt:lpstr>Aplicando a metodologia</vt:lpstr>
      <vt:lpstr>Analisando o erro</vt:lpstr>
      <vt:lpstr>Analisando o erro</vt:lpstr>
      <vt:lpstr>Analisando o erro</vt:lpstr>
      <vt:lpstr>Exemplo</vt:lpstr>
      <vt:lpstr>Atividades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2264</cp:revision>
  <dcterms:created xsi:type="dcterms:W3CDTF">2020-01-20T13:50:05Z</dcterms:created>
  <dcterms:modified xsi:type="dcterms:W3CDTF">2023-08-24T18:49:13Z</dcterms:modified>
</cp:coreProperties>
</file>