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06" r:id="rId3"/>
    <p:sldId id="427" r:id="rId4"/>
    <p:sldId id="430" r:id="rId5"/>
    <p:sldId id="431" r:id="rId6"/>
    <p:sldId id="429" r:id="rId7"/>
    <p:sldId id="432" r:id="rId8"/>
    <p:sldId id="433" r:id="rId9"/>
    <p:sldId id="442" r:id="rId10"/>
    <p:sldId id="436" r:id="rId11"/>
    <p:sldId id="440" r:id="rId12"/>
    <p:sldId id="441" r:id="rId13"/>
    <p:sldId id="443" r:id="rId14"/>
    <p:sldId id="444" r:id="rId15"/>
    <p:sldId id="445" r:id="rId16"/>
    <p:sldId id="438" r:id="rId17"/>
    <p:sldId id="434" r:id="rId18"/>
    <p:sldId id="435" r:id="rId19"/>
    <p:sldId id="426" r:id="rId20"/>
    <p:sldId id="405" r:id="rId21"/>
    <p:sldId id="293" r:id="rId22"/>
    <p:sldId id="306" r:id="rId2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7651" autoAdjust="0"/>
  </p:normalViewPr>
  <p:slideViewPr>
    <p:cSldViewPr snapToGrid="0">
      <p:cViewPr>
        <p:scale>
          <a:sx n="100" d="100"/>
          <a:sy n="100" d="100"/>
        </p:scale>
        <p:origin x="1314" y="-4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22/08/2023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50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91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36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79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Detecção_de_dígitos_escritos_à_mão.ipynb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Exercício_detecção_de_peças_de_roupa.ipynb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9772072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 err="1"/>
              <a:t>Datasets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852"/>
            <a:ext cx="11216148" cy="1767147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FF0000"/>
                </a:solidFill>
              </a:rPr>
              <a:t>subajuste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ocorre quando um modelo não é capaz de capturar adequadamente os relações e padrões presentes nos dados de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Em outras palavras, o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modelo é muito simples </a:t>
            </a:r>
            <a:r>
              <a:rPr lang="pt-BR" b="0" i="0" dirty="0">
                <a:effectLst/>
              </a:rPr>
              <a:t>para representar a complexidade dos dados.</a:t>
            </a:r>
          </a:p>
          <a:p>
            <a:r>
              <a:rPr lang="pt-BR" dirty="0"/>
              <a:t>O modelo apresenta erro no conjunto de treinamento muito alto.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4" y="137400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6" y="139781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233450" y="219448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124066" y="396259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3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6487"/>
            <a:ext cx="11216148" cy="1451511"/>
          </a:xfrm>
        </p:spPr>
        <p:txBody>
          <a:bodyPr>
            <a:normAutofit/>
          </a:bodyPr>
          <a:lstStyle/>
          <a:p>
            <a:r>
              <a:rPr lang="pt-BR" dirty="0"/>
              <a:t>Algumas causas do </a:t>
            </a:r>
            <a:r>
              <a:rPr lang="pt-BR" b="1" i="1" dirty="0">
                <a:solidFill>
                  <a:srgbClr val="FF0000"/>
                </a:solidFill>
              </a:rPr>
              <a:t>subajuste</a:t>
            </a:r>
            <a:r>
              <a:rPr lang="pt-BR" dirty="0"/>
              <a:t> são: </a:t>
            </a:r>
            <a:r>
              <a:rPr lang="pt-BR" b="1" i="1" dirty="0"/>
              <a:t>modelo muito simples </a:t>
            </a:r>
            <a:r>
              <a:rPr lang="pt-BR" dirty="0"/>
              <a:t>(i.e., sem complexidade), </a:t>
            </a:r>
            <a:r>
              <a:rPr lang="pt-BR" b="1" i="1" dirty="0"/>
              <a:t>poucas épocas de treinamento </a:t>
            </a:r>
            <a:r>
              <a:rPr lang="pt-BR" dirty="0"/>
              <a:t>(i.e., insuficiente) e </a:t>
            </a:r>
            <a:r>
              <a:rPr lang="pt-BR" b="1" i="1" dirty="0"/>
              <a:t>falta de dados</a:t>
            </a:r>
            <a:r>
              <a:rPr lang="pt-BR" dirty="0"/>
              <a:t> (modelo falha em aprender as características relevantes).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4" y="137400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6" y="139781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233450" y="219448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124066" y="396259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05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9865"/>
            <a:ext cx="11216148" cy="1648134"/>
          </a:xfrm>
        </p:spPr>
        <p:txBody>
          <a:bodyPr>
            <a:normAutofit/>
          </a:bodyPr>
          <a:lstStyle/>
          <a:p>
            <a:r>
              <a:rPr lang="pt-BR" dirty="0"/>
              <a:t>Para mitigar o problema, podemos </a:t>
            </a:r>
            <a:r>
              <a:rPr lang="pt-BR" b="1" i="1" dirty="0"/>
              <a:t>aumentar a complexidade</a:t>
            </a:r>
            <a:r>
              <a:rPr lang="pt-BR" dirty="0"/>
              <a:t> do modelo (e.g., aumentar camadas e neurônios), </a:t>
            </a:r>
            <a:r>
              <a:rPr lang="pt-BR" b="1" i="1" dirty="0"/>
              <a:t>ajustar os hiperparâmetros </a:t>
            </a:r>
            <a:r>
              <a:rPr lang="pt-BR" dirty="0"/>
              <a:t>(e.g., passo de aprendizagem), </a:t>
            </a:r>
            <a:r>
              <a:rPr lang="pt-BR" b="1" i="1" dirty="0"/>
              <a:t>treinar por mais épocas </a:t>
            </a:r>
            <a:r>
              <a:rPr lang="pt-BR" dirty="0"/>
              <a:t>e </a:t>
            </a:r>
            <a:r>
              <a:rPr lang="pt-BR" b="1" i="1" dirty="0"/>
              <a:t>aumentar o conjunto de treinamento</a:t>
            </a:r>
            <a:r>
              <a:rPr lang="pt-BR" dirty="0"/>
              <a:t> se possível.</a:t>
            </a:r>
          </a:p>
          <a:p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4" y="137400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6" y="139781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233450" y="219448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124066" y="396259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50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301"/>
            <a:ext cx="11216148" cy="21717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ocorre quando o modelo se </a:t>
            </a:r>
            <a:r>
              <a:rPr lang="pt-BR" b="1" i="1" dirty="0">
                <a:effectLst/>
              </a:rPr>
              <a:t>ajusta excessivamente aos dados de treinamento</a:t>
            </a:r>
            <a:r>
              <a:rPr lang="pt-BR" b="0" i="0" dirty="0">
                <a:effectLst/>
              </a:rPr>
              <a:t> e acaba perdendo a capacidade de generalizar para dados que não foram vistos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Em outras palavras, o modelo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memoriza os dados de treinamento </a:t>
            </a:r>
            <a:r>
              <a:rPr lang="pt-BR" b="0" i="0" dirty="0">
                <a:effectLst/>
              </a:rPr>
              <a:t>em vez de aprender padrões gerais.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modelo apresenta erro no conjunto de treinamento muito baixo, próximo de zero.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374003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397816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11635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668320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59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301"/>
            <a:ext cx="11216148" cy="2171700"/>
          </a:xfrm>
        </p:spPr>
        <p:txBody>
          <a:bodyPr>
            <a:normAutofit/>
          </a:bodyPr>
          <a:lstStyle/>
          <a:p>
            <a:r>
              <a:rPr lang="pt-BR" dirty="0"/>
              <a:t>Algumas causas do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 são: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374003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397816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11635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668320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5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301"/>
            <a:ext cx="11216148" cy="2171700"/>
          </a:xfrm>
        </p:spPr>
        <p:txBody>
          <a:bodyPr>
            <a:normAutofit/>
          </a:bodyPr>
          <a:lstStyle/>
          <a:p>
            <a:r>
              <a:rPr lang="pt-BR" dirty="0"/>
              <a:t>Para mitigar o problema, podemos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701915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421628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445441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420556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59260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715945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714294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701915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70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A7F89-F919-BEA1-1CDB-63AA14A7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E2C431-090C-A553-8AEC-3B59C1BB8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019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Dividir para conquistar!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/>
          <a:lstStyle/>
          <a:p>
            <a:r>
              <a:rPr lang="pt-BR" dirty="0"/>
              <a:t>Nossa ideia inicial foi treinar o modelo com todas os exemplos, pois quanto mais dados tivermos, melhor será seu treinamento.</a:t>
            </a:r>
          </a:p>
          <a:p>
            <a:r>
              <a:rPr lang="pt-BR" dirty="0"/>
              <a:t>Porém, quando a rede é treinada com todos os exemplos que possuímos, nós não temos um contexto para mensurar o quão bem ela se sai com dados nunca vistos anteriormente.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Generalizar vs. Sobreajustar.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70ACEEF-0F17-B82A-D62D-51E980D81E7E}"/>
              </a:ext>
            </a:extLst>
          </p:cNvPr>
          <p:cNvSpPr/>
          <p:nvPr/>
        </p:nvSpPr>
        <p:spPr>
          <a:xfrm>
            <a:off x="98322" y="3084153"/>
            <a:ext cx="6548284" cy="629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Dados</a:t>
            </a: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8B5B3C9E-B7D2-1262-B3E6-67BDA1AF41D7}"/>
              </a:ext>
            </a:extLst>
          </p:cNvPr>
          <p:cNvSpPr/>
          <p:nvPr/>
        </p:nvSpPr>
        <p:spPr>
          <a:xfrm rot="5400000">
            <a:off x="3195484" y="826778"/>
            <a:ext cx="353962" cy="65482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3CCAAF-1FB7-D72B-8539-63477C29D465}"/>
              </a:ext>
            </a:extLst>
          </p:cNvPr>
          <p:cNvSpPr txBox="1"/>
          <p:nvPr/>
        </p:nvSpPr>
        <p:spPr>
          <a:xfrm>
            <a:off x="98320" y="4277903"/>
            <a:ext cx="654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Conjunto de dados com todos os exemplos (e.g., imagens) que foram coletados.</a:t>
            </a:r>
          </a:p>
        </p:txBody>
      </p:sp>
    </p:spTree>
    <p:extLst>
      <p:ext uri="{BB962C8B-B14F-4D97-AF65-F5344CB8AC3E}">
        <p14:creationId xmlns:p14="http://schemas.microsoft.com/office/powerpoint/2010/main" val="391676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Dividir para conquistar!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/>
          <a:lstStyle/>
          <a:p>
            <a:r>
              <a:rPr lang="pt-BR" dirty="0"/>
              <a:t>E daí se retivermos alguns dos dados? Não treine com todos os dados. Guarde alguns para validar se a rede neural está treinando bem. E tendo isso definido, podemos usá-lo para medir como ele se sai com dados não vistos.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70ACEEF-0F17-B82A-D62D-51E980D81E7E}"/>
              </a:ext>
            </a:extLst>
          </p:cNvPr>
          <p:cNvSpPr/>
          <p:nvPr/>
        </p:nvSpPr>
        <p:spPr>
          <a:xfrm>
            <a:off x="98322" y="3084153"/>
            <a:ext cx="6548284" cy="629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3437626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pt-BR" dirty="0"/>
              <a:t>Exemplo: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35938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aprendemos como criar classificadores, em particular para classificação de imagens, utilizando redes neurais.</a:t>
            </a:r>
          </a:p>
          <a:p>
            <a:r>
              <a:rPr lang="pt-BR" dirty="0"/>
              <a:t>Após treinar o modelo, medimos sua acurácia e, após alguns testes básicos, verificamos que o modelo treinado reconhece as imagens muito bem.</a:t>
            </a:r>
          </a:p>
          <a:p>
            <a:r>
              <a:rPr lang="pt-BR" dirty="0"/>
              <a:t>Porém, essa análise simplista pode nos levar a uma falsa sensação de segurança.</a:t>
            </a:r>
          </a:p>
          <a:p>
            <a:r>
              <a:rPr lang="pt-BR" dirty="0"/>
              <a:t>Assim, neste tópico vamos explorar alguns problemas em torno desta análise superficial e aprender alguns métodos que podemos utilizar para evitar erros ao treinarmos uma rede neural de forma ingênua.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 </a:t>
            </a:r>
            <a:r>
              <a:rPr lang="pt-BR" b="1" i="1" dirty="0" err="1"/>
              <a:t>Datasets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D88C-E587-F1F5-9CE9-1664F629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Reconhecendo calçados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DED3E-A39F-AD3E-1BD0-A1D23418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70" y="1825625"/>
            <a:ext cx="5474814" cy="5032376"/>
          </a:xfrm>
        </p:spPr>
        <p:txBody>
          <a:bodyPr/>
          <a:lstStyle/>
          <a:p>
            <a:r>
              <a:rPr lang="pt-BR" dirty="0"/>
              <a:t>Imaginem uma situação onde queremos treinar uma rede neural para reconhecer diferentes tipos de calçados.</a:t>
            </a:r>
          </a:p>
          <a:p>
            <a:r>
              <a:rPr lang="pt-BR" dirty="0"/>
              <a:t>É uma tarefa similar a ensinar alguém que nunca viu um calçado antes sobre o que eles realmente são para que no futuro quando essa pessoa ver um objeto ela poder decidir se ele é um calçado ou não.</a:t>
            </a:r>
          </a:p>
        </p:txBody>
      </p:sp>
      <p:pic>
        <p:nvPicPr>
          <p:cNvPr id="1026" name="Picture 2" descr="Barker Shoes | Official Website | English Shoemakers Since 1880 | Barker  Shoes UK">
            <a:extLst>
              <a:ext uri="{FF2B5EF4-FFF2-40B4-BE49-F238E27FC236}">
                <a16:creationId xmlns:a16="http://schemas.microsoft.com/office/drawing/2014/main" id="{4DE9A806-8537-1453-3A4C-2AD7E83B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5668"/>
            <a:ext cx="2606079" cy="16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ços baixos em Sapatos | eBay">
            <a:extLst>
              <a:ext uri="{FF2B5EF4-FFF2-40B4-BE49-F238E27FC236}">
                <a16:creationId xmlns:a16="http://schemas.microsoft.com/office/drawing/2014/main" id="{98243BFE-DB44-FC97-581C-F486B6A7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02" y="1881529"/>
            <a:ext cx="2711945" cy="136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7 Essential Shoes for Men in 2023: Sneakers, Loafers, Boots, Dress Shoes,  and More | GQ">
            <a:extLst>
              <a:ext uri="{FF2B5EF4-FFF2-40B4-BE49-F238E27FC236}">
                <a16:creationId xmlns:a16="http://schemas.microsoft.com/office/drawing/2014/main" id="{CFC9462D-4929-503A-5AE8-14F616EC6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77" y="5262470"/>
            <a:ext cx="2639302" cy="148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5 Best Water Shoes of 2023 | Reviews by Wirecutter">
            <a:extLst>
              <a:ext uri="{FF2B5EF4-FFF2-40B4-BE49-F238E27FC236}">
                <a16:creationId xmlns:a16="http://schemas.microsoft.com/office/drawing/2014/main" id="{A90F23CC-4FF6-721E-5625-5AC321D20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02" y="3375627"/>
            <a:ext cx="2711945" cy="14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e - Wikipedia">
            <a:extLst>
              <a:ext uri="{FF2B5EF4-FFF2-40B4-BE49-F238E27FC236}">
                <a16:creationId xmlns:a16="http://schemas.microsoft.com/office/drawing/2014/main" id="{D02ACA22-9C4E-DF86-654C-61FC92B11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02" y="4920290"/>
            <a:ext cx="2278897" cy="183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9 Best Sandals of 2023 | Reviews by Wirecutter">
            <a:extLst>
              <a:ext uri="{FF2B5EF4-FFF2-40B4-BE49-F238E27FC236}">
                <a16:creationId xmlns:a16="http://schemas.microsoft.com/office/drawing/2014/main" id="{5E8C2F52-8C11-31F1-A6C1-2BFD37C7E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91" y="3623465"/>
            <a:ext cx="2278896" cy="152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74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D88C-E587-F1F5-9CE9-1664F629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a serem seguidos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DED3E-A39F-AD3E-1BD0-A1D23418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622" y="1825625"/>
            <a:ext cx="5692062" cy="5032376"/>
          </a:xfrm>
        </p:spPr>
        <p:txBody>
          <a:bodyPr>
            <a:normAutofit/>
          </a:bodyPr>
          <a:lstStyle/>
          <a:p>
            <a:r>
              <a:rPr lang="pt-BR" dirty="0"/>
              <a:t>Sabemos que há uma enorme variedade de calçados e não há uma regra rígida sobre o que faz de um calçado um calçado. </a:t>
            </a:r>
          </a:p>
          <a:p>
            <a:r>
              <a:rPr lang="pt-BR" dirty="0"/>
              <a:t>Normalmente, seguindo o </a:t>
            </a:r>
            <a:r>
              <a:rPr lang="pt-BR" i="1" dirty="0"/>
              <a:t>workflow</a:t>
            </a:r>
            <a:r>
              <a:rPr lang="pt-BR" dirty="0"/>
              <a:t> de trabalho com ML, nós: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coletaríamos o maior número possível de imagens de calçados,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treinaríamos uma rede neural usando esse conjunto,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usaríamos o modelo treinado (i.e., inferências).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31035CD-E057-4083-DEDC-B5C9C0D8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3" y="2182762"/>
            <a:ext cx="6244275" cy="35102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1936AA-5952-E1B7-D410-D7F97360CF8E}"/>
              </a:ext>
            </a:extLst>
          </p:cNvPr>
          <p:cNvSpPr txBox="1"/>
          <p:nvPr/>
        </p:nvSpPr>
        <p:spPr>
          <a:xfrm>
            <a:off x="1573160" y="5846544"/>
            <a:ext cx="325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Quanto mais exemplos de calçados em nossa base de dados, melhor!</a:t>
            </a:r>
          </a:p>
        </p:txBody>
      </p:sp>
    </p:spTree>
    <p:extLst>
      <p:ext uri="{BB962C8B-B14F-4D97-AF65-F5344CB8AC3E}">
        <p14:creationId xmlns:p14="http://schemas.microsoft.com/office/powerpoint/2010/main" val="167934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D88C-E587-F1F5-9CE9-1664F629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 treinamento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DED3E-A39F-AD3E-1BD0-A1D23418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1825625"/>
            <a:ext cx="5119534" cy="5032376"/>
          </a:xfrm>
        </p:spPr>
        <p:txBody>
          <a:bodyPr>
            <a:normAutofit/>
          </a:bodyPr>
          <a:lstStyle/>
          <a:p>
            <a:r>
              <a:rPr lang="pt-BR" dirty="0"/>
              <a:t>Durante o treinamento, poderíamos observar resultados como os mostrados ao lado.</a:t>
            </a:r>
          </a:p>
          <a:p>
            <a:r>
              <a:rPr lang="pt-BR" dirty="0"/>
              <a:t>O modelo atinge uma acurácia de 100% em apenas 11 épocas!</a:t>
            </a:r>
          </a:p>
          <a:p>
            <a:r>
              <a:rPr lang="pt-BR" dirty="0"/>
              <a:t>Isso pode significar que criamos um modelo incrível que pode reconhecer calçados.</a:t>
            </a:r>
          </a:p>
          <a:p>
            <a:r>
              <a:rPr lang="pt-BR" dirty="0"/>
              <a:t>Então vamos usá-lo para realizar inferências com imagens inéditas de calçados!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0CF722-1452-B29C-EA77-7C38AAA29CFB}"/>
              </a:ext>
            </a:extLst>
          </p:cNvPr>
          <p:cNvSpPr txBox="1"/>
          <p:nvPr/>
        </p:nvSpPr>
        <p:spPr>
          <a:xfrm>
            <a:off x="157316" y="2873375"/>
            <a:ext cx="26931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Acurácia de treinamento: </a:t>
            </a:r>
            <a:r>
              <a:rPr lang="pt-BR" sz="1400" b="1" dirty="0"/>
              <a:t>0.570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0.712</a:t>
            </a:r>
            <a:endParaRPr lang="pt-BR" sz="1400" dirty="0"/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0.823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0.915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0.927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0.933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0.947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0.961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0.977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0.995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1.000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280217-8A60-C147-F1A9-B84C7FEE2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" t="10727" r="9690"/>
          <a:stretch/>
        </p:blipFill>
        <p:spPr>
          <a:xfrm>
            <a:off x="2850433" y="2735263"/>
            <a:ext cx="3819517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8C3B8-867A-E62E-DB7C-D7FDB211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Hora de usar o modelo treinado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9D3739-8AA5-83FC-FD68-4D082746C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87" y="1825624"/>
            <a:ext cx="6400800" cy="5032375"/>
          </a:xfrm>
        </p:spPr>
        <p:txBody>
          <a:bodyPr>
            <a:normAutofit/>
          </a:bodyPr>
          <a:lstStyle/>
          <a:p>
            <a:r>
              <a:rPr lang="pt-BR" dirty="0"/>
              <a:t>Mas então mostramos um sapato como este ao lado e ele falha em reconhecê-lo como um calçado. </a:t>
            </a:r>
          </a:p>
          <a:p>
            <a:r>
              <a:rPr lang="pt-BR" dirty="0"/>
              <a:t>Pensamos que o modelo era 100% preciso em reconhecer calçados. </a:t>
            </a:r>
          </a:p>
          <a:p>
            <a:r>
              <a:rPr lang="pt-BR" dirty="0"/>
              <a:t>Mas a realidade é que temos 100% de acurácia no reconhecimento dos tipos de calçados nos quais treinamos a rede neural e essa acurácia de 100% nos levou a uma falsa sensação de segurança de que o modelo funcionaria muito bem com qualquer outra imagem.</a:t>
            </a:r>
          </a:p>
        </p:txBody>
      </p:sp>
      <p:pic>
        <p:nvPicPr>
          <p:cNvPr id="3076" name="Picture 4" descr="SANDÁLIA TRICÔ MEXICANO">
            <a:extLst>
              <a:ext uri="{FF2B5EF4-FFF2-40B4-BE49-F238E27FC236}">
                <a16:creationId xmlns:a16="http://schemas.microsoft.com/office/drawing/2014/main" id="{3B4B3FC5-D9CB-7E0E-1DE1-66F9B7F1C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5" t="19498" r="11004" b="22724"/>
          <a:stretch/>
        </p:blipFill>
        <p:spPr bwMode="auto">
          <a:xfrm>
            <a:off x="838200" y="2116021"/>
            <a:ext cx="4454013" cy="341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9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1C344-8388-CB68-DAAF-CE5F7E06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2001734"/>
            <a:ext cx="11051458" cy="2854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Acabamos de verificar que nosso modelo, inicialmente, perfeito não é tão perfeito assim.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r>
              <a:rPr lang="pt-BR" sz="4400" dirty="0"/>
              <a:t>O que fazer?</a:t>
            </a:r>
          </a:p>
        </p:txBody>
      </p:sp>
    </p:spTree>
    <p:extLst>
      <p:ext uri="{BB962C8B-B14F-4D97-AF65-F5344CB8AC3E}">
        <p14:creationId xmlns:p14="http://schemas.microsoft.com/office/powerpoint/2010/main" val="345710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208" y="1825624"/>
            <a:ext cx="6474811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Nosso modelo falhou em atingir o objetivo final, que era </a:t>
            </a:r>
            <a:r>
              <a:rPr lang="pt-BR" b="1" i="1" dirty="0">
                <a:solidFill>
                  <a:srgbClr val="00B050"/>
                </a:solidFill>
              </a:rPr>
              <a:t>generalizar</a:t>
            </a:r>
            <a:r>
              <a:rPr lang="pt-BR" dirty="0"/>
              <a:t>.</a:t>
            </a:r>
          </a:p>
          <a:p>
            <a:r>
              <a:rPr lang="pt-BR" dirty="0"/>
              <a:t>Muito provavelmente ele ficou demasiadamente bom para reconhecer calçados apenas no conjunto em que foi treinado.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conhecido somo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.</a:t>
            </a:r>
          </a:p>
          <a:p>
            <a:r>
              <a:rPr lang="pt-BR" dirty="0"/>
              <a:t>Precisamos de uma forma para analisar e evitar que o modelo se sobreajuste aos dados do conjunto de treinamento.</a:t>
            </a:r>
          </a:p>
          <a:p>
            <a:r>
              <a:rPr lang="pt-BR" dirty="0"/>
              <a:t>Para isso, dividimos o conjunto total de exemplos em subconjuntos.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F550F7D-69E9-4DED-A680-898746B1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" y="1690688"/>
            <a:ext cx="3124417" cy="20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34C0A3A-BD98-D579-E74B-D1EF69056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06" y="3429000"/>
            <a:ext cx="2238810" cy="335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5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6488"/>
            <a:ext cx="11216148" cy="1451511"/>
          </a:xfrm>
        </p:spPr>
        <p:txBody>
          <a:bodyPr>
            <a:normAutofit/>
          </a:bodyPr>
          <a:lstStyle/>
          <a:p>
            <a:r>
              <a:rPr lang="pt-BR" dirty="0"/>
              <a:t>Antes de falarmos sobre a divisão do conjunto total de dados, vamos falar rapidamente sobre dois problemas comuns que modelos de ML podem apresentar, o </a:t>
            </a:r>
            <a:r>
              <a:rPr lang="pt-BR" b="1" i="1" dirty="0">
                <a:solidFill>
                  <a:srgbClr val="FF0000"/>
                </a:solidFill>
              </a:rPr>
              <a:t>subajuste</a:t>
            </a:r>
            <a:r>
              <a:rPr lang="pt-BR" dirty="0"/>
              <a:t> e 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447925" y="178764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729064" y="150735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971936" y="153116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135534" y="150628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328700" y="232783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219316" y="409594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5086869" y="180001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757665" y="178764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96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12411</TotalTime>
  <Words>1077</Words>
  <Application>Microsoft Office PowerPoint</Application>
  <PresentationFormat>Widescreen</PresentationFormat>
  <Paragraphs>127</Paragraphs>
  <Slides>22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Tema do Office</vt:lpstr>
      <vt:lpstr>TP557 - Tópicos avançados em IoT e Machine Learning: Datasets</vt:lpstr>
      <vt:lpstr>O que vamos ver?</vt:lpstr>
      <vt:lpstr>Reconhecendo calçados</vt:lpstr>
      <vt:lpstr>Passos a serem seguidos</vt:lpstr>
      <vt:lpstr>Resultados do treinamento</vt:lpstr>
      <vt:lpstr>Hora de usar o modelo treinado</vt:lpstr>
      <vt:lpstr>Apresentação do PowerPoint</vt:lpstr>
      <vt:lpstr>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Apresentação do PowerPoint</vt:lpstr>
      <vt:lpstr>Dividir para conquistar!</vt:lpstr>
      <vt:lpstr>Dividir para conquistar!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2238</cp:revision>
  <dcterms:created xsi:type="dcterms:W3CDTF">2020-01-20T13:50:05Z</dcterms:created>
  <dcterms:modified xsi:type="dcterms:W3CDTF">2023-08-22T19:10:25Z</dcterms:modified>
</cp:coreProperties>
</file>