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6" r:id="rId3"/>
    <p:sldId id="456" r:id="rId4"/>
    <p:sldId id="458" r:id="rId5"/>
    <p:sldId id="459" r:id="rId6"/>
    <p:sldId id="460" r:id="rId7"/>
    <p:sldId id="457" r:id="rId8"/>
    <p:sldId id="462" r:id="rId9"/>
    <p:sldId id="461" r:id="rId10"/>
    <p:sldId id="464" r:id="rId11"/>
    <p:sldId id="465" r:id="rId12"/>
    <p:sldId id="353" r:id="rId13"/>
    <p:sldId id="463" r:id="rId14"/>
    <p:sldId id="467" r:id="rId15"/>
    <p:sldId id="466" r:id="rId16"/>
    <p:sldId id="426" r:id="rId17"/>
    <p:sldId id="405" r:id="rId18"/>
    <p:sldId id="293" r:id="rId19"/>
    <p:sldId id="306" r:id="rId20"/>
    <p:sldId id="455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68" d="100"/>
          <a:sy n="68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</a:t>
            </a:r>
            <a:r>
              <a:rPr lang="pt-BR" sz="1200" dirty="0"/>
              <a:t>u seja, </a:t>
            </a:r>
            <a:r>
              <a:rPr lang="pt-BR" sz="1200" b="1" i="1" dirty="0"/>
              <a:t>rotulando incorretamente</a:t>
            </a:r>
            <a:r>
              <a:rPr lang="pt-BR" sz="1200" dirty="0"/>
              <a:t> os exemplos.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8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acurácia é uma métrica de avaliação comumente usada no contexto de classificação de modelos de aprendizado de máquina. Ela mede a proporção de exemplos classificados corretamente em relação ao total de exemplos avaliados. Em outras palavras, a acurácia fornece uma indicação de quão bem o modelo está fazendo suas previsões corretas em comparação com todas as previsões feitas.</a:t>
            </a:r>
          </a:p>
          <a:p>
            <a:endParaRPr lang="pt-BR" dirty="0"/>
          </a:p>
          <a:p>
            <a:r>
              <a:rPr lang="pt-BR" dirty="0"/>
              <a:t>A fórmula básica da acurácia é a seguinte:</a:t>
            </a:r>
          </a:p>
          <a:p>
            <a:endParaRPr lang="pt-BR" dirty="0"/>
          </a:p>
          <a:p>
            <a:r>
              <a:rPr lang="pt-BR" dirty="0"/>
              <a:t>\[ \</a:t>
            </a:r>
            <a:r>
              <a:rPr lang="pt-BR" dirty="0" err="1"/>
              <a:t>text</a:t>
            </a:r>
            <a:r>
              <a:rPr lang="pt-BR" dirty="0"/>
              <a:t>{Acurácia} = \</a:t>
            </a:r>
            <a:r>
              <a:rPr lang="pt-BR" dirty="0" err="1"/>
              <a:t>frac</a:t>
            </a:r>
            <a:r>
              <a:rPr lang="pt-BR" dirty="0"/>
              <a:t>{\</a:t>
            </a:r>
            <a:r>
              <a:rPr lang="pt-BR" dirty="0" err="1"/>
              <a:t>text</a:t>
            </a:r>
            <a:r>
              <a:rPr lang="pt-BR" dirty="0"/>
              <a:t>{Número de previsões corretas}}{\</a:t>
            </a:r>
            <a:r>
              <a:rPr lang="pt-BR" dirty="0" err="1"/>
              <a:t>text</a:t>
            </a:r>
            <a:r>
              <a:rPr lang="pt-BR" dirty="0"/>
              <a:t>{Total de exemplos}} \]</a:t>
            </a:r>
          </a:p>
          <a:p>
            <a:endParaRPr lang="pt-BR" dirty="0"/>
          </a:p>
          <a:p>
            <a:r>
              <a:rPr lang="pt-BR" dirty="0"/>
              <a:t>Por exemplo, se um modelo classificar corretamente 85 amostras de um total de 100, a acurácia seria \( \</a:t>
            </a:r>
            <a:r>
              <a:rPr lang="pt-BR" dirty="0" err="1"/>
              <a:t>frac</a:t>
            </a:r>
            <a:r>
              <a:rPr lang="pt-BR" dirty="0"/>
              <a:t>{85}{100} = 0.85 \), ou seja, 85%.</a:t>
            </a:r>
          </a:p>
          <a:p>
            <a:endParaRPr lang="pt-BR" dirty="0"/>
          </a:p>
          <a:p>
            <a:r>
              <a:rPr lang="pt-BR" dirty="0"/>
              <a:t>Apesar de ser uma métrica útil para avaliar a performance geral de um modelo, a acurácia pode ser enganosa em alguns cenários, especialmente quando os dados estão desbalanceados (quando uma classe é mais comum que a outra) ou quando os custos de falsos positivos e falsos negativos não são iguais. Portanto, em casos mais complexos, é importante considerar outras métricas, como precisão, recall, F1-score, entre outras, para ter uma visão mais completa do desempenho do modelo.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https://colab.research.google.com/github/zz4fap/tp557-iot-ml/blob/master/exercises/Exercicio_datasets.ipynb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0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0.png"/><Relationship Id="rId5" Type="http://schemas.openxmlformats.org/officeDocument/2006/relationships/image" Target="../media/image261.png"/><Relationship Id="rId10" Type="http://schemas.openxmlformats.org/officeDocument/2006/relationships/image" Target="../media/image241.png"/><Relationship Id="rId4" Type="http://schemas.openxmlformats.org/officeDocument/2006/relationships/image" Target="../media/image251.png"/><Relationship Id="rId9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Métricas para análise de classificadores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74397"/>
                  </p:ext>
                </p:extLst>
              </p:nvPr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74397"/>
                  </p:ext>
                </p:extLst>
              </p:nvPr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7092" r="-515702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41121" r="-515702" b="-253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82979" r="-515702" b="-921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231" t="-725455" r="-20000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11" t="-725455" r="-100966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411" t="-725455" r="-966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79986"/>
                  </p:ext>
                </p:extLst>
              </p:nvPr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79986"/>
                  </p:ext>
                </p:extLst>
              </p:nvPr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7092" r="-548246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106338" r="-548246" b="-1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276415" r="-548246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231" t="-725455" r="-20048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5411" t="-725455" r="-101449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5411" t="-725455" r="-1449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/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/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é a positiva.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blipFill>
                <a:blip r:embed="rId6"/>
                <a:stretch>
                  <a:fillRect t="-9211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2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6DB9-C5DB-DAD2-5D1D-F064916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3F063-09F2-F192-E084-325BC50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621" y="1825624"/>
            <a:ext cx="5271911" cy="5032375"/>
          </a:xfrm>
        </p:spPr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Söhne"/>
              </a:rPr>
              <a:t>Acurácia med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 a proporção de exemplos classificados corretamente em relação ao total de exemplos avaliados.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outras palavras, a acurácia fornece uma indicação de quão bem o modelo está fazendo suas predições corretas em comparação com todas as previsões feitas.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/>
              <p:nvPr/>
            </p:nvSpPr>
            <p:spPr>
              <a:xfrm>
                <a:off x="745067" y="2922836"/>
                <a:ext cx="5057423" cy="1012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pt-BR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dirty="0"/>
                            <m:t>TP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FN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FP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TN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2922836"/>
                <a:ext cx="5057423" cy="101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6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D5D3-A9ED-9B8B-0474-AF3EF62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</p:spPr>
            <p:txBody>
              <a:bodyPr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A acurácia é, geralmente, a primeira escolha para medir a qualidade de um classificador.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Entretanto, ela pode ser enganosa com problemas desbalanceados.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Analisando a equação abaixo, o que aconteceria se TP fosse muito maior do que TN, FN e FP?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acur</m:t>
                          </m:r>
                          <m: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cia</m:t>
                          </m:r>
                        </m:e>
                      </m:func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Portanto, quando temos classes desbalanceadas, precisamos analisar outras métricas.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Ela também é enganosa quando os custos de falsos positivos e falsos negativos não são iguais.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6821" cy="5032376"/>
              </a:xfrm>
              <a:blipFill>
                <a:blip r:embed="rId2"/>
                <a:stretch>
                  <a:fillRect l="-931" t="-1937" b="-10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409E-2F7C-F9FB-1D90-828F558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3338-3C79-280E-33CD-E184CC75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90" y="1870780"/>
            <a:ext cx="7066844" cy="4987219"/>
          </a:xfrm>
        </p:spPr>
        <p:txBody>
          <a:bodyPr>
            <a:normAutofit/>
          </a:bodyPr>
          <a:lstStyle/>
          <a:p>
            <a:r>
              <a:rPr lang="pt-BR" b="1" dirty="0"/>
              <a:t>Precisão</a:t>
            </a:r>
            <a:r>
              <a:rPr lang="pt-BR" dirty="0"/>
              <a:t> é a proporção de exemplos da classe positiva corretamente classificados (TP) em relação a todos os exemplos atribuídos à classe positiva (TP+FP).</a:t>
            </a:r>
          </a:p>
          <a:p>
            <a:r>
              <a:rPr lang="pt-BR" dirty="0"/>
              <a:t>É uma boa medida para determinar a qualidade do classificador quando os custos de </a:t>
            </a:r>
            <a:r>
              <a:rPr lang="pt-BR" b="1" i="1" dirty="0"/>
              <a:t>falsos positivos</a:t>
            </a:r>
            <a:r>
              <a:rPr lang="pt-BR" dirty="0"/>
              <a:t> são altos.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</a:t>
            </a:r>
            <a:r>
              <a:rPr lang="pt-BR" b="1" i="1" dirty="0"/>
              <a:t>spams</a:t>
            </a:r>
            <a:r>
              <a:rPr lang="pt-BR" dirty="0"/>
              <a:t> (</a:t>
            </a:r>
            <a:r>
              <a:rPr lang="pt-BR" b="1" i="1" dirty="0"/>
              <a:t>verdadeiro positivo</a:t>
            </a:r>
            <a:r>
              <a:rPr lang="pt-BR" dirty="0"/>
              <a:t>), um </a:t>
            </a:r>
            <a:r>
              <a:rPr lang="pt-BR" b="1" i="1" dirty="0"/>
              <a:t>falso positivo </a:t>
            </a:r>
            <a:r>
              <a:rPr lang="pt-BR" dirty="0"/>
              <a:t>significa que um </a:t>
            </a:r>
            <a:r>
              <a:rPr lang="pt-BR" b="1" i="1" dirty="0" err="1"/>
              <a:t>ham</a:t>
            </a:r>
            <a:r>
              <a:rPr lang="pt-BR" dirty="0"/>
              <a:t> (</a:t>
            </a:r>
            <a:r>
              <a:rPr lang="pt-BR" b="1" i="1" dirty="0"/>
              <a:t>verdadeiro negativo</a:t>
            </a:r>
            <a:r>
              <a:rPr lang="pt-BR" dirty="0"/>
              <a:t>) foi classificado como </a:t>
            </a:r>
            <a:r>
              <a:rPr lang="pt-BR" b="1" i="1" dirty="0"/>
              <a:t>spam</a:t>
            </a:r>
            <a:r>
              <a:rPr lang="pt-BR" dirty="0"/>
              <a:t>. O usuário de </a:t>
            </a:r>
            <a:r>
              <a:rPr lang="pt-BR" dirty="0" err="1"/>
              <a:t>email</a:t>
            </a:r>
            <a:r>
              <a:rPr lang="pt-BR" dirty="0"/>
              <a:t> pode perder </a:t>
            </a:r>
            <a:r>
              <a:rPr lang="pt-BR" dirty="0" err="1"/>
              <a:t>emails</a:t>
            </a:r>
            <a:r>
              <a:rPr lang="pt-BR" dirty="0"/>
              <a:t> importantes se a </a:t>
            </a:r>
            <a:r>
              <a:rPr lang="pt-BR" b="1" i="1" dirty="0"/>
              <a:t>precisão</a:t>
            </a:r>
            <a:r>
              <a:rPr lang="pt-BR" dirty="0"/>
              <a:t> for baixa.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/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precis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8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4579231-CDC0-4129-D205-4BDE39FC2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1" b="64351"/>
          <a:stretch/>
        </p:blipFill>
        <p:spPr>
          <a:xfrm>
            <a:off x="3192726" y="1690688"/>
            <a:ext cx="1670227" cy="16400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B334C-A137-4A06-16FE-C1F844A0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 versus 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3E3C8-FD6F-D020-0B8C-C878248F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888" y="1870780"/>
            <a:ext cx="3307645" cy="4987219"/>
          </a:xfrm>
        </p:spPr>
        <p:txBody>
          <a:bodyPr/>
          <a:lstStyle/>
          <a:p>
            <a:r>
              <a:rPr lang="pt-BR" dirty="0"/>
              <a:t>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69115B-78D4-E423-2E17-276B4BCA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61" b="62215"/>
          <a:stretch/>
        </p:blipFill>
        <p:spPr>
          <a:xfrm>
            <a:off x="1118129" y="1690689"/>
            <a:ext cx="1670227" cy="17383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05FD9E-3557-3B69-EB3A-DF750AD1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38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7A758-CC86-49D1-9698-4D8C118C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4F4E1-BE8B-2CDE-011D-F70A3522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045" y="1825624"/>
            <a:ext cx="732649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Recall ou sensibilidade é a proporção de exemplos da classe positiva corretamente classificados.</a:t>
            </a:r>
            <a:endParaRPr lang="pt-BR" b="1" i="1" dirty="0"/>
          </a:p>
          <a:p>
            <a:r>
              <a:rPr lang="pt-BR" b="1" i="1" dirty="0"/>
              <a:t>Recall</a:t>
            </a:r>
            <a:r>
              <a:rPr lang="pt-BR" dirty="0"/>
              <a:t> calcula quantos exemplos realmente positivos o classificador captura em relação a todos exemplos positivos. </a:t>
            </a:r>
            <a:endParaRPr lang="pt-BR" sz="2100" dirty="0"/>
          </a:p>
          <a:p>
            <a:r>
              <a:rPr lang="pt-BR" dirty="0"/>
              <a:t>É uma boa medida para determinar a qualidade de um classificador quando houver um alto custo associado a </a:t>
            </a:r>
            <a:r>
              <a:rPr lang="pt-BR" b="1" i="1" dirty="0"/>
              <a:t>falsos negativos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doenças, se um paciente doente (</a:t>
            </a:r>
            <a:r>
              <a:rPr lang="pt-BR" b="1" i="1" dirty="0"/>
              <a:t>verdadeiro positivo</a:t>
            </a:r>
            <a:r>
              <a:rPr lang="pt-BR" dirty="0"/>
              <a:t>) for classificado como não doente (</a:t>
            </a:r>
            <a:r>
              <a:rPr lang="pt-BR" b="1" i="1" dirty="0"/>
              <a:t>falso negativo</a:t>
            </a:r>
            <a:r>
              <a:rPr lang="pt-BR" dirty="0"/>
              <a:t>). O custo associado ao </a:t>
            </a:r>
            <a:r>
              <a:rPr lang="pt-BR" b="1" i="1" dirty="0"/>
              <a:t>falso negativo </a:t>
            </a:r>
            <a:r>
              <a:rPr lang="pt-BR" dirty="0"/>
              <a:t>será extremamente alto se a doença for contagiosa.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/>
              <p:nvPr/>
            </p:nvSpPr>
            <p:spPr>
              <a:xfrm>
                <a:off x="838200" y="2917738"/>
                <a:ext cx="3194756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7738"/>
                <a:ext cx="3194756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1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Métricas para análise de classificadores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discutimos problemas que podemos nos deparar quando trabalhando com modelos de ML: subajuste e sobreajuste. </a:t>
            </a:r>
          </a:p>
          <a:p>
            <a:r>
              <a:rPr lang="pt-BR" dirty="0"/>
              <a:t>Vimos como a divisão do conjunto total de amostras em conjuntos de treinamento, validação e teste pode nos ajudar a analisar o desempenho de um modelo de ML e entender se o modelo está subajustando, sobreajustando ou generalizando.</a:t>
            </a:r>
          </a:p>
          <a:p>
            <a:r>
              <a:rPr lang="pt-BR" dirty="0"/>
              <a:t>Para fazer esta análise do desempenho de um classificador, usamos apenas a acurácia. </a:t>
            </a:r>
          </a:p>
          <a:p>
            <a:r>
              <a:rPr lang="pt-BR" dirty="0"/>
              <a:t>Porém, existem outras métricas que devem ser usadas para se medir a qualidade de um classificador.</a:t>
            </a:r>
          </a:p>
          <a:p>
            <a:r>
              <a:rPr lang="pt-BR" dirty="0"/>
              <a:t>Neste tópico, veremos algumas outras métricas.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O nome, </a:t>
                </a:r>
                <a:r>
                  <a:rPr lang="pt-BR" sz="2800" b="1" i="1" dirty="0"/>
                  <a:t>matriz de confusão</a:t>
                </a:r>
                <a:r>
                  <a:rPr lang="pt-BR" b="1" i="1" dirty="0"/>
                  <a:t> </a:t>
                </a:r>
                <a:r>
                  <a:rPr lang="pt-BR" dirty="0"/>
                  <a:t>mostra o quanto um </a:t>
                </a:r>
                <a:r>
                  <a:rPr lang="pt-BR" sz="2800" dirty="0"/>
                  <a:t>classificador está se </a:t>
                </a:r>
                <a:r>
                  <a:rPr lang="pt-BR" sz="2800" b="1" i="1" dirty="0"/>
                  <a:t>confundindo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A matriz permite verificar quais classes o </a:t>
                </a:r>
                <a:r>
                  <a:rPr lang="pt-BR" sz="2800" b="1" i="1" dirty="0"/>
                  <a:t>classificador</a:t>
                </a:r>
                <a:r>
                  <a:rPr lang="pt-BR" sz="2800" dirty="0"/>
                  <a:t> tem maior dificuldade em classificar.</a:t>
                </a:r>
              </a:p>
              <a:p>
                <a:r>
                  <a:rPr lang="pt-BR" sz="2800" dirty="0"/>
                  <a:t>A </a:t>
                </a:r>
                <a:r>
                  <a:rPr lang="pt-BR" sz="2800" b="1" i="1" dirty="0"/>
                  <a:t>matriz de confusão</a:t>
                </a:r>
                <a:r>
                  <a:rPr lang="pt-BR" sz="2800" dirty="0"/>
                  <a:t> contabiliza 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classes existentes. </a:t>
                </a:r>
              </a:p>
              <a:p>
                <a:r>
                  <a:rPr lang="pt-BR" dirty="0"/>
                  <a:t>É uma matriz quadrada com dimensões </a:t>
                </a:r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3"/>
                <a:stretch>
                  <a:fillRect l="-1708" t="-2663" r="-1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A diagonal de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2800" dirty="0"/>
                  <a:t> fornece o número de classificações corretas.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linha</a:t>
                </a:r>
                <a:r>
                  <a:rPr lang="pt-BR" sz="2800" dirty="0"/>
                  <a:t> indica o total de exemplos que foram classificados como pertencentes 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coluna</a:t>
                </a:r>
                <a:r>
                  <a:rPr lang="pt-BR" sz="2800" dirty="0"/>
                  <a:t> indica o total de exemplos realmente pertencentes à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2"/>
                <a:stretch>
                  <a:fillRect l="-170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3">
            <a:extLst>
              <a:ext uri="{FF2B5EF4-FFF2-40B4-BE49-F238E27FC236}">
                <a16:creationId xmlns:a16="http://schemas.microsoft.com/office/drawing/2014/main" id="{E9839706-E14C-629A-7F56-18012BB99C3A}"/>
              </a:ext>
            </a:extLst>
          </p:cNvPr>
          <p:cNvSpPr/>
          <p:nvPr/>
        </p:nvSpPr>
        <p:spPr>
          <a:xfrm>
            <a:off x="3794234" y="2523792"/>
            <a:ext cx="4096698" cy="526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279C33D-9270-DC3C-212E-0FD57AC45F7D}"/>
              </a:ext>
            </a:extLst>
          </p:cNvPr>
          <p:cNvSpPr txBox="1"/>
          <p:nvPr/>
        </p:nvSpPr>
        <p:spPr>
          <a:xfrm>
            <a:off x="7894389" y="2452160"/>
            <a:ext cx="340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Exemplos classificados como pertencentes à classe 1.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BD26B11-37BD-057A-7642-8513680C0B09}"/>
              </a:ext>
            </a:extLst>
          </p:cNvPr>
          <p:cNvSpPr/>
          <p:nvPr/>
        </p:nvSpPr>
        <p:spPr>
          <a:xfrm rot="5400000">
            <a:off x="3302270" y="3141648"/>
            <a:ext cx="2251700" cy="792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F0FD986-F79E-DA0A-829E-1F5A7437324A}"/>
              </a:ext>
            </a:extLst>
          </p:cNvPr>
          <p:cNvSpPr/>
          <p:nvPr/>
        </p:nvSpPr>
        <p:spPr>
          <a:xfrm>
            <a:off x="7525012" y="2452160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0228E55-A04A-15F3-F542-24A94935CB8F}"/>
              </a:ext>
            </a:extLst>
          </p:cNvPr>
          <p:cNvSpPr txBox="1"/>
          <p:nvPr/>
        </p:nvSpPr>
        <p:spPr>
          <a:xfrm>
            <a:off x="1260491" y="4807062"/>
            <a:ext cx="392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Quantidade de exemplos realmente pertencentes à classe 1.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DE8EF324-A6C8-6014-6A79-6F6CD536E661}"/>
              </a:ext>
            </a:extLst>
          </p:cNvPr>
          <p:cNvSpPr/>
          <p:nvPr/>
        </p:nvSpPr>
        <p:spPr>
          <a:xfrm rot="871324">
            <a:off x="3488790" y="4556114"/>
            <a:ext cx="792260" cy="501897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/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1 foram corretamente atribuídos à classe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2 foram atribuídos à classe 1.</a:t>
                </a: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  <a:blipFill>
                <a:blip r:embed="rId3"/>
                <a:stretch>
                  <a:fillRect l="-879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binário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Verdadeiro Positivo </a:t>
                </a:r>
                <a:r>
                  <a:rPr lang="pt-BR" dirty="0"/>
                  <a:t>(TP): número de exemplos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classificados corretamente. </a:t>
                </a:r>
              </a:p>
              <a:p>
                <a:r>
                  <a:rPr lang="pt-BR" b="1" i="1" dirty="0"/>
                  <a:t>Verdadeiro Negativo</a:t>
                </a:r>
                <a:r>
                  <a:rPr lang="pt-BR" dirty="0"/>
                  <a:t> (TN): número de exemplos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classificados corretamente.</a:t>
                </a:r>
              </a:p>
              <a:p>
                <a:r>
                  <a:rPr lang="pt-BR" b="1" i="1" dirty="0"/>
                  <a:t>Falso Positivo </a:t>
                </a:r>
                <a:r>
                  <a:rPr lang="pt-BR" dirty="0"/>
                  <a:t>(FP): número de exemplos classificados como positivos, mas que pertencem à classe negativa.</a:t>
                </a:r>
              </a:p>
              <a:p>
                <a:r>
                  <a:rPr lang="pt-BR" b="1" i="1" dirty="0"/>
                  <a:t>Falso Negativo</a:t>
                </a:r>
                <a:r>
                  <a:rPr lang="pt-BR" dirty="0"/>
                  <a:t> (FN): número de exemplos atribuídos à classe negativa, mas que pertencem à classe positiva.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  <a:blipFill>
                <a:blip r:embed="rId3"/>
                <a:stretch>
                  <a:fillRect l="-17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4D7738-C774-F8D0-DD85-76976F9C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99206"/>
              </p:ext>
            </p:extLst>
          </p:nvPr>
        </p:nvGraphicFramePr>
        <p:xfrm>
          <a:off x="1429261" y="2713392"/>
          <a:ext cx="39934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23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1996723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Positivo (TP)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Falso </a:t>
                      </a:r>
                      <a:b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Positivo (FP)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b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Negativo (FN)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Negativo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4F3702B-0FE3-BDED-62A7-35438A8F3B75}"/>
              </a:ext>
            </a:extLst>
          </p:cNvPr>
          <p:cNvSpPr txBox="1"/>
          <p:nvPr/>
        </p:nvSpPr>
        <p:spPr>
          <a:xfrm rot="16200000">
            <a:off x="-452875" y="3354402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/>
            <a:r>
              <a:rPr lang="pt-BR" sz="1800" b="1" dirty="0">
                <a:effectLst/>
              </a:rPr>
              <a:t>Classes Estimadas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C82D3C-E180-54E3-CEFE-B2BD9B8D3E2A}"/>
              </a:ext>
            </a:extLst>
          </p:cNvPr>
          <p:cNvSpPr txBox="1"/>
          <p:nvPr/>
        </p:nvSpPr>
        <p:spPr>
          <a:xfrm>
            <a:off x="1423427" y="4856336"/>
            <a:ext cx="399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"/>
            <a:r>
              <a:rPr lang="pt-BR" sz="1800" b="1" dirty="0">
                <a:effectLst/>
              </a:rPr>
              <a:t>Classes Verdadeiras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/>
              <p:nvPr/>
            </p:nvSpPr>
            <p:spPr>
              <a:xfrm>
                <a:off x="699907" y="2957376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" y="2957376"/>
                <a:ext cx="723520" cy="369332"/>
              </a:xfrm>
              <a:prstGeom prst="rect">
                <a:avLst/>
              </a:prstGeom>
              <a:blipFill>
                <a:blip r:embed="rId4"/>
                <a:stretch>
                  <a:fillRect l="-7563" t="-6557" r="-6723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/>
              <p:nvPr/>
            </p:nvSpPr>
            <p:spPr>
              <a:xfrm>
                <a:off x="699907" y="3691993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" y="3691993"/>
                <a:ext cx="723520" cy="369332"/>
              </a:xfrm>
              <a:prstGeom prst="rect">
                <a:avLst/>
              </a:prstGeom>
              <a:blipFill>
                <a:blip r:embed="rId5"/>
                <a:stretch>
                  <a:fillRect l="-4202" t="-8333" r="-3361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/>
              <p:nvPr/>
            </p:nvSpPr>
            <p:spPr>
              <a:xfrm>
                <a:off x="1429261" y="4378834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61" y="4378834"/>
                <a:ext cx="2002557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/>
              <p:nvPr/>
            </p:nvSpPr>
            <p:spPr>
              <a:xfrm>
                <a:off x="3420150" y="4375501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50" y="4375501"/>
                <a:ext cx="2002557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17EF-5EC1-A178-3122-9310D2C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Falsos positivo e negativo</a:t>
            </a:r>
          </a:p>
        </p:txBody>
      </p:sp>
      <p:pic>
        <p:nvPicPr>
          <p:cNvPr id="1026" name="Picture 2" descr="The Doctor-Patient Relationship | Patient Satisfacton | National">
            <a:extLst>
              <a:ext uri="{FF2B5EF4-FFF2-40B4-BE49-F238E27FC236}">
                <a16:creationId xmlns:a16="http://schemas.microsoft.com/office/drawing/2014/main" id="{2583054F-73A9-55C4-C395-879CBEE7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5" y="25033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EF7D460A-1540-261A-A12D-3C65B81941A3}"/>
              </a:ext>
            </a:extLst>
          </p:cNvPr>
          <p:cNvSpPr/>
          <p:nvPr/>
        </p:nvSpPr>
        <p:spPr>
          <a:xfrm>
            <a:off x="1027287" y="1989668"/>
            <a:ext cx="2630311" cy="1027289"/>
          </a:xfrm>
          <a:prstGeom prst="wedgeEllipseCallout">
            <a:avLst>
              <a:gd name="adj1" fmla="val 56849"/>
              <a:gd name="adj2" fmla="val 932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Parabéns! Você está grávido.</a:t>
            </a:r>
          </a:p>
        </p:txBody>
      </p:sp>
      <p:pic>
        <p:nvPicPr>
          <p:cNvPr id="1028" name="Picture 4" descr="Pregnant Women Are To The Doctor. Stock Photo, Picture And Royalty Free  Image. Image 20465296.">
            <a:extLst>
              <a:ext uri="{FF2B5EF4-FFF2-40B4-BE49-F238E27FC236}">
                <a16:creationId xmlns:a16="http://schemas.microsoft.com/office/drawing/2014/main" id="{2894CFDF-7DCA-508F-5828-08BE3EAB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12" y="2503313"/>
            <a:ext cx="51474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52B1C2E0-E4AC-0723-4C0E-59528AB12D4E}"/>
              </a:ext>
            </a:extLst>
          </p:cNvPr>
          <p:cNvSpPr/>
          <p:nvPr/>
        </p:nvSpPr>
        <p:spPr>
          <a:xfrm>
            <a:off x="6835420" y="2005367"/>
            <a:ext cx="2630311" cy="1027289"/>
          </a:xfrm>
          <a:prstGeom prst="wedgeEllipseCallout">
            <a:avLst>
              <a:gd name="adj1" fmla="val 59424"/>
              <a:gd name="adj2" fmla="val 12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não está grávida.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57C4FD-8C88-C013-3F59-60907F695FA6}"/>
              </a:ext>
            </a:extLst>
          </p:cNvPr>
          <p:cNvSpPr txBox="1"/>
          <p:nvPr/>
        </p:nvSpPr>
        <p:spPr>
          <a:xfrm>
            <a:off x="2942867" y="6037052"/>
            <a:ext cx="29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82972D-94A8-8A5D-A2FA-FD1ECB53ADEC}"/>
              </a:ext>
            </a:extLst>
          </p:cNvPr>
          <p:cNvSpPr txBox="1"/>
          <p:nvPr/>
        </p:nvSpPr>
        <p:spPr>
          <a:xfrm>
            <a:off x="8877167" y="6037052"/>
            <a:ext cx="29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66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17EF-5EC1-A178-3122-9310D2C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Falsos positivo e negativo</a:t>
            </a:r>
          </a:p>
        </p:txBody>
      </p:sp>
      <p:pic>
        <p:nvPicPr>
          <p:cNvPr id="1026" name="Picture 2" descr="The Doctor-Patient Relationship | Patient Satisfacton | National">
            <a:extLst>
              <a:ext uri="{FF2B5EF4-FFF2-40B4-BE49-F238E27FC236}">
                <a16:creationId xmlns:a16="http://schemas.microsoft.com/office/drawing/2014/main" id="{2583054F-73A9-55C4-C395-879CBEE7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5" y="2503313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EF7D460A-1540-261A-A12D-3C65B81941A3}"/>
              </a:ext>
            </a:extLst>
          </p:cNvPr>
          <p:cNvSpPr/>
          <p:nvPr/>
        </p:nvSpPr>
        <p:spPr>
          <a:xfrm>
            <a:off x="1027287" y="1989668"/>
            <a:ext cx="2630311" cy="1027289"/>
          </a:xfrm>
          <a:prstGeom prst="wedgeEllipseCallout">
            <a:avLst>
              <a:gd name="adj1" fmla="val 56849"/>
              <a:gd name="adj2" fmla="val 932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Parabéns! Você está grávido.</a:t>
            </a:r>
          </a:p>
        </p:txBody>
      </p:sp>
      <p:pic>
        <p:nvPicPr>
          <p:cNvPr id="1028" name="Picture 4" descr="Pregnant Women Are To The Doctor. Stock Photo, Picture And Royalty Free  Image. Image 20465296.">
            <a:extLst>
              <a:ext uri="{FF2B5EF4-FFF2-40B4-BE49-F238E27FC236}">
                <a16:creationId xmlns:a16="http://schemas.microsoft.com/office/drawing/2014/main" id="{2894CFDF-7DCA-508F-5828-08BE3EAB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12" y="2503313"/>
            <a:ext cx="51474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52B1C2E0-E4AC-0723-4C0E-59528AB12D4E}"/>
              </a:ext>
            </a:extLst>
          </p:cNvPr>
          <p:cNvSpPr/>
          <p:nvPr/>
        </p:nvSpPr>
        <p:spPr>
          <a:xfrm>
            <a:off x="6835420" y="2005367"/>
            <a:ext cx="2630311" cy="1027289"/>
          </a:xfrm>
          <a:prstGeom prst="wedgeEllipseCallout">
            <a:avLst>
              <a:gd name="adj1" fmla="val 59424"/>
              <a:gd name="adj2" fmla="val 12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Você não está grávida.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4E8D18-CFA1-4499-1C37-A9917F8086BB}"/>
              </a:ext>
            </a:extLst>
          </p:cNvPr>
          <p:cNvSpPr txBox="1"/>
          <p:nvPr/>
        </p:nvSpPr>
        <p:spPr>
          <a:xfrm>
            <a:off x="670275" y="6028264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Falso positivo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E102EB-F6B1-86BA-75A0-CE01FC72FC54}"/>
              </a:ext>
            </a:extLst>
          </p:cNvPr>
          <p:cNvSpPr txBox="1"/>
          <p:nvPr/>
        </p:nvSpPr>
        <p:spPr>
          <a:xfrm>
            <a:off x="6456981" y="6028264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Falso negativo</a:t>
            </a:r>
          </a:p>
        </p:txBody>
      </p:sp>
    </p:spTree>
    <p:extLst>
      <p:ext uri="{BB962C8B-B14F-4D97-AF65-F5344CB8AC3E}">
        <p14:creationId xmlns:p14="http://schemas.microsoft.com/office/powerpoint/2010/main" val="164172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</p:spPr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  <a:blipFill>
                <a:blip r:embed="rId2"/>
                <a:stretch>
                  <a:fillRect l="-2318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0711" y="1825624"/>
                <a:ext cx="49219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É possível estender a análise com a </a:t>
                </a:r>
                <a:r>
                  <a:rPr lang="pt-BR" b="1" i="1" dirty="0"/>
                  <a:t>matriz de confusão </a:t>
                </a:r>
                <a:r>
                  <a:rPr lang="pt-BR" dirty="0"/>
                  <a:t>para o cenário 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Basta selecionar, uma vez, cada classe como sendo a classe positiva, enquanto todas as demais classes formam a classe negativa.</a:t>
                </a:r>
              </a:p>
              <a:p>
                <a:r>
                  <a:rPr lang="pt-BR" dirty="0"/>
                  <a:t>Vejamos um exemplo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0711" y="1825624"/>
                <a:ext cx="4921955" cy="5032376"/>
              </a:xfrm>
              <a:blipFill>
                <a:blip r:embed="rId3"/>
                <a:stretch>
                  <a:fillRect l="-2230" t="-1937" r="-4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06606"/>
                  </p:ext>
                </p:extLst>
              </p:nvPr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06606"/>
                  </p:ext>
                </p:extLst>
              </p:nvPr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870" r="-438994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100870" r="-438994" b="-2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200870" r="-438994" b="-1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397" t="-501449" r="-2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4397" t="-501449" r="-1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397" t="-501449" r="-862" b="-1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/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31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13086</TotalTime>
  <Words>1513</Words>
  <Application>Microsoft Office PowerPoint</Application>
  <PresentationFormat>Widescreen</PresentationFormat>
  <Paragraphs>174</Paragraphs>
  <Slides>20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Métricas para análise de classificadores</vt:lpstr>
      <vt:lpstr>O que vamos ver?</vt:lpstr>
      <vt:lpstr>Matriz de confusão</vt:lpstr>
      <vt:lpstr>Matriz de confusão</vt:lpstr>
      <vt:lpstr>Matriz de confusão</vt:lpstr>
      <vt:lpstr>Matriz de confusão para caso binário (Q=2)</vt:lpstr>
      <vt:lpstr>Falsos positivo e negativo</vt:lpstr>
      <vt:lpstr>Falsos positivo e negativo</vt:lpstr>
      <vt:lpstr>Matriz de confusão para caso multiclasses (Q&gt;2)</vt:lpstr>
      <vt:lpstr>Matriz de confusão para caso multiclasses (Q&gt;2)</vt:lpstr>
      <vt:lpstr>Acurácia</vt:lpstr>
      <vt:lpstr>Acurácia</vt:lpstr>
      <vt:lpstr>Precisão</vt:lpstr>
      <vt:lpstr>Acurácia versus precisão</vt:lpstr>
      <vt:lpstr>Recall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2290</cp:revision>
  <dcterms:created xsi:type="dcterms:W3CDTF">2020-01-20T13:50:05Z</dcterms:created>
  <dcterms:modified xsi:type="dcterms:W3CDTF">2023-08-27T18:15:41Z</dcterms:modified>
</cp:coreProperties>
</file>