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06" r:id="rId3"/>
    <p:sldId id="407" r:id="rId4"/>
    <p:sldId id="408" r:id="rId5"/>
    <p:sldId id="409" r:id="rId6"/>
    <p:sldId id="410" r:id="rId7"/>
    <p:sldId id="411" r:id="rId8"/>
    <p:sldId id="415" r:id="rId9"/>
    <p:sldId id="412" r:id="rId10"/>
    <p:sldId id="413" r:id="rId11"/>
    <p:sldId id="414" r:id="rId12"/>
    <p:sldId id="405" r:id="rId13"/>
    <p:sldId id="293" r:id="rId14"/>
    <p:sldId id="306" r:id="rId1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92010" autoAdjust="0"/>
  </p:normalViewPr>
  <p:slideViewPr>
    <p:cSldViewPr snapToGrid="0">
      <p:cViewPr varScale="1">
        <p:scale>
          <a:sx n="102" d="100"/>
          <a:sy n="102" d="100"/>
        </p:scale>
        <p:origin x="1176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31/07/2023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19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Explorando_a_função_de_erro.ipynb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Exercício_Encontre_os_pesos_da_função_hipótese.ipynb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36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7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9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5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7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856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8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Minimizando o erro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se quisermos ir para o ponto de mínimo a partir de um ponto qualquer, podemos dar um </a:t>
                </a:r>
                <a:r>
                  <a:rPr lang="pt-BR" b="1" i="1" dirty="0"/>
                  <a:t>passo</a:t>
                </a:r>
                <a:r>
                  <a:rPr lang="pt-BR" dirty="0"/>
                  <a:t> na direção apontada pelo gradiente.</a:t>
                </a:r>
              </a:p>
              <a:p>
                <a:r>
                  <a:rPr lang="pt-BR" dirty="0"/>
                  <a:t>Nós sabemos a direção e podemos escolher o </a:t>
                </a:r>
                <a:r>
                  <a:rPr lang="pt-BR" b="1" i="1" dirty="0"/>
                  <a:t>tamanho do passo</a:t>
                </a:r>
                <a:r>
                  <a:rPr lang="pt-BR" dirty="0"/>
                  <a:t> para darmos naquela direção.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tamanho do passo </a:t>
                </a:r>
                <a:r>
                  <a:rPr lang="pt-BR" dirty="0"/>
                  <a:t>é frequentemente chamado de </a:t>
                </a:r>
                <a:r>
                  <a:rPr lang="pt-BR" b="1" i="1" dirty="0"/>
                  <a:t>taxa ou passo de aprendizagem</a:t>
                </a:r>
                <a:r>
                  <a:rPr lang="pt-BR" dirty="0"/>
                  <a:t> e é, normalmente, denotado por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Vejam que atualizamos o peso atual usando uma fração do gradiente.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 r="-99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1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iterativa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728" y="1825624"/>
            <a:ext cx="5818488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dada a direção do gradiente e um passo de aprendizagem, agora podemos </a:t>
            </a:r>
            <a:r>
              <a:rPr lang="pt-BR" b="1" i="1" dirty="0"/>
              <a:t>iterativamente</a:t>
            </a:r>
            <a:r>
              <a:rPr lang="pt-BR" dirty="0"/>
              <a:t> dar passos em direção ao ponto de mínimo.</a:t>
            </a:r>
          </a:p>
          <a:p>
            <a:r>
              <a:rPr lang="pt-BR" dirty="0"/>
              <a:t>Calculamos o gradiente em um ponto inicial, atualizamos os pesos com uma fração do gradiente e calculamos o gradiente no novo ponto.</a:t>
            </a:r>
          </a:p>
          <a:p>
            <a:r>
              <a:rPr lang="pt-BR" dirty="0"/>
              <a:t>Repetimos até que a inclinação da reta tangente ao ponto se torne igual a 0.</a:t>
            </a:r>
          </a:p>
          <a:p>
            <a:pPr lvl="1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C27F250-00D2-02E2-BA5C-F825D68F865C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C28BCEA-AC0E-ACCA-1D14-5089AF236AFF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0EB327B9-9368-9517-1592-A958BAFB326E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FB2A4E76-B9EA-7978-E3C8-354FACD511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708B64BB-3945-1538-F968-FE34B3BF7F7E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708B64BB-3945-1538-F968-FE34B3BF7F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33C03641-A896-5188-5291-D3C1622B3FD8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71BE268E-A73C-EBD6-430F-5DC7906AD0C9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75094F36-EDC3-CA21-125A-0EE943C62CCB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4F74B96C-E784-361B-FC9A-C4EF081FD895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71C9CA5-E5AD-29D4-50CD-004105724E54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55BCAC41-0745-6FC8-1A6E-02719DA867BC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8165A6F-4823-C968-4CC3-010FF73A64B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392D10D5-4FB0-851A-EF0A-524C94C0CD21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FB65B051-0C1A-E311-B392-188679189CE2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FB65B051-0C1A-E311-B392-188679189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85EEAC7-A39B-8E54-1ABE-192465A83EF9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85EEAC7-A39B-8E54-1ABE-192465A83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68034E18-A442-62D7-3DB8-7E034ACBB8FB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F6FC7276-D03F-FF26-A5BB-9174F6A90A78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A190C2C1-537B-4D0E-665C-CD1CAB22ED1F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C6AED7E6-776D-2275-0616-9245A6D9FA2F}"/>
                </a:ext>
              </a:extLst>
            </p:cNvPr>
            <p:cNvSpPr txBox="1"/>
            <p:nvPr/>
          </p:nvSpPr>
          <p:spPr>
            <a:xfrm>
              <a:off x="2355219" y="4333840"/>
              <a:ext cx="1071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Novo ponto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C1D5DB3A-D103-9E96-0C21-7F28D7FEA74D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C1D5DB3A-D103-9E96-0C21-7F28D7FEA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6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33AD0DEC-1BFB-48CC-9552-A207C6E4AB5F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18D9158A-32E2-486B-D9F5-660207BFF35D}"/>
                    </a:ext>
                  </a:extLst>
                </p:cNvPr>
                <p:cNvSpPr txBox="1"/>
                <p:nvPr/>
              </p:nvSpPr>
              <p:spPr>
                <a:xfrm>
                  <a:off x="1785331" y="4880663"/>
                  <a:ext cx="5218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ant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18D9158A-32E2-486B-D9F5-660207BFF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331" y="4880663"/>
                  <a:ext cx="521882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7EA99A1F-BA18-1253-B4C5-1677BA9FFD90}"/>
              </a:ext>
            </a:extLst>
          </p:cNvPr>
          <p:cNvSpPr/>
          <p:nvPr/>
        </p:nvSpPr>
        <p:spPr>
          <a:xfrm rot="20640245">
            <a:off x="2025336" y="4007159"/>
            <a:ext cx="291944" cy="588367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C3DEEC2D-A2E8-B62C-3519-1662739D0B6E}"/>
              </a:ext>
            </a:extLst>
          </p:cNvPr>
          <p:cNvSpPr/>
          <p:nvPr/>
        </p:nvSpPr>
        <p:spPr>
          <a:xfrm>
            <a:off x="2380859" y="4524896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744BE183-5F01-AB59-599F-17091AA24B29}"/>
                  </a:ext>
                </a:extLst>
              </p:cNvPr>
              <p:cNvSpPr txBox="1"/>
              <p:nvPr/>
            </p:nvSpPr>
            <p:spPr>
              <a:xfrm>
                <a:off x="2119544" y="3893176"/>
                <a:ext cx="756505" cy="444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12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200" b="0" i="0" smtClean="0">
                                  <a:latin typeface="Cambria Math" panose="02040503050406030204" pitchFamily="18" charset="0"/>
                                </a:rPr>
                                <m:t>anterior</m:t>
                              </m:r>
                            </m:sub>
                          </m:s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2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744BE183-5F01-AB59-599F-17091AA24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544" y="3893176"/>
                <a:ext cx="756505" cy="444032"/>
              </a:xfrm>
              <a:prstGeom prst="rect">
                <a:avLst/>
              </a:prstGeom>
              <a:blipFill>
                <a:blip r:embed="rId8"/>
                <a:stretch>
                  <a:fillRect r="-52419" b="-2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91970589-0FEE-A18A-6939-B759912143E8}"/>
              </a:ext>
            </a:extLst>
          </p:cNvPr>
          <p:cNvCxnSpPr>
            <a:cxnSpLocks/>
          </p:cNvCxnSpPr>
          <p:nvPr/>
        </p:nvCxnSpPr>
        <p:spPr>
          <a:xfrm>
            <a:off x="2402309" y="4543393"/>
            <a:ext cx="0" cy="360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549CB10D-AF19-2EAB-1F32-C5517B1BA991}"/>
                  </a:ext>
                </a:extLst>
              </p:cNvPr>
              <p:cNvSpPr txBox="1"/>
              <p:nvPr/>
            </p:nvSpPr>
            <p:spPr>
              <a:xfrm>
                <a:off x="2245894" y="4879610"/>
                <a:ext cx="5218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549CB10D-AF19-2EAB-1F32-C5517B1BA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894" y="4879610"/>
                <a:ext cx="521882" cy="307777"/>
              </a:xfrm>
              <a:prstGeom prst="rect">
                <a:avLst/>
              </a:prstGeom>
              <a:blipFill>
                <a:blip r:embed="rId9"/>
                <a:stretch>
                  <a:fillRect r="-23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/>
              <p:nvPr/>
            </p:nvSpPr>
            <p:spPr>
              <a:xfrm>
                <a:off x="900385" y="5704354"/>
                <a:ext cx="3981143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anterior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anterior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5" y="5704354"/>
                <a:ext cx="3981143" cy="6785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have Direita 50">
            <a:extLst>
              <a:ext uri="{FF2B5EF4-FFF2-40B4-BE49-F238E27FC236}">
                <a16:creationId xmlns:a16="http://schemas.microsoft.com/office/drawing/2014/main" id="{BBB7610F-0D45-15F0-36E0-B73700205383}"/>
              </a:ext>
            </a:extLst>
          </p:cNvPr>
          <p:cNvSpPr/>
          <p:nvPr/>
        </p:nvSpPr>
        <p:spPr>
          <a:xfrm rot="5400000">
            <a:off x="2804075" y="4472502"/>
            <a:ext cx="237200" cy="3861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8BE7280-D6C2-F198-63A6-75BAA02AF46C}"/>
              </a:ext>
            </a:extLst>
          </p:cNvPr>
          <p:cNvSpPr txBox="1"/>
          <p:nvPr/>
        </p:nvSpPr>
        <p:spPr>
          <a:xfrm>
            <a:off x="973059" y="6472958"/>
            <a:ext cx="388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Equação de atualização dos pesos</a:t>
            </a:r>
          </a:p>
        </p:txBody>
      </p:sp>
    </p:spTree>
    <p:extLst>
      <p:ext uri="{BB962C8B-B14F-4D97-AF65-F5344CB8AC3E}">
        <p14:creationId xmlns:p14="http://schemas.microsoft.com/office/powerpoint/2010/main" val="141823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“”.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função o processo (</a:t>
            </a:r>
            <a:r>
              <a:rPr lang="pt-BR" i="1" dirty="0"/>
              <a:t>loop</a:t>
            </a:r>
            <a:r>
              <a:rPr lang="pt-BR" dirty="0"/>
              <a:t>) de treinamento.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Damos um palpite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Medimos a precisão desse palpite com a função de erro.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Então usamos a informação do erro para dar outro palpite, esperando que ele seja um pouco melhor do que o anterior.</a:t>
            </a:r>
          </a:p>
          <a:p>
            <a:r>
              <a:rPr lang="pt-BR" dirty="0"/>
              <a:t>A ideia é que quanto menor o erro, mais preciso é o seu palpite. </a:t>
            </a:r>
          </a:p>
          <a:p>
            <a:r>
              <a:rPr lang="pt-BR" dirty="0"/>
              <a:t>Portanto, neste tópico, exploraremos como minimizar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E99E2AE-4E3E-6185-354D-4B008D2690A8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Gradientes e derivadas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4940" y="1825624"/>
                <a:ext cx="5490182" cy="4924495"/>
              </a:xfrm>
            </p:spPr>
            <p:txBody>
              <a:bodyPr/>
              <a:lstStyle/>
              <a:p>
                <a:r>
                  <a:rPr lang="pt-BR" dirty="0"/>
                  <a:t>Vamos primeiro ver como vetores gradiente e derivadas nos ajudam a minimizar o erro.</a:t>
                </a:r>
              </a:p>
              <a:p>
                <a:r>
                  <a:rPr lang="pt-BR" dirty="0"/>
                  <a:t>Consequentemente, entenderemos como o algoritmo de otimização/treinamento dos modelos funciona.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usar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dirty="0"/>
                  <a:t> para definir uma função de erro genérica.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4940" y="1825624"/>
                <a:ext cx="5490182" cy="4924495"/>
              </a:xfrm>
              <a:blipFill>
                <a:blip r:embed="rId2"/>
                <a:stretch>
                  <a:fillRect l="-1998" t="-19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078DEFA-4D19-CC6A-09E6-B2A4E06CA18B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56CDFD3-EBF0-A6E8-13D0-DA400FCD8A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7D3588B-B31F-AD61-2342-848270CC2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ED7933E-3D25-7111-5F12-120C263F95C3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FEBEFA08-5BC3-7C18-56CA-466CD07B8642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A18913F-965C-09B3-627C-40B9D264F64F}"/>
                </a:ext>
              </a:extLst>
            </p:cNvPr>
            <p:cNvSpPr txBox="1"/>
            <p:nvPr/>
          </p:nvSpPr>
          <p:spPr>
            <a:xfrm>
              <a:off x="2493227" y="437201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286C17E-F5E5-300A-E4A7-2E0B1945B3D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2B97A56-C56D-F8FB-6177-BC422001684B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/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 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quantifica a diferença entre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58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830BE789-9BD9-1C30-4AE5-57AC2F02EA46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da 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Lembrem-se que a função de erro que usamos anteriormente, a função do EQM, é quadrática.</a:t>
            </a:r>
          </a:p>
          <a:p>
            <a:r>
              <a:rPr lang="pt-BR" dirty="0"/>
              <a:t>E como vimos no exemplo, funções quadráticas têm a forma de parábolas convexas.</a:t>
            </a:r>
          </a:p>
          <a:p>
            <a:r>
              <a:rPr lang="pt-BR" dirty="0"/>
              <a:t>A convexidade é importante pois garante que a função tenha apenas um ponto de mínimo, o mínimo global.</a:t>
            </a:r>
          </a:p>
          <a:p>
            <a:r>
              <a:rPr lang="pt-BR" dirty="0"/>
              <a:t>Isso permite que encontremos a solução ótima de forma mais eficiente.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73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D9013326-EF21-4EBB-9732-E899F67B9080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Se queremos encontrar o </a:t>
            </a:r>
            <a:r>
              <a:rPr lang="pt-BR" b="1" i="1" dirty="0"/>
              <a:t>mínimo</a:t>
            </a:r>
            <a:r>
              <a:rPr lang="pt-BR" dirty="0"/>
              <a:t> da função, basta buscarmos a </a:t>
            </a:r>
            <a:r>
              <a:rPr lang="pt-BR" b="1" i="1" dirty="0"/>
              <a:t>parte mais baixa da parábola</a:t>
            </a:r>
            <a:r>
              <a:rPr lang="pt-BR" dirty="0"/>
              <a:t>.</a:t>
            </a:r>
          </a:p>
          <a:p>
            <a:r>
              <a:rPr lang="pt-BR" dirty="0"/>
              <a:t>Não importa quais sejam os valores dos pesos e onde a função de erro é plotada no gráfico, nós </a:t>
            </a:r>
            <a:r>
              <a:rPr lang="pt-BR" b="1" i="1" dirty="0"/>
              <a:t>sempre teremos certeza de que o mínimo está na parte inferior da parábola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16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10291" y="4283075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F063B4C-03F8-0636-565D-874E617104A0}"/>
              </a:ext>
            </a:extLst>
          </p:cNvPr>
          <p:cNvCxnSpPr>
            <a:cxnSpLocks/>
          </p:cNvCxnSpPr>
          <p:nvPr/>
        </p:nvCxnSpPr>
        <p:spPr>
          <a:xfrm flipH="1">
            <a:off x="2922676" y="3590207"/>
            <a:ext cx="882208" cy="1088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erro indica o caminho a ser seguido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728" y="1825624"/>
            <a:ext cx="5818488" cy="5032376"/>
          </a:xfrm>
        </p:spPr>
        <p:txBody>
          <a:bodyPr>
            <a:normAutofit/>
          </a:bodyPr>
          <a:lstStyle/>
          <a:p>
            <a:r>
              <a:rPr lang="pt-BR" dirty="0"/>
              <a:t>Assim, se dermos um palpite (ponto inicial) sobre os valores dos pesos da função hipótese, como mostrado ao lado, e calcularmos o erro, ele será grande e, consequentemente, saberemos que estamos longe do ponto de mínimo.</a:t>
            </a:r>
          </a:p>
          <a:p>
            <a:r>
              <a:rPr lang="pt-BR" dirty="0"/>
              <a:t>Portanto, quanto menor o erro, mais próximo estaremos do ponto ótimo.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7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420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80267" y="1825624"/>
                <a:ext cx="6619950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Se nós diferenciarmos a função de erro em um ponto qualquer em relação aos pesos, nós obtemos 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vetor gradiente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Ele aponta na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direção de maior crescimento da função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determinado ponto.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O gradiente pode ser também interpretado como a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inclinação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da reta tangente à curva no ponto onde ele é calculado.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Quanto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maior o valor absoluto do gradiente, mais inclinada é a reta tangente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naquele ponto.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</a:t>
                </a:r>
                <a:r>
                  <a:rPr lang="pt-BR" b="1" i="1" dirty="0"/>
                  <a:t>um valor igual a 0 indica inclinação nula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Onde isso ocorre? No ponto de mínimo.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0267" y="1825624"/>
                <a:ext cx="6619950" cy="5032376"/>
              </a:xfrm>
              <a:blipFill>
                <a:blip r:embed="rId3"/>
                <a:stretch>
                  <a:fillRect l="-1473" t="-2421" r="-2670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3BE193-6F4D-08CC-5267-85D938F1F1CF}"/>
              </a:ext>
            </a:extLst>
          </p:cNvPr>
          <p:cNvSpPr txBox="1"/>
          <p:nvPr/>
        </p:nvSpPr>
        <p:spPr>
          <a:xfrm>
            <a:off x="468345" y="5522410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indo na direção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78918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179" y="1825624"/>
            <a:ext cx="6441038" cy="503237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Porém, queremos o mínimo da função, o que fazer?</a:t>
            </a:r>
            <a:endParaRPr lang="pt-BR" b="0" i="0" dirty="0">
              <a:solidFill>
                <a:schemeClr val="tx1"/>
              </a:solidFill>
              <a:effectLst/>
            </a:endParaRPr>
          </a:p>
          <a:p>
            <a:r>
              <a:rPr lang="pt-BR" b="0" i="0" dirty="0">
                <a:solidFill>
                  <a:schemeClr val="tx1"/>
                </a:solidFill>
                <a:effectLst/>
              </a:rPr>
              <a:t>Basta irmos na </a:t>
            </a:r>
            <a:r>
              <a:rPr lang="pt-BR" b="1" i="1" dirty="0">
                <a:solidFill>
                  <a:schemeClr val="tx1"/>
                </a:solidFill>
                <a:effectLst/>
              </a:rPr>
              <a:t>direção oposta</a:t>
            </a:r>
            <a:r>
              <a:rPr lang="pt-BR" b="0" i="0" dirty="0">
                <a:solidFill>
                  <a:schemeClr val="tx1"/>
                </a:solidFill>
                <a:effectLst/>
              </a:rPr>
              <a:t> a do gradiente (negativo do gradiente), a qual </a:t>
            </a:r>
            <a:r>
              <a:rPr lang="pt-BR" b="1" i="1" dirty="0">
                <a:solidFill>
                  <a:schemeClr val="tx1"/>
                </a:solidFill>
                <a:effectLst/>
              </a:rPr>
              <a:t>aponta para a direção de maior decréscimo da função</a:t>
            </a:r>
            <a:r>
              <a:rPr lang="pt-BR" b="0" i="0" dirty="0">
                <a:solidFill>
                  <a:schemeClr val="tx1"/>
                </a:solidFill>
                <a:effectLst/>
              </a:rPr>
              <a:t> a partir do ponto.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3BE193-6F4D-08CC-5267-85D938F1F1CF}"/>
              </a:ext>
            </a:extLst>
          </p:cNvPr>
          <p:cNvSpPr txBox="1"/>
          <p:nvPr/>
        </p:nvSpPr>
        <p:spPr>
          <a:xfrm>
            <a:off x="736317" y="5510537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indo na direção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112975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728" y="1825624"/>
            <a:ext cx="5818488" cy="5032376"/>
          </a:xfrm>
        </p:spPr>
        <p:txBody>
          <a:bodyPr>
            <a:normAutofit/>
          </a:bodyPr>
          <a:lstStyle/>
          <a:p>
            <a:r>
              <a:rPr lang="pt-BR" dirty="0"/>
              <a:t>O gradiente </a:t>
            </a:r>
            <a:r>
              <a:rPr lang="pt-BR" b="1" i="1" dirty="0"/>
              <a:t>não dá informações da distância até o ponto de mínimo</a:t>
            </a:r>
            <a:r>
              <a:rPr lang="pt-BR" dirty="0"/>
              <a:t>, mas pelo menos sabemos a direção correta.</a:t>
            </a:r>
          </a:p>
          <a:p>
            <a:r>
              <a:rPr lang="pt-BR" dirty="0"/>
              <a:t>Podemos fazer a analogia com uma bola em uma ladeira.</a:t>
            </a:r>
          </a:p>
          <a:p>
            <a:r>
              <a:rPr lang="pt-BR" dirty="0"/>
              <a:t>A gravidade dá a direção até a parte mais baixa da ladeira, mas não sabemos a distância até lá. </a:t>
            </a:r>
          </a:p>
          <a:p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38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43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8874</TotalTime>
  <Words>1513</Words>
  <Application>Microsoft Office PowerPoint</Application>
  <PresentationFormat>Widescreen</PresentationFormat>
  <Paragraphs>138</Paragraphs>
  <Slides>14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Minimizando o erro</vt:lpstr>
      <vt:lpstr>O que vamos ver?</vt:lpstr>
      <vt:lpstr>Gradientes e derivadas</vt:lpstr>
      <vt:lpstr>Formato da função de erro</vt:lpstr>
      <vt:lpstr>Ponto de mínimo</vt:lpstr>
      <vt:lpstr>O erro indica o caminho a ser seguido</vt:lpstr>
      <vt:lpstr>Gradiente</vt:lpstr>
      <vt:lpstr>Gradiente</vt:lpstr>
      <vt:lpstr>Gradiente</vt:lpstr>
      <vt:lpstr>Passo de aprendizagem</vt:lpstr>
      <vt:lpstr>Otimização iterativa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1764</cp:revision>
  <dcterms:created xsi:type="dcterms:W3CDTF">2020-01-20T13:50:05Z</dcterms:created>
  <dcterms:modified xsi:type="dcterms:W3CDTF">2023-07-31T19:41:51Z</dcterms:modified>
</cp:coreProperties>
</file>