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06" r:id="rId3"/>
    <p:sldId id="407" r:id="rId4"/>
    <p:sldId id="431" r:id="rId5"/>
    <p:sldId id="408" r:id="rId6"/>
    <p:sldId id="410" r:id="rId7"/>
    <p:sldId id="411" r:id="rId8"/>
    <p:sldId id="409" r:id="rId9"/>
    <p:sldId id="412" r:id="rId10"/>
    <p:sldId id="413" r:id="rId11"/>
    <p:sldId id="433" r:id="rId12"/>
    <p:sldId id="414" r:id="rId13"/>
    <p:sldId id="415" r:id="rId14"/>
    <p:sldId id="416" r:id="rId15"/>
    <p:sldId id="428" r:id="rId16"/>
    <p:sldId id="429" r:id="rId17"/>
    <p:sldId id="417" r:id="rId18"/>
    <p:sldId id="418" r:id="rId19"/>
    <p:sldId id="419" r:id="rId20"/>
    <p:sldId id="420" r:id="rId21"/>
    <p:sldId id="421" r:id="rId22"/>
    <p:sldId id="424" r:id="rId23"/>
    <p:sldId id="423" r:id="rId24"/>
    <p:sldId id="434" r:id="rId25"/>
    <p:sldId id="422" r:id="rId26"/>
    <p:sldId id="425" r:id="rId27"/>
    <p:sldId id="427" r:id="rId28"/>
    <p:sldId id="426" r:id="rId29"/>
    <p:sldId id="405" r:id="rId30"/>
    <p:sldId id="293" r:id="rId31"/>
    <p:sldId id="306" r:id="rId32"/>
    <p:sldId id="430" r:id="rId33"/>
    <p:sldId id="432" r:id="rId3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3826" autoAdjust="0"/>
  </p:normalViewPr>
  <p:slideViewPr>
    <p:cSldViewPr snapToGrid="0">
      <p:cViewPr varScale="1">
        <p:scale>
          <a:sx n="104" d="100"/>
          <a:sy n="104" d="100"/>
        </p:scale>
        <p:origin x="1194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30/08/2023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7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Exercício_sobre_regressão_com_DNNs.ipynb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5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sobre_regress&#227;o_com_DNN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491" y="1825624"/>
            <a:ext cx="5757224" cy="5032371"/>
          </a:xfrm>
        </p:spPr>
        <p:txBody>
          <a:bodyPr>
            <a:normAutofit/>
          </a:bodyPr>
          <a:lstStyle/>
          <a:p>
            <a:r>
              <a:rPr lang="pt-BR" dirty="0"/>
              <a:t>Em redes de </a:t>
            </a:r>
            <a:r>
              <a:rPr lang="pt-BR" b="1" i="1" dirty="0">
                <a:solidFill>
                  <a:srgbClr val="00B050"/>
                </a:solidFill>
              </a:rPr>
              <a:t>alimentação direta</a:t>
            </a:r>
            <a:r>
              <a:rPr lang="pt-BR" dirty="0"/>
              <a:t>, as camadas estão conectadas em </a:t>
            </a:r>
            <a:r>
              <a:rPr lang="pt-BR" b="1" i="1" dirty="0">
                <a:solidFill>
                  <a:srgbClr val="7030A0"/>
                </a:solidFill>
              </a:rPr>
              <a:t>sequência</a:t>
            </a:r>
            <a:r>
              <a:rPr lang="pt-BR" dirty="0"/>
              <a:t>.</a:t>
            </a:r>
          </a:p>
          <a:p>
            <a:r>
              <a:rPr lang="pt-BR" dirty="0"/>
              <a:t>As </a:t>
            </a:r>
            <a:r>
              <a:rPr lang="pt-BR" b="1" i="1" dirty="0">
                <a:solidFill>
                  <a:srgbClr val="7030A0"/>
                </a:solidFill>
              </a:rPr>
              <a:t>i</a:t>
            </a:r>
            <a:r>
              <a:rPr lang="pt-BR" b="1" i="1" dirty="0">
                <a:solidFill>
                  <a:srgbClr val="7030A0"/>
                </a:solidFill>
                <a:effectLst/>
              </a:rPr>
              <a:t>nformações fluem em uma única direção</a:t>
            </a:r>
            <a:r>
              <a:rPr lang="pt-BR" b="0" i="0" dirty="0">
                <a:effectLst/>
              </a:rPr>
              <a:t>, ou seja, da entrada para as camadas ocultas e, finalmente, para a camada de saída, sem recursões.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3" y="1825624"/>
            <a:ext cx="5840351" cy="5032371"/>
          </a:xfrm>
        </p:spPr>
        <p:txBody>
          <a:bodyPr>
            <a:normAutofit/>
          </a:bodyPr>
          <a:lstStyle/>
          <a:p>
            <a:r>
              <a:rPr lang="pt-BR" dirty="0"/>
              <a:t>Na terminologia do Tensorflow,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este tipo de rede.</a:t>
            </a:r>
          </a:p>
          <a:p>
            <a:r>
              <a:rPr lang="pt-BR" dirty="0"/>
              <a:t>Além disso, vemos que as </a:t>
            </a:r>
            <a:r>
              <a:rPr lang="pt-BR" b="1" i="1" dirty="0">
                <a:solidFill>
                  <a:srgbClr val="00B050"/>
                </a:solidFill>
              </a:rPr>
              <a:t>saídas de uma camada estão conectadas a todos os neurônios da próxima camada</a:t>
            </a:r>
            <a:r>
              <a:rPr lang="pt-BR" dirty="0"/>
              <a:t>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o termo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 para definir o nome e tipos das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3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 ou sequencial.</a:t>
            </a:r>
          </a:p>
          <a:p>
            <a:r>
              <a:rPr lang="pt-BR" dirty="0"/>
              <a:t>Dentro dos colchetes, </a:t>
            </a:r>
            <a:r>
              <a:rPr lang="pt-BR" b="1" i="1" dirty="0">
                <a:solidFill>
                  <a:srgbClr val="7030A0"/>
                </a:solidFill>
              </a:rPr>
              <a:t>listamos</a:t>
            </a:r>
            <a:r>
              <a:rPr lang="pt-BR" dirty="0"/>
              <a:t> </a:t>
            </a:r>
            <a:r>
              <a:rPr lang="pt-BR" b="1" i="1" dirty="0"/>
              <a:t>as camadas </a:t>
            </a:r>
            <a:r>
              <a:rPr lang="pt-BR" dirty="0"/>
              <a:t>dessa rede neural.</a:t>
            </a:r>
          </a:p>
          <a:p>
            <a:r>
              <a:rPr lang="pt-BR" dirty="0"/>
              <a:t>Nesse exemplo, a lista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 (classe </a:t>
            </a:r>
            <a:r>
              <a:rPr lang="pt-BR" i="1" dirty="0"/>
              <a:t>Dense</a:t>
            </a:r>
            <a:r>
              <a:rPr lang="pt-BR" dirty="0"/>
              <a:t>),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define quantos neurônios a camada possui.</a:t>
            </a:r>
          </a:p>
          <a:p>
            <a:r>
              <a:rPr lang="pt-BR" dirty="0"/>
              <a:t>Podemos ver que essa camada tem </a:t>
            </a:r>
            <a:r>
              <a:rPr lang="pt-BR" b="1" i="1" dirty="0"/>
              <a:t>apenas um neurônio</a:t>
            </a:r>
            <a:r>
              <a:rPr lang="pt-BR" dirty="0"/>
              <a:t>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 nela.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definimos </a:t>
                </a:r>
                <a:r>
                  <a:rPr lang="pt-BR" b="1" i="1" dirty="0"/>
                  <a:t>apenas para a primeira camada</a:t>
                </a:r>
                <a:r>
                  <a:rPr lang="pt-BR" dirty="0"/>
                  <a:t> (neste caso a única) de uma rede neural é o formato (i.e., </a:t>
                </a:r>
                <a:r>
                  <a:rPr lang="pt-BR" b="1" i="1" dirty="0"/>
                  <a:t>dimensões</a:t>
                </a:r>
                <a:r>
                  <a:rPr lang="pt-BR" dirty="0"/>
                  <a:t>) das </a:t>
                </a:r>
                <a:r>
                  <a:rPr lang="pt-BR" b="1" i="1" dirty="0"/>
                  <a:t>entradas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o valor 1, que indica a dimensão da entrada, ou seja, a </a:t>
                </a:r>
                <a:r>
                  <a:rPr lang="pt-BR" b="1" i="1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quantidade de atributos de entrada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do neurônio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  <a:p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significa que o neurônio tem apenas uma entrada, o atributo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  <a:blipFill>
                <a:blip r:embed="rId3"/>
                <a:stretch>
                  <a:fillRect l="-941" t="-4348" b="-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4550228"/>
            <a:ext cx="11658600" cy="23077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vimos o funcionamento dos neurônios, aprendemos que eles possuem uma </a:t>
            </a:r>
            <a:r>
              <a:rPr lang="pt-BR" b="1" i="1" dirty="0"/>
              <a:t>função de ativação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que têm como entrada a </a:t>
            </a:r>
            <a:r>
              <a:rPr lang="pt-BR" b="1" i="1" dirty="0"/>
              <a:t>combinação ponderada das entradas pelos pesos sinápticos mais o peso de bias</a:t>
            </a:r>
            <a:r>
              <a:rPr lang="pt-BR" dirty="0"/>
              <a:t> e que faz um </a:t>
            </a:r>
            <a:r>
              <a:rPr lang="pt-BR" b="1" i="1" dirty="0">
                <a:solidFill>
                  <a:srgbClr val="00B050"/>
                </a:solidFill>
              </a:rPr>
              <a:t>mapeamento não linear </a:t>
            </a:r>
            <a:r>
              <a:rPr lang="pt-BR" dirty="0"/>
              <a:t>de sua entrada na saída.</a:t>
            </a:r>
          </a:p>
          <a:p>
            <a:r>
              <a:rPr lang="pt-BR" dirty="0"/>
              <a:t>Porém, como queremos encontrar um </a:t>
            </a:r>
            <a:r>
              <a:rPr lang="pt-BR" b="1" i="1" dirty="0">
                <a:solidFill>
                  <a:srgbClr val="00B050"/>
                </a:solidFill>
              </a:rPr>
              <a:t>mapeamento linear entre entrada e saída</a:t>
            </a:r>
            <a:r>
              <a:rPr lang="pt-BR" dirty="0"/>
              <a:t>, </a:t>
            </a:r>
            <a:r>
              <a:rPr lang="pt-BR" b="1" i="1" dirty="0"/>
              <a:t>não usaremos </a:t>
            </a:r>
            <a:r>
              <a:rPr lang="pt-BR" dirty="0"/>
              <a:t>nenhuma </a:t>
            </a:r>
            <a:r>
              <a:rPr lang="pt-BR" b="1" i="1" dirty="0"/>
              <a:t>função de ativação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4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Lembrem-se nosso objetivo é encontrar os pesos de uma função hipótese, modelada pela rede neural, do tipo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ativação é definida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activation</a:t>
                </a:r>
                <a:r>
                  <a:rPr lang="pt-BR" dirty="0"/>
                  <a:t> da classe </a:t>
                </a:r>
                <a:r>
                  <a:rPr lang="pt-BR" b="1" i="1" dirty="0"/>
                  <a:t>Dense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padrão, a ativação é definida como </a:t>
                </a:r>
                <a:r>
                  <a:rPr lang="pt-BR" b="1" i="1" dirty="0" err="1"/>
                  <a:t>None</a:t>
                </a:r>
                <a:r>
                  <a:rPr lang="pt-BR" dirty="0"/>
                  <a:t>, ou seja, não se tem ativação.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4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8184" y="1825624"/>
                <a:ext cx="736699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</a:t>
                </a:r>
                <a:r>
                  <a:rPr lang="pt-BR" b="1" i="1" dirty="0"/>
                  <a:t>uma camada</a:t>
                </a:r>
                <a:r>
                  <a:rPr lang="pt-BR" dirty="0"/>
                  <a:t> com um </a:t>
                </a:r>
                <a:r>
                  <a:rPr lang="pt-BR" b="1" i="1" dirty="0"/>
                  <a:t>único neurônio</a:t>
                </a:r>
                <a:r>
                  <a:rPr lang="pt-BR" dirty="0"/>
                  <a:t> nela.</a:t>
                </a:r>
              </a:p>
              <a:p>
                <a:r>
                  <a:rPr lang="pt-BR" dirty="0"/>
                  <a:t>O neurônio tem apenas uma entrada, 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isso a dimensão da entrada é igual a 1.</a:t>
                </a:r>
              </a:p>
              <a:p>
                <a:r>
                  <a:rPr lang="pt-BR" dirty="0"/>
                  <a:t>Nenhuma função de ativação é definida.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queremos encontrar um mapeamento linear.</a:t>
                </a:r>
              </a:p>
              <a:p>
                <a:r>
                  <a:rPr lang="pt-BR" dirty="0"/>
                  <a:t>Ele irá aprender os pesos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)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melhor forma possível, baseado no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184" y="1825624"/>
                <a:ext cx="7366990" cy="5032376"/>
              </a:xfrm>
              <a:blipFill>
                <a:blip r:embed="rId2"/>
                <a:stretch>
                  <a:fillRect l="-1325" t="-2421" r="-124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1F8E92-5E4D-380C-2C1E-42DD6285D5EB}"/>
              </a:ext>
            </a:extLst>
          </p:cNvPr>
          <p:cNvGrpSpPr/>
          <p:nvPr/>
        </p:nvGrpSpPr>
        <p:grpSpPr>
          <a:xfrm>
            <a:off x="1512224" y="3502891"/>
            <a:ext cx="1848393" cy="566057"/>
            <a:chOff x="1851660" y="2612572"/>
            <a:chExt cx="1848393" cy="56605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4B27F3-1C94-2ECC-30C0-E54C55E7D8A9}"/>
                </a:ext>
              </a:extLst>
            </p:cNvPr>
            <p:cNvSpPr/>
            <p:nvPr/>
          </p:nvSpPr>
          <p:spPr>
            <a:xfrm>
              <a:off x="2492828" y="261257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830856A-6DDF-054C-047C-3639E9D7DC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198914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7BD0E92-0842-BCA5-B7B8-4D940F7B3F1D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/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/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20588"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/>
              <p:nvPr/>
            </p:nvSpPr>
            <p:spPr>
              <a:xfrm>
                <a:off x="1832263" y="3540193"/>
                <a:ext cx="1741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263" y="3540193"/>
                <a:ext cx="174172" cy="307777"/>
              </a:xfrm>
              <a:prstGeom prst="rect">
                <a:avLst/>
              </a:prstGeom>
              <a:blipFill>
                <a:blip r:embed="rId5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F91332-8504-F835-3710-D46BA9E7E8EE}"/>
              </a:ext>
            </a:extLst>
          </p:cNvPr>
          <p:cNvCxnSpPr>
            <a:endCxn id="4" idx="0"/>
          </p:cNvCxnSpPr>
          <p:nvPr/>
        </p:nvCxnSpPr>
        <p:spPr>
          <a:xfrm>
            <a:off x="2436420" y="3198091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/>
              <p:nvPr/>
            </p:nvSpPr>
            <p:spPr>
              <a:xfrm>
                <a:off x="2315315" y="2948503"/>
                <a:ext cx="1741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315" y="2948503"/>
                <a:ext cx="174172" cy="307777"/>
              </a:xfrm>
              <a:prstGeom prst="rect">
                <a:avLst/>
              </a:prstGeom>
              <a:blipFill>
                <a:blip r:embed="rId6"/>
                <a:stretch>
                  <a:fillRect r="-46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AD21F71-69DC-F2C8-900B-DF14EABE43B9}"/>
                  </a:ext>
                </a:extLst>
              </p:cNvPr>
              <p:cNvSpPr txBox="1"/>
              <p:nvPr/>
            </p:nvSpPr>
            <p:spPr>
              <a:xfrm>
                <a:off x="1006037" y="4214050"/>
                <a:ext cx="26822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AD21F71-69DC-F2C8-900B-DF14EABE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37" y="4214050"/>
                <a:ext cx="268224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</a:t>
            </a:r>
            <a:r>
              <a:rPr lang="pt-BR" b="1" i="1" dirty="0" err="1"/>
              <a:t>loss</a:t>
            </a:r>
            <a:r>
              <a:rPr lang="pt-BR" b="1" i="1" dirty="0"/>
              <a:t>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A função de erro será a do </a:t>
            </a:r>
            <a:r>
              <a:rPr lang="pt-BR" b="1" i="1" dirty="0"/>
              <a:t>erro quadrático médio</a:t>
            </a:r>
            <a:r>
              <a:rPr lang="pt-BR" dirty="0"/>
              <a:t>, como usamos anteriormente.</a:t>
            </a:r>
          </a:p>
          <a:p>
            <a:r>
              <a:rPr lang="pt-BR" dirty="0"/>
              <a:t>O Tensorflow se encarrega de realizar os cálculos do erro, não precisamos nos preocupar com isso.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o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Na verdade, ele implementa o </a:t>
            </a:r>
            <a:r>
              <a:rPr lang="pt-BR" b="1" i="1" dirty="0">
                <a:solidFill>
                  <a:srgbClr val="00B050"/>
                </a:solidFill>
              </a:rPr>
              <a:t>gradiente descendente em mini-lotes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usa o vetor gradiente para caminhar pela (descer a) superfície de erro até atingir </a:t>
            </a:r>
            <a:r>
              <a:rPr lang="pt-BR" b="1" i="1" dirty="0">
                <a:solidFill>
                  <a:srgbClr val="7030A0"/>
                </a:solidFill>
              </a:rPr>
              <a:t>um</a:t>
            </a:r>
            <a:r>
              <a:rPr lang="pt-BR" dirty="0"/>
              <a:t> mínimo.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(i.e., inicializa-se os pesos com 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(i.e., 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a convergência ou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criar uma rede neural que atinge o mesmo objetivo anterior, encontrar uma função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218"/>
            <a:ext cx="11234058" cy="2433782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tx1"/>
                </a:solidFill>
              </a:rPr>
              <a:t>O treinamento propriamente dito é feito através do método </a:t>
            </a:r>
            <a:r>
              <a:rPr lang="pt-BR" i="1" dirty="0" err="1">
                <a:solidFill>
                  <a:schemeClr val="tx1"/>
                </a:solidFill>
              </a:rPr>
              <a:t>fit</a:t>
            </a:r>
            <a:r>
              <a:rPr lang="pt-BR" i="1" dirty="0">
                <a:solidFill>
                  <a:schemeClr val="tx1"/>
                </a:solidFill>
              </a:rPr>
              <a:t>()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que ele faz é atualizar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/>
              <a:t>os pesos do modelo</a:t>
            </a:r>
            <a:r>
              <a:rPr lang="pt-BR" dirty="0">
                <a:solidFill>
                  <a:schemeClr val="tx1"/>
                </a:solidFill>
              </a:rPr>
              <a:t> usando o GDE.</a:t>
            </a:r>
          </a:p>
          <a:p>
            <a:r>
              <a:rPr lang="pt-BR" dirty="0">
                <a:solidFill>
                  <a:schemeClr val="tx1"/>
                </a:solidFill>
              </a:rPr>
              <a:t>O treinamento é feito por 500 épocas.</a:t>
            </a:r>
          </a:p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época</a:t>
            </a:r>
            <a:r>
              <a:rPr lang="pt-BR" dirty="0"/>
              <a:t> representa </a:t>
            </a:r>
            <a:r>
              <a:rPr lang="pt-BR" b="1" i="1" dirty="0">
                <a:solidFill>
                  <a:srgbClr val="00B050"/>
                </a:solidFill>
              </a:rPr>
              <a:t>uma passagem completa pelo conjunto de treinamento </a:t>
            </a:r>
            <a:r>
              <a:rPr lang="pt-BR" b="0" i="0" dirty="0">
                <a:effectLst/>
              </a:rPr>
              <a:t>durante o treinamento do modelo.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número de atualizações de pesos </a:t>
            </a:r>
            <a:r>
              <a:rPr lang="pt-BR" b="0" i="0" dirty="0">
                <a:effectLst/>
              </a:rPr>
              <a:t>que ocorrem durante o treinamento do modelo no conjunto de treinamento.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iterações, i.e., 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pesos são atualizados 10 vezes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tamanho do </a:t>
                </a:r>
                <a:r>
                  <a:rPr lang="pt-BR" i="1" dirty="0" err="1"/>
                  <a:t>mini-batch</a:t>
                </a:r>
                <a:r>
                  <a:rPr lang="pt-BR" dirty="0"/>
                  <a:t> é definido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batch_size</a:t>
                </a:r>
                <a:r>
                  <a:rPr lang="pt-BR" dirty="0"/>
                  <a:t> do método </a:t>
                </a:r>
                <a:r>
                  <a:rPr lang="pt-BR" i="1" dirty="0" err="1"/>
                  <a:t>fit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como no código acima o número de exemplos de treinamento é menor do que o tamanho padrão,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1 iteração se torna igual a 1 época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todo os exemplos são usados para se atualizar os pesos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00B050"/>
                    </a:solidFill>
                  </a:rPr>
                  <a:t>GDB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 usando-se o gradiente do erro,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Percebam que não estamos fazendo, nem faremos, nenhum cálculo nós mesmos. </a:t>
            </a:r>
          </a:p>
          <a:p>
            <a:r>
              <a:rPr lang="pt-BR" dirty="0"/>
              <a:t>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  <a:p>
            <a:r>
              <a:rPr lang="pt-BR" dirty="0"/>
              <a:t>Essa é uma das grandes vantagens do </a:t>
            </a:r>
            <a:r>
              <a:rPr lang="pt-BR" dirty="0" err="1"/>
              <a:t>TensorFlow</a:t>
            </a:r>
            <a:r>
              <a:rPr lang="pt-BR" dirty="0"/>
              <a:t>, principalmente quando temos redes neurais profundas.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2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.</a:t>
            </a:r>
          </a:p>
          <a:p>
            <a:r>
              <a:rPr lang="pt-BR" dirty="0"/>
              <a:t>Ele</a:t>
            </a:r>
            <a:r>
              <a:rPr lang="pt-BR" b="0" dirty="0">
                <a:effectLst/>
              </a:rPr>
              <a:t> contém, além de outros parâmetros,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dicionário</a:t>
            </a:r>
            <a:r>
              <a:rPr lang="pt-BR" b="0" dirty="0">
                <a:effectLst/>
              </a:rPr>
              <a:t> chamado de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com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 </a:t>
            </a:r>
            <a:r>
              <a:rPr lang="pt-BR" b="0" dirty="0">
                <a:effectLst/>
              </a:rPr>
              <a:t>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todas as métricas extras</a:t>
            </a:r>
            <a:r>
              <a:rPr lang="pt-BR" b="0" dirty="0">
                <a:effectLst/>
              </a:rPr>
              <a:t> medidas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ao final de cada época </a:t>
            </a:r>
            <a:r>
              <a:rPr lang="pt-BR" b="0" dirty="0">
                <a:effectLst/>
              </a:rPr>
              <a:t>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0" dirty="0">
                    <a:effectLst/>
                  </a:rPr>
                  <a:t>Qual valor seria predito e impresso para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Sabemos das aulas anteriores que a melhor função hipótese é dada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=−1+2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 </a:t>
                </a:r>
              </a:p>
              <a:p>
                <a:r>
                  <a:rPr lang="pt-BR" b="0" dirty="0">
                    <a:effectLst/>
                  </a:rPr>
                  <a:t>Assim,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, o valor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dirty="0">
                    <a:effectLst/>
                  </a:rPr>
                  <a:t>deveria ser 19. Correto?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869" t="-3886" b="-2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>
                <a:hlinkClick r:id="rId3"/>
              </a:rPr>
              <a:t> (Parte I)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</a:t>
                </a:r>
                <a:r>
                  <a:rPr lang="pt-BR" dirty="0"/>
                  <a:t> é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modelo que mapeie</a:t>
                </a:r>
                <a:r>
                  <a:rPr lang="pt-BR" dirty="0"/>
                  <a:t>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(no sentido da minimização do erro).</a:t>
                </a:r>
              </a:p>
              <a:p>
                <a:r>
                  <a:rPr lang="pt-BR" dirty="0"/>
                  <a:t>Antes, nós usamos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gradiente descendente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otimizar os pesos de uma função hipótese</a:t>
                </a:r>
                <a:r>
                  <a:rPr lang="pt-BR" dirty="0"/>
                  <a:t>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2663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6FA5A0B-AB8E-AB00-1685-06F32CE379FE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B429AC6-930D-E23B-780C-18632C46D95C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A7C4E8-DBF4-B3BC-ECE9-E17506CA3002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037FB4-7AD1-558F-830D-104EAFA1605D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3FCEEB6-3308-8475-FE26-D06DBE08711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1182C24-BE65-4B82-FA4C-EF4D0DCC0DE3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AB9D06-9BF2-A7C9-4386-B20BD7A0E4F2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32C0B0-FC13-341E-BCC1-2F702123D137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74DEB2-3CCF-78F9-408E-B4572A7D2C57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FA16CB3-88E7-24CD-7D04-D4340DA2CBE3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8150507-5B6F-2240-A687-80CA51CDF199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A52E568-4C07-D18B-3A19-52EEE29F70AB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6930BB3-DDFF-6A76-6538-278F25784B97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C445030-62AB-D74D-0A28-334CE726C776}"/>
              </a:ext>
            </a:extLst>
          </p:cNvPr>
          <p:cNvCxnSpPr>
            <a:stCxn id="11" idx="6"/>
            <a:endCxn id="4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1A0C0B-6AC1-A7B4-41C4-D3B9F3A44C29}"/>
              </a:ext>
            </a:extLst>
          </p:cNvPr>
          <p:cNvCxnSpPr>
            <a:stCxn id="12" idx="6"/>
            <a:endCxn id="5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04F485B-2435-32A5-51AB-085EA1D80380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B2A268-8402-FD26-1A24-2CDF8D722867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74A738D-2B30-00C2-BAA6-93CD9408FF3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1845046-85F1-CFC2-BED9-B9EF0D03F7F8}"/>
              </a:ext>
            </a:extLst>
          </p:cNvPr>
          <p:cNvCxnSpPr>
            <a:stCxn id="12" idx="6"/>
            <a:endCxn id="4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2DCE219-2925-B632-B390-ED92212DCB05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7C207CF-0C9C-689B-D13E-682D1222FD1E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E991E0D-BE0D-A609-05F6-3AF1EA2CFF2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2CECD9C-33D2-224C-7FFA-6668486CCA0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B9099D9-6BBF-D928-D6C0-53C588C21B2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A72C1-9522-E9F7-08BD-38C98881A7E5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2374655-E1A2-940B-5F68-74C4698FC3D9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01A3620-1081-31FA-ED3E-B6E3B185998F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C6B9CC7-5DEF-65CA-ADBB-9A9BDC88BDA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7C410C9-8998-9DD9-E00F-753FA12D15E6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B6FC38F-CC2D-DEBC-0814-2EF53F8E09FD}"/>
              </a:ext>
            </a:extLst>
          </p:cNvPr>
          <p:cNvCxnSpPr>
            <a:endCxn id="10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4B8F38C-26F3-3676-8058-65116A4B3C75}"/>
              </a:ext>
            </a:extLst>
          </p:cNvPr>
          <p:cNvCxnSpPr>
            <a:endCxn id="11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DB334EC-0660-4ACE-49E7-B5499F78AA7E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51E4138-150F-9B54-FD8C-BD43C1362D71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1E14240-F10E-768B-E8C8-E154073A76D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962F3FA-18FE-D0D5-FE48-581F5ECA103E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52B628B-8B53-5E45-472A-7213E7972E38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2BA3CAB-A1C1-3219-D99F-5AD5DAA5757C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A72D9F-DEAB-A925-ABAB-955FB7E85F06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32D1E17-5108-B456-D125-0EDE5DFD40D8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3F2DF9-FEC6-10F7-A546-C89E80F6874B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AFAD6CF-97CD-94DD-E0D1-B7629DCD7F0B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07BCDB8B-CE0C-9B08-2837-D5CFEF8F8027}"/>
              </a:ext>
            </a:extLst>
          </p:cNvPr>
          <p:cNvSpPr/>
          <p:nvPr/>
        </p:nvSpPr>
        <p:spPr>
          <a:xfrm>
            <a:off x="7500252" y="27649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CB32753-29C3-55D3-8422-F352A806D763}"/>
              </a:ext>
            </a:extLst>
          </p:cNvPr>
          <p:cNvSpPr/>
          <p:nvPr/>
        </p:nvSpPr>
        <p:spPr>
          <a:xfrm>
            <a:off x="7500251" y="34834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C26550-A7ED-0423-9691-3BC491E002D2}"/>
              </a:ext>
            </a:extLst>
          </p:cNvPr>
          <p:cNvSpPr/>
          <p:nvPr/>
        </p:nvSpPr>
        <p:spPr>
          <a:xfrm>
            <a:off x="7500251" y="42018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DCC9ADC-11EF-0D55-4743-6F7128E32CBE}"/>
              </a:ext>
            </a:extLst>
          </p:cNvPr>
          <p:cNvSpPr/>
          <p:nvPr/>
        </p:nvSpPr>
        <p:spPr>
          <a:xfrm>
            <a:off x="7500251" y="49203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23B2D2B-0A5B-2F90-913B-5ACA195CF6F9}"/>
              </a:ext>
            </a:extLst>
          </p:cNvPr>
          <p:cNvSpPr/>
          <p:nvPr/>
        </p:nvSpPr>
        <p:spPr>
          <a:xfrm>
            <a:off x="8458194" y="34834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A24C30B-B813-7CA9-7E2E-D209AF0BDCC0}"/>
              </a:ext>
            </a:extLst>
          </p:cNvPr>
          <p:cNvSpPr/>
          <p:nvPr/>
        </p:nvSpPr>
        <p:spPr>
          <a:xfrm>
            <a:off x="8458193" y="42018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AE3DC55-5E70-4224-9097-8A0842DD250E}"/>
              </a:ext>
            </a:extLst>
          </p:cNvPr>
          <p:cNvSpPr/>
          <p:nvPr/>
        </p:nvSpPr>
        <p:spPr>
          <a:xfrm>
            <a:off x="6542308" y="30823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A97200D-1657-2A99-EED7-60774CCA8FFB}"/>
              </a:ext>
            </a:extLst>
          </p:cNvPr>
          <p:cNvSpPr/>
          <p:nvPr/>
        </p:nvSpPr>
        <p:spPr>
          <a:xfrm>
            <a:off x="6542308" y="38380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AE9D42E-7B4E-2C18-36E1-7E07D439B8A2}"/>
              </a:ext>
            </a:extLst>
          </p:cNvPr>
          <p:cNvSpPr/>
          <p:nvPr/>
        </p:nvSpPr>
        <p:spPr>
          <a:xfrm>
            <a:off x="6542308" y="45936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E9C87CC-F45D-8D49-1EF0-90FBBEA3879B}"/>
              </a:ext>
            </a:extLst>
          </p:cNvPr>
          <p:cNvCxnSpPr>
            <a:stCxn id="53" idx="6"/>
            <a:endCxn id="47" idx="2"/>
          </p:cNvCxnSpPr>
          <p:nvPr/>
        </p:nvCxnSpPr>
        <p:spPr>
          <a:xfrm flipV="1">
            <a:off x="7108365" y="30480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5344D80-3635-D8AD-BDC7-A1879AE7E4A7}"/>
              </a:ext>
            </a:extLst>
          </p:cNvPr>
          <p:cNvCxnSpPr>
            <a:stCxn id="53" idx="6"/>
            <a:endCxn id="48" idx="2"/>
          </p:cNvCxnSpPr>
          <p:nvPr/>
        </p:nvCxnSpPr>
        <p:spPr>
          <a:xfrm>
            <a:off x="7108365" y="33653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27511B2-E7A3-DC76-7C2C-455B083E7BDF}"/>
              </a:ext>
            </a:extLst>
          </p:cNvPr>
          <p:cNvCxnSpPr>
            <a:stCxn id="53" idx="6"/>
            <a:endCxn id="49" idx="2"/>
          </p:cNvCxnSpPr>
          <p:nvPr/>
        </p:nvCxnSpPr>
        <p:spPr>
          <a:xfrm>
            <a:off x="7108365" y="33653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53B6FBB-1C14-F4F3-A71E-AC6FB19A28DA}"/>
              </a:ext>
            </a:extLst>
          </p:cNvPr>
          <p:cNvCxnSpPr>
            <a:stCxn id="53" idx="6"/>
            <a:endCxn id="50" idx="2"/>
          </p:cNvCxnSpPr>
          <p:nvPr/>
        </p:nvCxnSpPr>
        <p:spPr>
          <a:xfrm>
            <a:off x="7108365" y="33653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5A9D8EB-2F17-BF03-5782-A7A895D368DB}"/>
              </a:ext>
            </a:extLst>
          </p:cNvPr>
          <p:cNvCxnSpPr>
            <a:stCxn id="54" idx="6"/>
            <a:endCxn id="47" idx="2"/>
          </p:cNvCxnSpPr>
          <p:nvPr/>
        </p:nvCxnSpPr>
        <p:spPr>
          <a:xfrm flipV="1">
            <a:off x="7108365" y="30480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1AC2533-AF31-2CEF-5EDB-9E80147C1C29}"/>
              </a:ext>
            </a:extLst>
          </p:cNvPr>
          <p:cNvCxnSpPr>
            <a:stCxn id="55" idx="6"/>
            <a:endCxn id="48" idx="2"/>
          </p:cNvCxnSpPr>
          <p:nvPr/>
        </p:nvCxnSpPr>
        <p:spPr>
          <a:xfrm flipV="1">
            <a:off x="7108365" y="37664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3F41EFA-FDF2-3A90-29A3-6818EFD4C8B2}"/>
              </a:ext>
            </a:extLst>
          </p:cNvPr>
          <p:cNvCxnSpPr>
            <a:stCxn id="54" idx="6"/>
            <a:endCxn id="48" idx="2"/>
          </p:cNvCxnSpPr>
          <p:nvPr/>
        </p:nvCxnSpPr>
        <p:spPr>
          <a:xfrm flipV="1">
            <a:off x="7108365" y="37664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2A12224-8316-65F1-6B99-742F5ACFFB61}"/>
              </a:ext>
            </a:extLst>
          </p:cNvPr>
          <p:cNvCxnSpPr>
            <a:stCxn id="54" idx="6"/>
            <a:endCxn id="49" idx="2"/>
          </p:cNvCxnSpPr>
          <p:nvPr/>
        </p:nvCxnSpPr>
        <p:spPr>
          <a:xfrm>
            <a:off x="7108365" y="41210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92A28C7-0627-C54D-D65F-5C62F6D5E04B}"/>
              </a:ext>
            </a:extLst>
          </p:cNvPr>
          <p:cNvCxnSpPr>
            <a:stCxn id="54" idx="6"/>
            <a:endCxn id="50" idx="2"/>
          </p:cNvCxnSpPr>
          <p:nvPr/>
        </p:nvCxnSpPr>
        <p:spPr>
          <a:xfrm>
            <a:off x="7108365" y="41210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69B7603-EBC2-CF8A-D7BE-085E26ADAE6F}"/>
              </a:ext>
            </a:extLst>
          </p:cNvPr>
          <p:cNvCxnSpPr>
            <a:stCxn id="55" idx="6"/>
            <a:endCxn id="47" idx="2"/>
          </p:cNvCxnSpPr>
          <p:nvPr/>
        </p:nvCxnSpPr>
        <p:spPr>
          <a:xfrm flipV="1">
            <a:off x="7108365" y="30480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5404BBF-2851-0A92-A19E-E34566A9DAAE}"/>
              </a:ext>
            </a:extLst>
          </p:cNvPr>
          <p:cNvCxnSpPr>
            <a:stCxn id="55" idx="6"/>
            <a:endCxn id="49" idx="2"/>
          </p:cNvCxnSpPr>
          <p:nvPr/>
        </p:nvCxnSpPr>
        <p:spPr>
          <a:xfrm flipV="1">
            <a:off x="7108365" y="44849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2B28CEA-1B34-6963-EF6B-E677A0513728}"/>
              </a:ext>
            </a:extLst>
          </p:cNvPr>
          <p:cNvCxnSpPr>
            <a:stCxn id="55" idx="6"/>
            <a:endCxn id="50" idx="2"/>
          </p:cNvCxnSpPr>
          <p:nvPr/>
        </p:nvCxnSpPr>
        <p:spPr>
          <a:xfrm>
            <a:off x="7108365" y="48766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2675C0C-DF08-8DB0-C4AB-7352662149C8}"/>
              </a:ext>
            </a:extLst>
          </p:cNvPr>
          <p:cNvCxnSpPr>
            <a:stCxn id="47" idx="6"/>
            <a:endCxn id="51" idx="2"/>
          </p:cNvCxnSpPr>
          <p:nvPr/>
        </p:nvCxnSpPr>
        <p:spPr>
          <a:xfrm>
            <a:off x="8066309" y="30480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9CDF70B-BB09-E717-8636-332AE72132E9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8066308" y="37664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0C59751-CA8C-CDF6-1949-E139868C72F9}"/>
              </a:ext>
            </a:extLst>
          </p:cNvPr>
          <p:cNvCxnSpPr>
            <a:stCxn id="49" idx="6"/>
            <a:endCxn id="52" idx="2"/>
          </p:cNvCxnSpPr>
          <p:nvPr/>
        </p:nvCxnSpPr>
        <p:spPr>
          <a:xfrm flipV="1">
            <a:off x="8066308" y="44849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34CD69-6350-59FE-5FBB-AD663AEC9823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8066308" y="44849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41DD8E17-7931-D8F6-5774-D8C8B92A866B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8066309" y="30480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8E54812-DD5C-1F06-EC64-60104362E19D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 flipV="1">
            <a:off x="8066308" y="37664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089833F-AF62-43B8-7766-2CE57BE23F8E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 flipV="1">
            <a:off x="8066308" y="37664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CEA38E9-34F5-C027-B61C-BE3F7F26DC6B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8066308" y="37664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C0D47946-6131-CED8-5624-7B46747DA81E}"/>
              </a:ext>
            </a:extLst>
          </p:cNvPr>
          <p:cNvCxnSpPr>
            <a:endCxn id="53" idx="2"/>
          </p:cNvCxnSpPr>
          <p:nvPr/>
        </p:nvCxnSpPr>
        <p:spPr>
          <a:xfrm>
            <a:off x="6270166" y="33653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67E883A-9C7F-9C49-89EE-CD9F6B4563EB}"/>
              </a:ext>
            </a:extLst>
          </p:cNvPr>
          <p:cNvCxnSpPr>
            <a:endCxn id="54" idx="2"/>
          </p:cNvCxnSpPr>
          <p:nvPr/>
        </p:nvCxnSpPr>
        <p:spPr>
          <a:xfrm>
            <a:off x="6270166" y="33653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D2B78F-30D0-FBFD-5078-F273A138680C}"/>
              </a:ext>
            </a:extLst>
          </p:cNvPr>
          <p:cNvCxnSpPr>
            <a:endCxn id="55" idx="2"/>
          </p:cNvCxnSpPr>
          <p:nvPr/>
        </p:nvCxnSpPr>
        <p:spPr>
          <a:xfrm>
            <a:off x="6270166" y="33653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BB8412B6-AF58-2557-F413-F415E9857E4C}"/>
              </a:ext>
            </a:extLst>
          </p:cNvPr>
          <p:cNvCxnSpPr/>
          <p:nvPr/>
        </p:nvCxnSpPr>
        <p:spPr>
          <a:xfrm>
            <a:off x="6270166" y="48458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E9DF6111-D7CE-2D66-7876-57D625F15DA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270165" y="41210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0F64F37-1274-0520-7393-B446FFC14749}"/>
              </a:ext>
            </a:extLst>
          </p:cNvPr>
          <p:cNvCxnSpPr/>
          <p:nvPr/>
        </p:nvCxnSpPr>
        <p:spPr>
          <a:xfrm>
            <a:off x="9024249" y="37664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E079E2A-2897-CDD6-63F5-C2B55F2414AA}"/>
              </a:ext>
            </a:extLst>
          </p:cNvPr>
          <p:cNvCxnSpPr/>
          <p:nvPr/>
        </p:nvCxnSpPr>
        <p:spPr>
          <a:xfrm>
            <a:off x="9024249" y="44825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/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4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/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/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blipFill>
                <a:blip r:embed="rId6"/>
                <a:stretch>
                  <a:fillRect r="-3720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/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blipFill>
                <a:blip r:embed="rId7"/>
                <a:stretch>
                  <a:fillRect r="-39535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36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B1CADC4-4B7C-E55B-3FA3-60851808D1FA}"/>
              </a:ext>
            </a:extLst>
          </p:cNvPr>
          <p:cNvGrpSpPr/>
          <p:nvPr/>
        </p:nvGrpSpPr>
        <p:grpSpPr>
          <a:xfrm>
            <a:off x="748757" y="2602985"/>
            <a:ext cx="3548180" cy="3097036"/>
            <a:chOff x="748757" y="2602985"/>
            <a:chExt cx="3548180" cy="3097036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B0FBB431-6A27-90B0-4B70-B91F2940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57" y="2602985"/>
              <a:ext cx="3548180" cy="30970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/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/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/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/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/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/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/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2500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/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/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/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/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/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994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4F9F4-136D-CEE1-5233-02754FB8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744" y="1825624"/>
            <a:ext cx="5541819" cy="5032375"/>
          </a:xfrm>
        </p:spPr>
        <p:txBody>
          <a:bodyPr>
            <a:normAutofit/>
          </a:bodyPr>
          <a:lstStyle/>
          <a:p>
            <a:r>
              <a:rPr lang="pt-BR" dirty="0"/>
              <a:t>Notem que independentemente se estamos usando </a:t>
            </a:r>
            <a:r>
              <a:rPr lang="pt-BR" b="1" i="1" dirty="0"/>
              <a:t>hiperplanos</a:t>
            </a:r>
            <a:r>
              <a:rPr lang="pt-BR" dirty="0"/>
              <a:t>, </a:t>
            </a:r>
            <a:r>
              <a:rPr lang="pt-BR" b="1" i="1" dirty="0"/>
              <a:t>polinômios</a:t>
            </a:r>
            <a:r>
              <a:rPr lang="pt-BR" dirty="0"/>
              <a:t> ou </a:t>
            </a:r>
            <a:r>
              <a:rPr lang="pt-BR" b="1" i="1" dirty="0"/>
              <a:t>redes neurais</a:t>
            </a:r>
            <a:r>
              <a:rPr lang="pt-BR" dirty="0"/>
              <a:t>, em todos os casos temos um </a:t>
            </a:r>
            <a:r>
              <a:rPr lang="pt-BR" b="1" i="1" dirty="0">
                <a:solidFill>
                  <a:srgbClr val="00B050"/>
                </a:solidFill>
              </a:rPr>
              <a:t>modelo</a:t>
            </a:r>
            <a:r>
              <a:rPr lang="pt-BR" dirty="0"/>
              <a:t> e o nosso </a:t>
            </a:r>
            <a:r>
              <a:rPr lang="pt-BR" b="1" i="1" dirty="0">
                <a:solidFill>
                  <a:srgbClr val="00B050"/>
                </a:solidFill>
              </a:rPr>
              <a:t>objetivo é encontrar seus pesos de forma que o erro seja minimizado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/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blipFill>
                <a:blip r:embed="rId2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/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blipFill>
                <a:blip r:embed="rId3"/>
                <a:stretch>
                  <a:fillRect t="-4478" b="-7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D15AE257-D58E-7339-C43F-9A8A9A80E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87" y="3760093"/>
            <a:ext cx="3549569" cy="30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1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</a:t>
            </a:r>
            <a:r>
              <a:rPr lang="pt-BR" b="1" i="1" dirty="0">
                <a:solidFill>
                  <a:srgbClr val="00B050"/>
                </a:solidFill>
              </a:rPr>
              <a:t>criar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treinar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avaliar</a:t>
            </a:r>
            <a:r>
              <a:rPr lang="pt-BR" dirty="0"/>
              <a:t> nossas redes neurais.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A</a:t>
            </a:r>
            <a:r>
              <a:rPr lang="pt-BR" b="1" i="1" dirty="0" err="1">
                <a:effectLst/>
              </a:rPr>
              <a:t>pplication</a:t>
            </a:r>
            <a:r>
              <a:rPr lang="pt-BR" b="1" i="1" dirty="0">
                <a:effectLst/>
              </a:rPr>
              <a:t> </a:t>
            </a:r>
            <a:r>
              <a:rPr lang="pt-BR" b="1" i="1" dirty="0" err="1">
                <a:effectLst/>
              </a:rPr>
              <a:t>programming</a:t>
            </a:r>
            <a:r>
              <a:rPr lang="pt-BR" b="1" i="1" dirty="0">
                <a:effectLst/>
              </a:rPr>
              <a:t> interface </a:t>
            </a:r>
            <a:r>
              <a:rPr lang="pt-BR" dirty="0">
                <a:effectLst/>
              </a:rPr>
              <a:t>(</a:t>
            </a:r>
            <a:r>
              <a:rPr lang="pt-BR" b="1" dirty="0"/>
              <a:t>API</a:t>
            </a:r>
            <a:r>
              <a:rPr lang="pt-BR" dirty="0"/>
              <a:t>): conjunto de regras (e.g., </a:t>
            </a:r>
            <a:r>
              <a:rPr lang="pt-BR" dirty="0">
                <a:effectLst/>
              </a:rPr>
              <a:t>funções, classes, etc.</a:t>
            </a:r>
            <a:r>
              <a:rPr lang="pt-BR" dirty="0"/>
              <a:t>) </a:t>
            </a:r>
            <a:r>
              <a:rPr lang="pt-BR" dirty="0">
                <a:effectLst/>
              </a:rPr>
              <a:t>que um software oferece para que outros programas ou desenvolvedores possam interagir com ele.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Tensorflow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>
            <a:normAutofit/>
          </a:bodyPr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Nós chamamos cada um desses </a:t>
            </a:r>
            <a:r>
              <a:rPr lang="pt-BR" b="1" i="1" dirty="0">
                <a:solidFill>
                  <a:srgbClr val="00B050"/>
                </a:solidFill>
              </a:rPr>
              <a:t>conjuntos de neurônios </a:t>
            </a:r>
            <a:r>
              <a:rPr lang="pt-BR" dirty="0"/>
              <a:t>em um retângulo de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  <a:p>
            <a:r>
              <a:rPr lang="pt-BR" dirty="0"/>
              <a:t>A rede ao lado tem </a:t>
            </a:r>
            <a:r>
              <a:rPr lang="pt-BR" b="1" i="1" dirty="0">
                <a:solidFill>
                  <a:srgbClr val="00B050"/>
                </a:solidFill>
              </a:rPr>
              <a:t>duas camadas ocultas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uma camada de saída</a:t>
            </a:r>
            <a:r>
              <a:rPr lang="pt-BR" dirty="0"/>
              <a:t>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/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/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9614</TotalTime>
  <Words>4139</Words>
  <Application>Microsoft Office PowerPoint</Application>
  <PresentationFormat>Widescreen</PresentationFormat>
  <Paragraphs>369</Paragraphs>
  <Slides>33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 (Parte I)</vt:lpstr>
      <vt:lpstr>O que vamos ver?</vt:lpstr>
      <vt:lpstr>Conjunto de dados de treinamento</vt:lpstr>
      <vt:lpstr>O modelo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Definindo uma rede neural</vt:lpstr>
      <vt:lpstr>Definindo uma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1909</cp:revision>
  <dcterms:created xsi:type="dcterms:W3CDTF">2020-01-20T13:50:05Z</dcterms:created>
  <dcterms:modified xsi:type="dcterms:W3CDTF">2023-08-30T14:47:09Z</dcterms:modified>
</cp:coreProperties>
</file>