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6" r:id="rId3"/>
    <p:sldId id="407" r:id="rId4"/>
    <p:sldId id="431" r:id="rId5"/>
    <p:sldId id="408" r:id="rId6"/>
    <p:sldId id="410" r:id="rId7"/>
    <p:sldId id="411" r:id="rId8"/>
    <p:sldId id="409" r:id="rId9"/>
    <p:sldId id="412" r:id="rId10"/>
    <p:sldId id="413" r:id="rId11"/>
    <p:sldId id="433" r:id="rId12"/>
    <p:sldId id="414" r:id="rId13"/>
    <p:sldId id="415" r:id="rId14"/>
    <p:sldId id="416" r:id="rId15"/>
    <p:sldId id="428" r:id="rId16"/>
    <p:sldId id="429" r:id="rId17"/>
    <p:sldId id="417" r:id="rId18"/>
    <p:sldId id="435" r:id="rId19"/>
    <p:sldId id="418" r:id="rId20"/>
    <p:sldId id="419" r:id="rId21"/>
    <p:sldId id="420" r:id="rId22"/>
    <p:sldId id="421" r:id="rId23"/>
    <p:sldId id="424" r:id="rId24"/>
    <p:sldId id="423" r:id="rId25"/>
    <p:sldId id="434" r:id="rId26"/>
    <p:sldId id="422" r:id="rId27"/>
    <p:sldId id="425" r:id="rId28"/>
    <p:sldId id="427" r:id="rId29"/>
    <p:sldId id="426" r:id="rId30"/>
    <p:sldId id="405" r:id="rId31"/>
    <p:sldId id="293" r:id="rId32"/>
    <p:sldId id="306" r:id="rId33"/>
    <p:sldId id="430" r:id="rId34"/>
    <p:sldId id="432" r:id="rId3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3826" autoAdjust="0"/>
  </p:normalViewPr>
  <p:slideViewPr>
    <p:cSldViewPr snapToGrid="0">
      <p:cViewPr varScale="1">
        <p:scale>
          <a:sx n="77" d="100"/>
          <a:sy n="77" d="100"/>
        </p:scale>
        <p:origin x="1166" y="67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número de atualizações de pesos </a:t>
            </a:r>
            <a:r>
              <a:rPr lang="pt-BR" b="0" i="0" dirty="0">
                <a:effectLst/>
              </a:rPr>
              <a:t>que ocorrem durante o treinamento do modelo no conjunto de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7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91" y="1825624"/>
            <a:ext cx="5757224" cy="5032371"/>
          </a:xfrm>
        </p:spPr>
        <p:txBody>
          <a:bodyPr>
            <a:normAutofit/>
          </a:bodyPr>
          <a:lstStyle/>
          <a:p>
            <a:r>
              <a:rPr lang="pt-BR" dirty="0"/>
              <a:t>Em redes de </a:t>
            </a:r>
            <a:r>
              <a:rPr lang="pt-BR" b="1" i="1" dirty="0">
                <a:solidFill>
                  <a:srgbClr val="00B050"/>
                </a:solidFill>
              </a:rPr>
              <a:t>alimentação direta</a:t>
            </a:r>
            <a:r>
              <a:rPr lang="pt-BR" dirty="0"/>
              <a:t>, as camadas estão conectadas em </a:t>
            </a:r>
            <a:r>
              <a:rPr lang="pt-BR" b="1" i="1" dirty="0">
                <a:solidFill>
                  <a:srgbClr val="7030A0"/>
                </a:solidFill>
              </a:rPr>
              <a:t>sequência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7030A0"/>
                </a:solidFill>
              </a:rPr>
              <a:t>i</a:t>
            </a:r>
            <a:r>
              <a:rPr lang="pt-BR" b="1" i="1" dirty="0">
                <a:solidFill>
                  <a:srgbClr val="7030A0"/>
                </a:solidFill>
                <a:effectLst/>
              </a:rPr>
              <a:t>nformações fluem em uma única direção</a:t>
            </a:r>
            <a:r>
              <a:rPr lang="pt-BR" b="0" i="0" dirty="0">
                <a:effectLst/>
              </a:rPr>
              <a:t>, ou seja, elas fluem da entrada para as camadas ocultas e, finalmente, para a camada de saída, sem recursões.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3" y="1825624"/>
            <a:ext cx="5840351" cy="5032371"/>
          </a:xfrm>
        </p:spPr>
        <p:txBody>
          <a:bodyPr>
            <a:normAutofit/>
          </a:bodyPr>
          <a:lstStyle/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este tipo de rede.</a:t>
            </a:r>
          </a:p>
          <a:p>
            <a:r>
              <a:rPr lang="pt-BR" dirty="0"/>
              <a:t>Além disso, vemos que as </a:t>
            </a:r>
            <a:r>
              <a:rPr lang="pt-BR" b="1" i="1" dirty="0">
                <a:solidFill>
                  <a:srgbClr val="00B050"/>
                </a:solidFill>
              </a:rPr>
              <a:t>saídas de uma camada estão conectadas a todos os neurônios da próxima camada</a:t>
            </a:r>
            <a:r>
              <a:rPr lang="pt-BR" dirty="0"/>
              <a:t>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o termo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 para definir estes tipos de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 ou sequencial.</a:t>
            </a:r>
          </a:p>
          <a:p>
            <a:r>
              <a:rPr lang="pt-BR" dirty="0"/>
              <a:t>Dentro dos colchetes, </a:t>
            </a:r>
            <a:r>
              <a:rPr lang="pt-BR" b="1" i="1" dirty="0">
                <a:solidFill>
                  <a:srgbClr val="7030A0"/>
                </a:solidFill>
              </a:rPr>
              <a:t>listamos</a:t>
            </a:r>
            <a:r>
              <a:rPr lang="pt-BR" dirty="0"/>
              <a:t> </a:t>
            </a:r>
            <a:r>
              <a:rPr lang="pt-BR" b="1" i="1" dirty="0"/>
              <a:t>as camadas </a:t>
            </a:r>
            <a:r>
              <a:rPr lang="pt-BR" dirty="0"/>
              <a:t>dessa rede neural.</a:t>
            </a:r>
          </a:p>
          <a:p>
            <a:r>
              <a:rPr lang="pt-BR" dirty="0"/>
              <a:t>Nesse exemplo, a </a:t>
            </a:r>
            <a:r>
              <a:rPr lang="pt-BR" b="1" i="1" dirty="0">
                <a:solidFill>
                  <a:srgbClr val="7030A0"/>
                </a:solidFill>
              </a:rPr>
              <a:t>lista</a:t>
            </a:r>
            <a:r>
              <a:rPr lang="pt-BR" dirty="0"/>
              <a:t>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 (classe </a:t>
            </a:r>
            <a:r>
              <a:rPr lang="pt-BR" i="1" dirty="0"/>
              <a:t>Dense</a:t>
            </a:r>
            <a:r>
              <a:rPr lang="pt-BR" dirty="0"/>
              <a:t>),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define quantos neurônios a camada possui.</a:t>
            </a:r>
          </a:p>
          <a:p>
            <a:r>
              <a:rPr lang="pt-BR" dirty="0"/>
              <a:t>Podemos ver que essa camada tem </a:t>
            </a:r>
            <a:r>
              <a:rPr lang="pt-BR" b="1" i="1" dirty="0"/>
              <a:t>apenas um neurônio</a:t>
            </a:r>
            <a:r>
              <a:rPr lang="pt-BR" dirty="0"/>
              <a:t>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 nela.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definimos </a:t>
                </a:r>
                <a:r>
                  <a:rPr lang="pt-BR" b="1" i="1" dirty="0"/>
                  <a:t>apenas para a primeira camada</a:t>
                </a:r>
                <a:r>
                  <a:rPr lang="pt-BR" dirty="0"/>
                  <a:t> (neste caso a única) de uma rede neural é o formato (i.e., </a:t>
                </a:r>
                <a:r>
                  <a:rPr lang="pt-BR" b="1" i="1" dirty="0"/>
                  <a:t>dimensões</a:t>
                </a:r>
                <a:r>
                  <a:rPr lang="pt-BR" dirty="0"/>
                  <a:t>) das </a:t>
                </a:r>
                <a:r>
                  <a:rPr lang="pt-BR" b="1" i="1" dirty="0"/>
                  <a:t>entradas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</a:t>
                </a:r>
                <a:r>
                  <a:rPr lang="pt-BR" b="1" i="1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quantidade de atributos de entrada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tem como entrada a </a:t>
            </a:r>
            <a:r>
              <a:rPr lang="pt-BR" b="1" i="1" dirty="0"/>
              <a:t>combinação ponderada das entradas pelos pesos sinápticos mais o peso de bias</a:t>
            </a:r>
            <a:r>
              <a:rPr lang="pt-BR" dirty="0"/>
              <a:t> e que faz um </a:t>
            </a:r>
            <a:r>
              <a:rPr lang="pt-BR" b="1" i="1" dirty="0">
                <a:solidFill>
                  <a:srgbClr val="00B050"/>
                </a:solidFill>
              </a:rPr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>
                <a:solidFill>
                  <a:srgbClr val="00B050"/>
                </a:solidFill>
              </a:rPr>
              <a:t>mapeamento linear entre a entrada e a saída</a:t>
            </a:r>
            <a:r>
              <a:rPr lang="pt-BR" dirty="0"/>
              <a:t>, </a:t>
            </a:r>
            <a:r>
              <a:rPr lang="pt-BR" b="1" i="1" dirty="0"/>
              <a:t>não usaremos </a:t>
            </a:r>
            <a:r>
              <a:rPr lang="pt-BR" dirty="0"/>
              <a:t>nenhuma </a:t>
            </a:r>
            <a:r>
              <a:rPr lang="pt-BR" b="1" i="1" dirty="0"/>
              <a:t>função de ativação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nosso objetivo é encontrar os pesos de uma função hipótese,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, modelada pela rede neural.</a:t>
                </a:r>
              </a:p>
              <a:p>
                <a:r>
                  <a:rPr lang="pt-BR" dirty="0"/>
                  <a:t>A função de ativação pode ser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09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</a:t>
                </a:r>
                <a:r>
                  <a:rPr lang="pt-BR" b="1" i="1" dirty="0"/>
                  <a:t>uma camada</a:t>
                </a:r>
                <a:r>
                  <a:rPr lang="pt-BR" dirty="0"/>
                  <a:t> com um </a:t>
                </a:r>
                <a:r>
                  <a:rPr lang="pt-BR" b="1" i="1" dirty="0"/>
                  <a:t>único neurônio</a:t>
                </a:r>
                <a:r>
                  <a:rPr lang="pt-BR" dirty="0"/>
                  <a:t> nela.</a:t>
                </a:r>
              </a:p>
              <a:p>
                <a:r>
                  <a:rPr lang="pt-BR" dirty="0"/>
                  <a:t>O neurônio tem apenas uma entrada, 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  <a:blipFill>
                <a:blip r:embed="rId2"/>
                <a:stretch>
                  <a:fillRect l="-1742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4471BB27-FBB4-CE12-C93B-911526066DD9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81F8E92-5E4D-380C-2C1E-42DD6285D5EB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14B27F3-1C94-2ECC-30C0-E54C55E7D8A9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830856A-6DDF-054C-047C-3639E9D7DC31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D7BD0E92-0842-BCA5-B7B8-4D940F7B3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FF91332-8504-F835-3710-D46BA9E7E8EE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Nenhuma função de ativação é definida.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se deve ao fato de queremos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mapeamento 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)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melhor forma possível</a:t>
                </a:r>
                <a:r>
                  <a:rPr lang="pt-BR" dirty="0"/>
                  <a:t>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  <a:blipFill>
                <a:blip r:embed="rId2"/>
                <a:stretch>
                  <a:fillRect l="-176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F073D809-2524-25B0-B3DC-F8553015E9AD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787AFE9-1385-2D4C-2CFB-C6230DEC190C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E48D1245-BF32-CCC8-AAFC-DB9E49C7816A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730F683-F6F6-8B73-2D0F-C7AD71161493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2E06E7B-59CE-A451-6111-DBE6B21DF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5E79E040-6D43-4CA6-148E-6187D7C2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30CB185B-F8D5-2EA6-5415-A7AE657FF2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A34B09A1-6CA0-A88D-7ACB-176ADCE7E00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446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</a:t>
            </a:r>
            <a:r>
              <a:rPr lang="pt-BR" b="1" i="1" dirty="0" err="1"/>
              <a:t>loss</a:t>
            </a:r>
            <a:r>
              <a:rPr lang="pt-BR" b="1" i="1" dirty="0"/>
              <a:t>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Como antes, usaremos o </a:t>
            </a:r>
            <a:r>
              <a:rPr lang="pt-BR" b="1" i="1" dirty="0"/>
              <a:t>erro quadrático médio</a:t>
            </a:r>
            <a:r>
              <a:rPr lang="pt-BR" dirty="0"/>
              <a:t> como função de erro.</a:t>
            </a:r>
          </a:p>
          <a:p>
            <a:r>
              <a:rPr lang="pt-BR" b="1" dirty="0"/>
              <a:t>Obs</a:t>
            </a:r>
            <a:r>
              <a:rPr lang="pt-BR" dirty="0"/>
              <a:t>.: O Tensorflow se encarrega de realizar os cálculos de erro, portanto, não precisamos nos preocupar com isso.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9062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(i.e., inicializa-se os pesos com 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(i.e., 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a convergência ou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criar uma rede neural que atinja o mesmo objetivo do exemplo anterior, encontrar uma </a:t>
            </a:r>
            <a:r>
              <a:rPr lang="pt-BR" b="1" i="1" dirty="0">
                <a:solidFill>
                  <a:srgbClr val="00B050"/>
                </a:solidFill>
              </a:rPr>
              <a:t>função linear</a:t>
            </a:r>
            <a:r>
              <a:rPr lang="pt-BR" dirty="0"/>
              <a:t>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o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Na verdade, ele implementa o </a:t>
            </a:r>
            <a:r>
              <a:rPr lang="pt-BR" b="1" i="1" dirty="0">
                <a:solidFill>
                  <a:srgbClr val="00B050"/>
                </a:solidFill>
              </a:rPr>
              <a:t>gradiente descendente em mini-lotes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calcula o vetor gradiente usando um subconjunto de amostras do conjunto de treinamento.</a:t>
            </a:r>
          </a:p>
          <a:p>
            <a:r>
              <a:rPr lang="pt-BR" dirty="0"/>
              <a:t>O SGD usa o vetor gradiente para caminhar pela (descer a) superfície de erro até atingir </a:t>
            </a:r>
            <a:r>
              <a:rPr lang="pt-BR" b="1" i="1" dirty="0">
                <a:solidFill>
                  <a:srgbClr val="7030A0"/>
                </a:solidFill>
              </a:rPr>
              <a:t>um</a:t>
            </a:r>
            <a:r>
              <a:rPr lang="pt-BR" dirty="0"/>
              <a:t> mínimo.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218"/>
            <a:ext cx="11234058" cy="2433782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</a:rPr>
              <a:t>O treinamento propriamente dito é feito através do método </a:t>
            </a:r>
            <a:r>
              <a:rPr lang="pt-BR" i="1" dirty="0" err="1">
                <a:solidFill>
                  <a:schemeClr val="tx1"/>
                </a:solidFill>
              </a:rPr>
              <a:t>fit</a:t>
            </a:r>
            <a:r>
              <a:rPr lang="pt-BR" i="1" dirty="0">
                <a:solidFill>
                  <a:schemeClr val="tx1"/>
                </a:solidFill>
              </a:rPr>
              <a:t>()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que ele faz é atualizar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os pesos do modelo</a:t>
            </a:r>
            <a:r>
              <a:rPr lang="pt-BR" dirty="0">
                <a:solidFill>
                  <a:schemeClr val="tx1"/>
                </a:solidFill>
              </a:rPr>
              <a:t> usando o SGD.</a:t>
            </a:r>
          </a:p>
          <a:p>
            <a:r>
              <a:rPr lang="pt-BR" dirty="0">
                <a:solidFill>
                  <a:schemeClr val="tx1"/>
                </a:solidFill>
              </a:rPr>
              <a:t>O treinamento é feito por 500 épocas.</a:t>
            </a:r>
          </a:p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época</a:t>
            </a:r>
            <a:r>
              <a:rPr lang="pt-BR" dirty="0"/>
              <a:t> representa </a:t>
            </a:r>
            <a:r>
              <a:rPr lang="pt-BR" b="1" i="1" dirty="0">
                <a:solidFill>
                  <a:srgbClr val="00B050"/>
                </a:solidFill>
              </a:rPr>
              <a:t>uma passagem completa pelo conjunto de treinamento </a:t>
            </a:r>
            <a:r>
              <a:rPr lang="pt-BR" b="0" i="0" dirty="0">
                <a:effectLst/>
              </a:rPr>
              <a:t>durante o treinamento do modelo.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2790"/>
            <a:ext cx="11234058" cy="241520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</a:t>
            </a:r>
            <a:r>
              <a:rPr lang="pt-BR" b="1" i="1" dirty="0">
                <a:solidFill>
                  <a:srgbClr val="7030A0"/>
                </a:solidFill>
              </a:rPr>
              <a:t>uma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atualização dos pesos</a:t>
            </a:r>
            <a:r>
              <a:rPr lang="pt-BR" b="0" i="0" dirty="0">
                <a:effectLst/>
              </a:rPr>
              <a:t>. </a:t>
            </a:r>
          </a:p>
          <a:p>
            <a:r>
              <a:rPr lang="pt-BR" b="0" i="0" dirty="0">
                <a:effectLst/>
              </a:rPr>
              <a:t>O número de iterações representa o número de atualizações que ocorrem durante o treinamento do modelo no conjunto de treinamento.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iterações, i.e., 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pesos são atualizados 10 vezes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tamanho do </a:t>
                </a:r>
                <a:r>
                  <a:rPr lang="pt-BR" i="1" dirty="0" err="1"/>
                  <a:t>mini-batch</a:t>
                </a:r>
                <a:r>
                  <a:rPr lang="pt-BR" dirty="0"/>
                  <a:t> é definido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batch_size</a:t>
                </a:r>
                <a:r>
                  <a:rPr lang="pt-BR" dirty="0"/>
                  <a:t> do método </a:t>
                </a:r>
                <a:r>
                  <a:rPr lang="pt-BR" i="1" dirty="0" err="1"/>
                  <a:t>fit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como no código acima o número de exemplos de treinamento é menor do que o tamanho padrão,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1 iteração se torna igual a 1 época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todo os exemplos são usados para se atualizar os pesos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00B050"/>
                    </a:solidFill>
                  </a:rPr>
                  <a:t>GDB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 usando-se o gradiente do erro,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Percebam que não estamos fazendo, nem faremos, nenhum cálculo nós mesmos. </a:t>
            </a:r>
          </a:p>
          <a:p>
            <a:r>
              <a:rPr lang="pt-BR" dirty="0"/>
              <a:t>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  <a:p>
            <a:r>
              <a:rPr lang="pt-BR" dirty="0"/>
              <a:t>Essa é uma das grandes vantagens do </a:t>
            </a:r>
            <a:r>
              <a:rPr lang="pt-BR" dirty="0" err="1"/>
              <a:t>TensorFlow</a:t>
            </a:r>
            <a:r>
              <a:rPr lang="pt-BR" dirty="0"/>
              <a:t>, principalmente quando temos redes neurais profundas.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2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.</a:t>
            </a:r>
          </a:p>
          <a:p>
            <a:r>
              <a:rPr lang="pt-BR" dirty="0"/>
              <a:t>Ele</a:t>
            </a:r>
            <a:r>
              <a:rPr lang="pt-BR" b="0" dirty="0">
                <a:effectLst/>
              </a:rPr>
              <a:t> contém, além de outros parâmetros,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dicionário</a:t>
            </a:r>
            <a:r>
              <a:rPr lang="pt-BR" b="0" dirty="0">
                <a:effectLst/>
              </a:rPr>
              <a:t> chamado de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com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</a:t>
            </a:r>
            <a:r>
              <a:rPr lang="pt-BR" b="0" dirty="0">
                <a:effectLst/>
              </a:rPr>
              <a:t>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todas as métricas extras</a:t>
            </a:r>
            <a:r>
              <a:rPr lang="pt-BR" b="0" dirty="0">
                <a:effectLst/>
              </a:rPr>
              <a:t> medidas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ao final de cada época </a:t>
            </a:r>
            <a:r>
              <a:rPr lang="pt-BR" b="0" dirty="0">
                <a:effectLst/>
              </a:rPr>
              <a:t>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0" dirty="0">
                    <a:effectLst/>
                  </a:rPr>
                  <a:t>Qual valor seria predito e impresso para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Sabemos das aulas anteriores que a melhor função hipótese é dada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=−1+2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 </a:t>
                </a:r>
              </a:p>
              <a:p>
                <a:r>
                  <a:rPr lang="pt-BR" b="0" dirty="0">
                    <a:effectLst/>
                  </a:rPr>
                  <a:t>Assim,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, o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dirty="0">
                    <a:effectLst/>
                  </a:rPr>
                  <a:t>deveria ser 19. Correto?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869" t="-3886" b="-2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é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modelo que mapeie</a:t>
                </a:r>
                <a:r>
                  <a:rPr lang="pt-BR" dirty="0"/>
                  <a:t>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(no sentido da minimização do erro).</a:t>
                </a:r>
              </a:p>
              <a:p>
                <a:r>
                  <a:rPr lang="pt-BR" dirty="0"/>
                  <a:t>Antes, nós usamos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gradiente descendente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otimizar os pesos de uma função hipótese</a:t>
                </a:r>
                <a:r>
                  <a:rPr lang="pt-BR" dirty="0"/>
                  <a:t>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2663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>
                <a:hlinkClick r:id="rId3"/>
              </a:rPr>
              <a:t> (Parte I)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B1CADC4-4B7C-E55B-3FA3-60851808D1FA}"/>
              </a:ext>
            </a:extLst>
          </p:cNvPr>
          <p:cNvGrpSpPr/>
          <p:nvPr/>
        </p:nvGrpSpPr>
        <p:grpSpPr>
          <a:xfrm>
            <a:off x="748757" y="2602985"/>
            <a:ext cx="3548180" cy="3097036"/>
            <a:chOff x="748757" y="2602985"/>
            <a:chExt cx="3548180" cy="3097036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B0FBB431-6A27-90B0-4B70-B91F2940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57" y="2602985"/>
              <a:ext cx="3548180" cy="30970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/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/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/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/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/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/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/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2500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/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/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/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/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/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99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4F9F4-136D-CEE1-5233-02754FB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4"/>
            <a:ext cx="5541819" cy="5032375"/>
          </a:xfrm>
        </p:spPr>
        <p:txBody>
          <a:bodyPr>
            <a:normAutofit/>
          </a:bodyPr>
          <a:lstStyle/>
          <a:p>
            <a:r>
              <a:rPr lang="pt-BR" dirty="0"/>
              <a:t>Notem que independentemente se estamos usando </a:t>
            </a:r>
            <a:r>
              <a:rPr lang="pt-BR" b="1" i="1" dirty="0"/>
              <a:t>hiperplanos</a:t>
            </a:r>
            <a:r>
              <a:rPr lang="pt-BR" dirty="0"/>
              <a:t>, </a:t>
            </a:r>
            <a:r>
              <a:rPr lang="pt-BR" b="1" i="1" dirty="0"/>
              <a:t>polinômios</a:t>
            </a:r>
            <a:r>
              <a:rPr lang="pt-BR" dirty="0"/>
              <a:t> ou </a:t>
            </a:r>
            <a:r>
              <a:rPr lang="pt-BR" b="1" i="1" dirty="0"/>
              <a:t>redes neurais</a:t>
            </a:r>
            <a:r>
              <a:rPr lang="pt-BR" dirty="0"/>
              <a:t>, em todos os casos temos um </a:t>
            </a:r>
            <a:r>
              <a:rPr lang="pt-BR" b="1" i="1" dirty="0">
                <a:solidFill>
                  <a:srgbClr val="00B050"/>
                </a:solidFill>
              </a:rPr>
              <a:t>modelo</a:t>
            </a:r>
            <a:r>
              <a:rPr lang="pt-BR" dirty="0"/>
              <a:t> e o nosso </a:t>
            </a:r>
            <a:r>
              <a:rPr lang="pt-BR" b="1" i="1" dirty="0">
                <a:solidFill>
                  <a:srgbClr val="00B050"/>
                </a:solidFill>
              </a:rPr>
              <a:t>objetivo é encontrar seus pesos de forma que o erro seja minimizado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/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blipFill>
                <a:blip r:embed="rId2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/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blipFill>
                <a:blip r:embed="rId3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D15AE257-D58E-7339-C43F-9A8A9A80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7" y="3760093"/>
            <a:ext cx="3549569" cy="3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</a:t>
            </a:r>
            <a:r>
              <a:rPr lang="pt-BR" b="1" i="1" dirty="0">
                <a:solidFill>
                  <a:srgbClr val="00B050"/>
                </a:solidFill>
              </a:rPr>
              <a:t>criar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treinar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avaliar</a:t>
            </a:r>
            <a:r>
              <a:rPr lang="pt-BR" dirty="0"/>
              <a:t> nossas redes neurais.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A</a:t>
            </a:r>
            <a:r>
              <a:rPr lang="pt-BR" b="1" i="1" dirty="0" err="1">
                <a:effectLst/>
              </a:rPr>
              <a:t>pplication</a:t>
            </a:r>
            <a:r>
              <a:rPr lang="pt-BR" b="1" i="1" dirty="0">
                <a:effectLst/>
              </a:rPr>
              <a:t> </a:t>
            </a:r>
            <a:r>
              <a:rPr lang="pt-BR" b="1" i="1" dirty="0" err="1">
                <a:effectLst/>
              </a:rPr>
              <a:t>programming</a:t>
            </a:r>
            <a:r>
              <a:rPr lang="pt-BR" b="1" i="1" dirty="0">
                <a:effectLst/>
              </a:rPr>
              <a:t> interface </a:t>
            </a:r>
            <a:r>
              <a:rPr lang="pt-BR" dirty="0">
                <a:effectLst/>
              </a:rPr>
              <a:t>(</a:t>
            </a:r>
            <a:r>
              <a:rPr lang="pt-BR" b="1" dirty="0"/>
              <a:t>API</a:t>
            </a:r>
            <a:r>
              <a:rPr lang="pt-BR" dirty="0"/>
              <a:t>): conjunto de regras (e.g., </a:t>
            </a:r>
            <a:r>
              <a:rPr lang="pt-BR" dirty="0">
                <a:effectLst/>
              </a:rPr>
              <a:t>funções, classes, etc.</a:t>
            </a:r>
            <a:r>
              <a:rPr lang="pt-BR" dirty="0"/>
              <a:t>) </a:t>
            </a:r>
            <a:r>
              <a:rPr lang="pt-BR" dirty="0">
                <a:effectLst/>
              </a:rPr>
              <a:t>que um software oferece para que desenvolvedores ou outros programas possam interagir com ele.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>
            <a:normAutofit/>
          </a:bodyPr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Nós chamamos cada um dos </a:t>
            </a:r>
            <a:r>
              <a:rPr lang="pt-BR" b="1" i="1" dirty="0">
                <a:solidFill>
                  <a:srgbClr val="00B050"/>
                </a:solidFill>
              </a:rPr>
              <a:t>conjuntos de neurônios </a:t>
            </a:r>
            <a:r>
              <a:rPr lang="pt-BR" dirty="0"/>
              <a:t>em um retângulo de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  <a:p>
            <a:r>
              <a:rPr lang="pt-BR" dirty="0"/>
              <a:t>A rede ao lado tem </a:t>
            </a:r>
            <a:r>
              <a:rPr lang="pt-BR" b="1" i="1" dirty="0">
                <a:solidFill>
                  <a:srgbClr val="00B050"/>
                </a:solidFill>
              </a:rPr>
              <a:t>duas camadas ocultas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uma camada de saída</a:t>
            </a:r>
            <a:r>
              <a:rPr lang="pt-BR" dirty="0"/>
              <a:t>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/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/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9662</TotalTime>
  <Words>4209</Words>
  <Application>Microsoft Office PowerPoint</Application>
  <PresentationFormat>Widescreen</PresentationFormat>
  <Paragraphs>378</Paragraphs>
  <Slides>34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 (Parte I)</vt:lpstr>
      <vt:lpstr>O que vamos ver?</vt:lpstr>
      <vt:lpstr>Conjunto de dados de treinamento</vt:lpstr>
      <vt:lpstr>O modelo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1923</cp:revision>
  <dcterms:created xsi:type="dcterms:W3CDTF">2020-01-20T13:50:05Z</dcterms:created>
  <dcterms:modified xsi:type="dcterms:W3CDTF">2023-09-05T23:14:02Z</dcterms:modified>
</cp:coreProperties>
</file>