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43" r:id="rId15"/>
    <p:sldId id="429" r:id="rId16"/>
    <p:sldId id="439" r:id="rId17"/>
    <p:sldId id="444" r:id="rId18"/>
    <p:sldId id="440" r:id="rId19"/>
    <p:sldId id="441" r:id="rId20"/>
    <p:sldId id="445" r:id="rId21"/>
    <p:sldId id="442" r:id="rId22"/>
    <p:sldId id="436" r:id="rId23"/>
    <p:sldId id="446" r:id="rId24"/>
    <p:sldId id="438" r:id="rId25"/>
    <p:sldId id="447" r:id="rId26"/>
    <p:sldId id="435" r:id="rId27"/>
    <p:sldId id="448" r:id="rId28"/>
    <p:sldId id="434" r:id="rId29"/>
    <p:sldId id="449" r:id="rId30"/>
    <p:sldId id="431" r:id="rId31"/>
    <p:sldId id="405" r:id="rId32"/>
    <p:sldId id="293" r:id="rId33"/>
    <p:sldId id="306" r:id="rId34"/>
    <p:sldId id="430" r:id="rId3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23/08/2023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1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https://colab.research.google.com/github/zz4fap/tp557-iot-ml/blob/master/examples/Explorando_a_fun%C3%A7%C3%A3o_de_erro.ipynb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7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RMSE: É a distância euclidiana a menos de uma constante multiplicativa (mais fácil compreender a intuição geométrica).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8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7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4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9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6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Explorando_a_fun%C3%A7%C3%A3o_de_erro.ipynb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%C3%ADcio_Encontre_os_pesos_da_fun%C3%A7%C3%A3o_hip%C3%B3tese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</a:t>
            </a:r>
            <a:r>
              <a:rPr lang="pt-BR" b="1" i="1" dirty="0">
                <a:solidFill>
                  <a:srgbClr val="00B050"/>
                </a:solidFill>
              </a:rPr>
              <a:t>elevar ao quadrado todos os comprimentos</a:t>
            </a:r>
            <a:r>
              <a:rPr lang="pt-BR" dirty="0"/>
              <a:t>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</a:t>
            </a:r>
            <a:r>
              <a:rPr lang="pt-BR" b="1" i="1" dirty="0"/>
              <a:t>nossa função hipótese não é boa</a:t>
            </a:r>
            <a:r>
              <a:rPr lang="pt-BR" dirty="0"/>
              <a:t>, pois o </a:t>
            </a:r>
            <a:r>
              <a:rPr lang="pt-BR" b="1" i="1" dirty="0"/>
              <a:t>valor ainda está longe de zero</a:t>
            </a:r>
            <a:r>
              <a:rPr lang="pt-BR" dirty="0"/>
              <a:t>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4992143"/>
                <a:ext cx="6358883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2143"/>
                <a:ext cx="6358883" cy="99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  <a:p>
                <a:r>
                  <a:rPr lang="pt-BR" dirty="0"/>
                  <a:t>O novo palpite para os valores dos pesos será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541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])=−2+2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54102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1" i="0" smtClean="0">
                              <a:latin typeface="Cambria Math" panose="02040503050406030204" pitchFamily="18" charset="0"/>
                            </a:rPr>
                            <m:t>𝐝𝐢𝐟𝐟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melhor</a:t>
                </a:r>
                <a:r>
                  <a:rPr lang="pt-BR" dirty="0"/>
                  <a:t>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retas são paralelas</a:t>
                </a:r>
                <a:r>
                  <a:rPr lang="pt-BR" dirty="0"/>
                  <a:t>, sendo a única diferença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4802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])=−2+2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48023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5198" y="2865403"/>
                <a:ext cx="6161520" cy="3105363"/>
              </a:xfrm>
            </p:spPr>
            <p:txBody>
              <a:bodyPr/>
              <a:lstStyle/>
              <a:p>
                <a:r>
                  <a:rPr lang="pt-BR" dirty="0"/>
                  <a:t>Vamos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fazer novas predições e calcular o erro.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5198" y="2865403"/>
                <a:ext cx="6161520" cy="3105363"/>
              </a:xfrm>
              <a:blipFill>
                <a:blip r:embed="rId2"/>
                <a:stretch>
                  <a:fillRect l="-1780" t="-3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82965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53268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53268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𝐝𝐢𝐟𝐟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74" y="191855"/>
            <a:ext cx="3422837" cy="26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9F3C9-BC99-D1EE-D89B-53B8DB2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0BEA5-45F1-846E-DDE8-40FAEBCE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52" y="1825624"/>
            <a:ext cx="6318606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processo iterativo de otimização </a:t>
            </a:r>
            <a:r>
              <a:rPr lang="pt-BR" dirty="0"/>
              <a:t>(ou atualização) dos pesos será sempre esse: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Palpite</a:t>
            </a:r>
            <a:r>
              <a:rPr lang="pt-BR" dirty="0"/>
              <a:t> (i.e., pesos),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Medida da qualidade </a:t>
            </a:r>
            <a:r>
              <a:rPr lang="pt-BR" dirty="0"/>
              <a:t>do palpite,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Otimização do palpite </a:t>
            </a:r>
            <a:r>
              <a:rPr lang="pt-BR" dirty="0"/>
              <a:t>(i.e., atualização dos peso) baseada na informação do erro.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00B050"/>
                </a:solidFill>
              </a:rPr>
              <a:t>iterações se repetem </a:t>
            </a:r>
            <a:r>
              <a:rPr lang="pt-BR" dirty="0"/>
              <a:t>até que algum </a:t>
            </a:r>
            <a:r>
              <a:rPr lang="pt-BR" b="1" i="1" dirty="0">
                <a:solidFill>
                  <a:srgbClr val="00B050"/>
                </a:solidFill>
              </a:rPr>
              <a:t>critério de parada </a:t>
            </a:r>
            <a:r>
              <a:rPr lang="pt-BR" dirty="0"/>
              <a:t>seja atingido: </a:t>
            </a:r>
            <a:r>
              <a:rPr lang="pt-BR" b="1" i="1" dirty="0"/>
              <a:t>número máximo de iterações</a:t>
            </a:r>
            <a:r>
              <a:rPr lang="pt-BR" dirty="0"/>
              <a:t>, </a:t>
            </a:r>
            <a:r>
              <a:rPr lang="pt-BR" b="1" i="1" dirty="0"/>
              <a:t>erro cair abaixo de um limiar</a:t>
            </a:r>
            <a:r>
              <a:rPr lang="pt-BR" dirty="0"/>
              <a:t>, etc.</a:t>
            </a:r>
          </a:p>
          <a:p>
            <a:r>
              <a:rPr lang="pt-BR" dirty="0"/>
              <a:t>Esse é o processo por trás do algoritmo de otimização que veremos adiante.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05F127-C8CB-909F-4909-CF04C491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0" y="3309509"/>
            <a:ext cx="5381564" cy="12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589" y="1825624"/>
            <a:ext cx="5208998" cy="5032375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MSE), existem diversas outras métricas de erro que podemos usar,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</a:t>
            </a:r>
            <a:r>
              <a:rPr lang="pt-BR" i="1" dirty="0"/>
              <a:t>Root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Médio (</a:t>
            </a:r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</a:t>
            </a:r>
            <a:r>
              <a:rPr lang="pt-BR" i="1" dirty="0"/>
              <a:t>Cross-</a:t>
            </a:r>
            <a:r>
              <a:rPr lang="pt-BR" i="1" dirty="0" err="1"/>
              <a:t>Entropy</a:t>
            </a:r>
            <a:r>
              <a:rPr lang="pt-BR" dirty="0"/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84681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846816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401914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4019144" cy="1131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1" y="5245391"/>
                <a:ext cx="4792038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245391"/>
                <a:ext cx="4792038" cy="116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930308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5240864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2938528" y="4143019"/>
            <a:ext cx="310556" cy="4511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42591"/>
            <a:ext cx="45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329702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]−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32970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52" y="1825624"/>
            <a:ext cx="6904235" cy="5032375"/>
          </a:xfrm>
        </p:spPr>
        <p:txBody>
          <a:bodyPr>
            <a:normAutofit/>
          </a:bodyPr>
          <a:lstStyle/>
          <a:p>
            <a:r>
              <a:rPr lang="pt-BR" dirty="0"/>
              <a:t>É a função de erro </a:t>
            </a:r>
            <a:r>
              <a:rPr lang="pt-BR" b="1" i="1" dirty="0">
                <a:solidFill>
                  <a:srgbClr val="00B050"/>
                </a:solidFill>
              </a:rPr>
              <a:t>mais usada em problemas de regressão</a:t>
            </a:r>
            <a:r>
              <a:rPr lang="pt-BR" dirty="0"/>
              <a:t>.</a:t>
            </a:r>
          </a:p>
          <a:p>
            <a:r>
              <a:rPr lang="pt-BR" dirty="0"/>
              <a:t>Calcula a média do </a:t>
            </a:r>
            <a:r>
              <a:rPr lang="pt-BR" b="1" i="1" dirty="0">
                <a:solidFill>
                  <a:srgbClr val="FF0000"/>
                </a:solidFill>
              </a:rPr>
              <a:t>quadrado da diferença</a:t>
            </a:r>
            <a:r>
              <a:rPr lang="pt-BR" dirty="0"/>
              <a:t> entre os valores preditos e esperados.</a:t>
            </a:r>
          </a:p>
          <a:p>
            <a:r>
              <a:rPr lang="pt-BR" dirty="0"/>
              <a:t>Assim, ele </a:t>
            </a:r>
            <a:r>
              <a:rPr lang="pt-BR" b="1" i="1" dirty="0">
                <a:solidFill>
                  <a:srgbClr val="00B050"/>
                </a:solidFill>
              </a:rPr>
              <a:t>p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enaliza mais (i.e., amplifica) erros maiores </a:t>
            </a:r>
            <a:r>
              <a:rPr lang="pt-BR" b="0" i="0" dirty="0">
                <a:effectLst/>
              </a:rPr>
              <a:t>(devido ao quadrado), o que pode ser útil se desejarmos que o modelo seja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mais sensível a esses erros</a:t>
            </a:r>
            <a:r>
              <a:rPr lang="pt-BR" b="0" i="0" dirty="0">
                <a:effectLst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3054151"/>
                <a:ext cx="394161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4151"/>
                <a:ext cx="3941614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7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como a diferença é elevada ao quadrado, ele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 amplificar a influência de 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Outliers podem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distorcer ou deslocar a função hipótese</a:t>
                </a:r>
                <a:r>
                  <a:rPr lang="pt-BR" b="0" i="0" dirty="0">
                    <a:effectLst/>
                  </a:rPr>
                  <a:t>, fazendo com que ela se distancie de um mapeamento que represente o comportamento dos dados “</a:t>
                </a:r>
                <a:r>
                  <a:rPr lang="pt-BR" b="0" i="1" dirty="0">
                    <a:effectLst/>
                  </a:rPr>
                  <a:t>normais</a:t>
                </a:r>
                <a:r>
                  <a:rPr lang="pt-BR" b="0" i="0" dirty="0">
                    <a:effectLst/>
                  </a:rPr>
                  <a:t>”.</a:t>
                </a:r>
                <a:endParaRPr lang="pt-BR" dirty="0"/>
              </a:p>
              <a:p>
                <a:r>
                  <a:rPr lang="pt-BR" b="0" i="0" dirty="0">
                    <a:effectLst/>
                  </a:rPr>
                  <a:t>Por usar o quadrad</a:t>
                </a:r>
                <a:r>
                  <a:rPr lang="pt-BR" dirty="0"/>
                  <a:t>o da diferença,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métrica não fica na mesma escala dos dados originais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Por exemplo, se estivermos predizendo o preço de casas em dólares, os erros estarão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lares</m:t>
                        </m:r>
                      </m:e>
                      <m:sup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i="0" dirty="0"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  <a:blipFill>
                <a:blip r:embed="rId3"/>
                <a:stretch>
                  <a:fillRect l="-1589" t="-1937" r="-105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2006187"/>
                <a:ext cx="394161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6187"/>
                <a:ext cx="3941614" cy="1131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CBC9B34-92E1-B52B-8142-014B6553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93384"/>
            <a:ext cx="3753596" cy="28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39C8695-1AC6-E3B6-703C-D28BBA11C447}"/>
              </a:ext>
            </a:extLst>
          </p:cNvPr>
          <p:cNvSpPr/>
          <p:nvPr/>
        </p:nvSpPr>
        <p:spPr>
          <a:xfrm>
            <a:off x="2412510" y="3593384"/>
            <a:ext cx="410966" cy="321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EA9FFC-A8FC-FBFD-695A-DC546F50941B}"/>
                  </a:ext>
                </a:extLst>
              </p:cNvPr>
              <p:cNvSpPr txBox="1"/>
              <p:nvPr/>
            </p:nvSpPr>
            <p:spPr>
              <a:xfrm>
                <a:off x="1197419" y="6482208"/>
                <a:ext cx="367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original: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EA9FFC-A8FC-FBFD-695A-DC546F509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19" y="6482208"/>
                <a:ext cx="3672155" cy="369332"/>
              </a:xfrm>
              <a:prstGeom prst="rect">
                <a:avLst/>
              </a:prstGeom>
              <a:blipFill>
                <a:blip r:embed="rId6"/>
                <a:stretch>
                  <a:fillRect l="-132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31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Root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RMSE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55587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Calcula a raiz quadrada do MSE,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retornando a métrica à mesma escala dos dados originais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Isso é </a:t>
            </a:r>
            <a:r>
              <a:rPr lang="pt-BR" b="0" i="0" dirty="0">
                <a:effectLst/>
              </a:rPr>
              <a:t>útil para interpretar o erro na mesma unidade do rótulo, o que pode facilitar a compreensão do impacto do erro.</a:t>
            </a:r>
          </a:p>
          <a:p>
            <a:r>
              <a:rPr lang="pt-BR" b="0" i="0" dirty="0">
                <a:effectLst/>
              </a:rPr>
              <a:t>Assim como o MSE, </a:t>
            </a:r>
            <a:r>
              <a:rPr lang="pt-BR" b="1" i="1" dirty="0">
                <a:effectLst/>
              </a:rPr>
              <a:t>também amplifica erros maiores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/>
              <p:nvPr/>
            </p:nvSpPr>
            <p:spPr>
              <a:xfrm>
                <a:off x="838200" y="2812610"/>
                <a:ext cx="4483813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]−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610"/>
                <a:ext cx="4483813" cy="152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5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/>
          </a:bodyPr>
          <a:lstStyle/>
          <a:p>
            <a:r>
              <a:rPr lang="pt-BR" dirty="0"/>
              <a:t>C</a:t>
            </a:r>
            <a:r>
              <a:rPr lang="pt-BR" b="0" i="0" dirty="0">
                <a:effectLst/>
              </a:rPr>
              <a:t>alcula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média das diferenças absolutas </a:t>
            </a:r>
            <a:r>
              <a:rPr lang="pt-BR" b="0" i="0" dirty="0">
                <a:effectLst/>
              </a:rPr>
              <a:t>entre as predições do modelo e os valores esperados.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Ou seja,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penaliza os erros de maneira uniforme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Ao contrário do MSE e RMSE, não eleva os erros ao quadrado, o que o torna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menos sensível a outliers</a:t>
            </a:r>
            <a:r>
              <a:rPr lang="pt-BR" b="0" i="0" dirty="0">
                <a:effectLst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10646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</a:t>
            </a:r>
            <a:r>
              <a:rPr lang="pt-BR" b="1" i="1" dirty="0">
                <a:solidFill>
                  <a:srgbClr val="00B050"/>
                </a:solidFill>
              </a:rPr>
              <a:t>medir o desempenho </a:t>
            </a:r>
            <a:r>
              <a:rPr lang="pt-BR" dirty="0"/>
              <a:t>de um </a:t>
            </a:r>
            <a:r>
              <a:rPr lang="pt-BR" b="1" i="1" dirty="0">
                <a:solidFill>
                  <a:srgbClr val="00B050"/>
                </a:solidFill>
              </a:rPr>
              <a:t>modelo de aprendizado de máquina</a:t>
            </a:r>
            <a:r>
              <a:rPr lang="pt-BR" dirty="0"/>
              <a:t> ao longo do seu processo de aprendizagem.</a:t>
            </a:r>
          </a:p>
          <a:p>
            <a:r>
              <a:rPr lang="pt-BR" dirty="0"/>
              <a:t>Para isso, como já discutido brevemente antes, usaremos uma função chamada de </a:t>
            </a:r>
            <a:r>
              <a:rPr lang="pt-BR" b="1" i="1" dirty="0">
                <a:solidFill>
                  <a:srgbClr val="00B050"/>
                </a:solidFill>
              </a:rPr>
              <a:t>função de erro </a:t>
            </a:r>
            <a:r>
              <a:rPr lang="pt-BR" dirty="0"/>
              <a:t>ou de </a:t>
            </a:r>
            <a:r>
              <a:rPr lang="pt-BR" b="1" i="1" dirty="0">
                <a:solidFill>
                  <a:srgbClr val="00B050"/>
                </a:solidFill>
              </a:rPr>
              <a:t>perda</a:t>
            </a:r>
            <a:r>
              <a:rPr lang="pt-BR" dirty="0"/>
              <a:t>.</a:t>
            </a:r>
          </a:p>
          <a:p>
            <a:r>
              <a:rPr lang="pt-BR" dirty="0"/>
              <a:t>Idealmente, o </a:t>
            </a:r>
            <a:r>
              <a:rPr lang="pt-BR" b="1" i="1" dirty="0">
                <a:solidFill>
                  <a:srgbClr val="00B050"/>
                </a:solidFill>
              </a:rPr>
              <a:t>processo de treinamento </a:t>
            </a:r>
            <a:r>
              <a:rPr lang="pt-BR" dirty="0"/>
              <a:t>tem como </a:t>
            </a:r>
            <a:r>
              <a:rPr lang="pt-BR" b="1" i="1" dirty="0">
                <a:solidFill>
                  <a:srgbClr val="00B050"/>
                </a:solidFill>
              </a:rPr>
              <a:t>objetivo minimizar o erro</a:t>
            </a:r>
            <a:r>
              <a:rPr lang="pt-BR" dirty="0"/>
              <a:t> e, consequentemente, </a:t>
            </a:r>
            <a:r>
              <a:rPr lang="pt-BR" b="1" i="1" dirty="0">
                <a:solidFill>
                  <a:srgbClr val="00B050"/>
                </a:solidFill>
              </a:rPr>
              <a:t>aumentar a precisão do modelo</a:t>
            </a:r>
            <a:r>
              <a:rPr lang="pt-BR" dirty="0"/>
              <a:t>.</a:t>
            </a:r>
          </a:p>
          <a:p>
            <a:r>
              <a:rPr lang="pt-BR" dirty="0"/>
              <a:t>Além disso, veremos em breve </a:t>
            </a:r>
            <a:r>
              <a:rPr lang="pt-BR" b="1" i="1" dirty="0">
                <a:solidFill>
                  <a:srgbClr val="00B050"/>
                </a:solidFill>
              </a:rPr>
              <a:t>diferentes estratégias para minimizar o erro</a:t>
            </a:r>
            <a:r>
              <a:rPr lang="pt-BR" dirty="0"/>
              <a:t>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Representa os erros na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mesma escala dos dados originais</a:t>
            </a:r>
            <a:r>
              <a:rPr lang="pt-BR" b="0" i="0" dirty="0">
                <a:effectLst/>
              </a:rPr>
              <a:t>, facilitando a interpretação.</a:t>
            </a:r>
          </a:p>
          <a:p>
            <a:r>
              <a:rPr lang="pt-BR" dirty="0"/>
              <a:t>Boa opção quando </a:t>
            </a:r>
            <a:r>
              <a:rPr lang="pt-BR" b="0" i="0" dirty="0">
                <a:effectLst/>
              </a:rPr>
              <a:t>desejamos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mais uniforme em todas as predições </a:t>
            </a:r>
            <a:r>
              <a:rPr lang="pt-BR" b="0" i="0" dirty="0">
                <a:effectLst/>
              </a:rPr>
              <a:t>e desejamos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minimizar a influência de outliers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9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A700-99B2-FE0E-67A5-D3FF4AE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devo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C451E-859D-2157-A7CE-65479D14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8769"/>
            <a:ext cx="10864065" cy="2213101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</a:rPr>
              <a:t>O recomendável é </a:t>
            </a:r>
            <a:r>
              <a:rPr lang="pt-BR" b="1" i="1" dirty="0">
                <a:effectLst/>
              </a:rPr>
              <a:t>experimentar diferentes funções de erro </a:t>
            </a:r>
            <a:r>
              <a:rPr lang="pt-BR" b="0" i="0" dirty="0">
                <a:effectLst/>
              </a:rPr>
              <a:t>durante a </a:t>
            </a:r>
            <a:r>
              <a:rPr lang="pt-BR" b="1" i="1" dirty="0">
                <a:effectLst/>
              </a:rPr>
              <a:t>fase de desenvolvimento </a:t>
            </a:r>
            <a:r>
              <a:rPr lang="pt-BR" b="0" i="0" dirty="0">
                <a:effectLst/>
              </a:rPr>
              <a:t>para determinar qual delas se </a:t>
            </a:r>
            <a:r>
              <a:rPr lang="pt-BR" b="1" i="1" dirty="0">
                <a:effectLst/>
              </a:rPr>
              <a:t>alinha</a:t>
            </a:r>
            <a:r>
              <a:rPr lang="pt-BR" b="0" i="0" dirty="0">
                <a:effectLst/>
              </a:rPr>
              <a:t> melhor com os </a:t>
            </a:r>
            <a:r>
              <a:rPr lang="pt-BR" b="1" i="1" dirty="0">
                <a:effectLst/>
              </a:rPr>
              <a:t>objetivos e as características </a:t>
            </a:r>
            <a:r>
              <a:rPr lang="pt-BR" b="0" i="0" dirty="0">
                <a:effectLst/>
              </a:rPr>
              <a:t>específicas do seu </a:t>
            </a:r>
            <a:r>
              <a:rPr lang="pt-BR" b="1" i="1" dirty="0">
                <a:effectLst/>
              </a:rPr>
              <a:t>problema de regressão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60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que estamos vendo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>
                <a:solidFill>
                  <a:srgbClr val="00B050"/>
                </a:solidFill>
              </a:rPr>
              <a:t>objetivo da regressão é encontrar os parâmetros (ou pesos) que </a:t>
            </a:r>
            <a:r>
              <a:rPr lang="pt-BR" b="1" i="1" dirty="0">
                <a:solidFill>
                  <a:srgbClr val="7030A0"/>
                </a:solidFill>
              </a:rPr>
              <a:t>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931284" cy="3031571"/>
            <a:chOff x="1320613" y="2558363"/>
            <a:chExt cx="4931284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931284" cy="3031571"/>
              <a:chOff x="3440214" y="2034381"/>
              <a:chExt cx="4931284" cy="3031571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97341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760000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r="-2307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191595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6055124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848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predição</a:t>
                </a:r>
              </a:p>
              <a:p>
                <a:pPr algn="ctr"/>
                <a:r>
                  <a:rPr lang="pt-BR" sz="1200" dirty="0"/>
                  <a:t>(resultado do palpite)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916581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sz="2800" b="1" dirty="0"/>
              <a:t>OBS</a:t>
            </a:r>
            <a:r>
              <a:rPr lang="pt-BR" sz="2800" dirty="0"/>
              <a:t>.: No exemplo que vimos nesse tópico, conseguimos visualizar os dados e, facilmente, identificar a equação (ou formato) da função hipótese, mas em outros casos, além dos pesos, temos que descobrir o formato da função.</a:t>
            </a:r>
          </a:p>
          <a:p>
            <a:r>
              <a:rPr lang="pt-BR" dirty="0"/>
              <a:t>Veremos adiante formas de definir o melhor modelo para uma aproximação.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931284" cy="3031571"/>
            <a:chOff x="1320613" y="2558363"/>
            <a:chExt cx="4931284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931284" cy="3031571"/>
              <a:chOff x="3440214" y="2034381"/>
              <a:chExt cx="4931284" cy="3031571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97341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760000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r="-2307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191595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6055124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848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predição</a:t>
                </a:r>
              </a:p>
              <a:p>
                <a:pPr algn="ctr"/>
                <a:r>
                  <a:rPr lang="pt-BR" sz="1200" dirty="0"/>
                  <a:t>(resultado do palpite)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916581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88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17" y="1825626"/>
            <a:ext cx="6178345" cy="5032376"/>
          </a:xfrm>
        </p:spPr>
        <p:txBody>
          <a:bodyPr>
            <a:normAutofit/>
          </a:bodyPr>
          <a:lstStyle/>
          <a:p>
            <a:r>
              <a:rPr lang="pt-BR" dirty="0"/>
              <a:t>Dado que o conjunto de treinamento é conhecido e fixo, notamos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modelo.</a:t>
            </a:r>
          </a:p>
          <a:p>
            <a:r>
              <a:rPr lang="pt-BR" dirty="0"/>
              <a:t>Assim, o </a:t>
            </a:r>
            <a:r>
              <a:rPr lang="pt-BR" b="1" i="1" dirty="0">
                <a:solidFill>
                  <a:srgbClr val="00B050"/>
                </a:solidFill>
              </a:rPr>
              <a:t>objetivo da regressão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encontrar o conjunto de pesos que minimiza a função de erro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>
                <a:solidFill>
                  <a:srgbClr val="7030A0"/>
                </a:solidFill>
              </a:rPr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838200" y="2374122"/>
                <a:ext cx="4593515" cy="216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4122"/>
                <a:ext cx="4593515" cy="2169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103313" y="3898771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747838" y="3898771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439632" y="4444871"/>
            <a:ext cx="69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?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C082D7A-BEFF-DA1D-3F2F-76FA61553F87}"/>
              </a:ext>
            </a:extLst>
          </p:cNvPr>
          <p:cNvCxnSpPr/>
          <p:nvPr/>
        </p:nvCxnSpPr>
        <p:spPr>
          <a:xfrm flipH="1">
            <a:off x="2747838" y="4171821"/>
            <a:ext cx="165100" cy="37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69E65DF-033F-5E0E-FF63-59C477B4956B}"/>
              </a:ext>
            </a:extLst>
          </p:cNvPr>
          <p:cNvCxnSpPr>
            <a:stCxn id="44" idx="2"/>
          </p:cNvCxnSpPr>
          <p:nvPr/>
        </p:nvCxnSpPr>
        <p:spPr>
          <a:xfrm>
            <a:off x="2268413" y="4171821"/>
            <a:ext cx="239712" cy="37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17" y="1825626"/>
            <a:ext cx="6178345" cy="5032376"/>
          </a:xfrm>
        </p:spPr>
        <p:txBody>
          <a:bodyPr>
            <a:normAutofit/>
          </a:bodyPr>
          <a:lstStyle/>
          <a:p>
            <a:r>
              <a:rPr lang="pt-BR" dirty="0"/>
              <a:t>Se </a:t>
            </a:r>
            <a:r>
              <a:rPr lang="pt-BR" b="1" i="1" dirty="0">
                <a:solidFill>
                  <a:srgbClr val="00B050"/>
                </a:solidFill>
              </a:rPr>
              <a:t>plotarmos o erro em função da variação dos pesos</a:t>
            </a:r>
            <a:r>
              <a:rPr lang="pt-BR" dirty="0"/>
              <a:t>, nós plotamos o que é conhecido como </a:t>
            </a:r>
            <a:r>
              <a:rPr lang="pt-BR" b="1" i="1" dirty="0">
                <a:solidFill>
                  <a:srgbClr val="00B050"/>
                </a:solidFill>
              </a:rPr>
              <a:t>superfície de erro</a:t>
            </a:r>
            <a:r>
              <a:rPr lang="pt-BR" dirty="0"/>
              <a:t>.</a:t>
            </a:r>
          </a:p>
          <a:p>
            <a:r>
              <a:rPr lang="pt-BR" dirty="0"/>
              <a:t>Seu </a:t>
            </a:r>
            <a:r>
              <a:rPr lang="pt-BR" b="1" i="1" dirty="0">
                <a:solidFill>
                  <a:srgbClr val="00B050"/>
                </a:solidFill>
              </a:rPr>
              <a:t>ponto mais baixo </a:t>
            </a:r>
            <a:r>
              <a:rPr lang="pt-BR" dirty="0"/>
              <a:t>é chamado de </a:t>
            </a:r>
            <a:r>
              <a:rPr lang="pt-BR" b="1" i="1" dirty="0">
                <a:solidFill>
                  <a:srgbClr val="00B0F0"/>
                </a:solidFill>
              </a:rPr>
              <a:t>ponto de mínimo </a:t>
            </a:r>
            <a:r>
              <a:rPr lang="pt-BR" dirty="0"/>
              <a:t>e nos dá o </a:t>
            </a:r>
            <a:r>
              <a:rPr lang="pt-BR" b="1" i="1" dirty="0">
                <a:solidFill>
                  <a:srgbClr val="00B050"/>
                </a:solidFill>
              </a:rPr>
              <a:t>conjunto de pesos ótimo</a:t>
            </a:r>
            <a:r>
              <a:rPr lang="pt-BR" dirty="0"/>
              <a:t>, ou seja, os pesos que minimizam a função de erro.</a:t>
            </a:r>
          </a:p>
          <a:p>
            <a:r>
              <a:rPr lang="pt-BR" dirty="0"/>
              <a:t>O algoritmo de otimização, que veremos em breve, </a:t>
            </a:r>
            <a:r>
              <a:rPr lang="pt-BR" b="1" i="1" dirty="0">
                <a:solidFill>
                  <a:srgbClr val="00B050"/>
                </a:solidFill>
              </a:rPr>
              <a:t>caminha</a:t>
            </a:r>
            <a:r>
              <a:rPr lang="pt-BR" dirty="0"/>
              <a:t> através da superfície sempre </a:t>
            </a:r>
            <a:r>
              <a:rPr lang="pt-BR" b="1" i="1" dirty="0">
                <a:solidFill>
                  <a:srgbClr val="00B050"/>
                </a:solidFill>
              </a:rPr>
              <a:t>indo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em direção ao seu ponto mais baixo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0" y="4543755"/>
                <a:ext cx="4593515" cy="216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0" y="4543755"/>
                <a:ext cx="4593515" cy="2169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40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Esse </a:t>
            </a:r>
            <a:r>
              <a:rPr lang="pt-BR" b="1" i="1" dirty="0">
                <a:solidFill>
                  <a:srgbClr val="00B050"/>
                </a:solidFill>
              </a:rPr>
              <a:t>processo de busca</a:t>
            </a:r>
            <a:r>
              <a:rPr lang="pt-BR" dirty="0"/>
              <a:t> que tem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ponto</a:t>
            </a:r>
            <a:r>
              <a:rPr lang="pt-BR" dirty="0"/>
              <a:t> que </a:t>
            </a:r>
            <a:r>
              <a:rPr lang="pt-BR" b="1" i="1" dirty="0">
                <a:solidFill>
                  <a:srgbClr val="00B050"/>
                </a:solidFill>
              </a:rPr>
              <a:t>minimiza o erro </a:t>
            </a:r>
            <a:r>
              <a:rPr lang="pt-BR" dirty="0"/>
              <a:t>é chamado de </a:t>
            </a:r>
            <a:r>
              <a:rPr lang="pt-BR" b="1" i="1" dirty="0">
                <a:solidFill>
                  <a:srgbClr val="00B050"/>
                </a:solidFill>
              </a:rPr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>
                <a:solidFill>
                  <a:srgbClr val="00B050"/>
                </a:solidFill>
              </a:rPr>
              <a:t>treinamento do modelo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Treinamento é o processo de </a:t>
            </a:r>
            <a:r>
              <a:rPr lang="pt-BR" b="1" i="1" dirty="0">
                <a:solidFill>
                  <a:srgbClr val="00B050"/>
                </a:solidFill>
              </a:rPr>
              <a:t>atualizar o modelo</a:t>
            </a:r>
            <a:r>
              <a:rPr lang="pt-BR" dirty="0"/>
              <a:t> para obter predições melhores 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treinamento</a:t>
            </a:r>
            <a:r>
              <a:rPr lang="pt-BR" dirty="0"/>
              <a:t>/atualização do modelo se </a:t>
            </a:r>
            <a:r>
              <a:rPr lang="pt-BR" b="1" i="1" dirty="0">
                <a:solidFill>
                  <a:srgbClr val="00B050"/>
                </a:solidFill>
              </a:rPr>
              <a:t>baseia</a:t>
            </a:r>
            <a:r>
              <a:rPr lang="pt-BR" dirty="0"/>
              <a:t> na </a:t>
            </a:r>
            <a:r>
              <a:rPr lang="pt-BR" b="1" i="1" dirty="0">
                <a:solidFill>
                  <a:srgbClr val="00B050"/>
                </a:solidFill>
              </a:rPr>
              <a:t>informação obtida a partir da função de erro</a:t>
            </a:r>
            <a:r>
              <a:rPr lang="pt-BR" dirty="0"/>
              <a:t>.</a:t>
            </a:r>
          </a:p>
          <a:p>
            <a:r>
              <a:rPr lang="pt-BR" dirty="0"/>
              <a:t>Como veremos, 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5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009" y="1690688"/>
            <a:ext cx="6167624" cy="5167312"/>
          </a:xfrm>
        </p:spPr>
        <p:txBody>
          <a:bodyPr>
            <a:normAutofit/>
          </a:bodyPr>
          <a:lstStyle/>
          <a:p>
            <a:r>
              <a:rPr lang="pt-BR" dirty="0"/>
              <a:t>Como veremos em breve, de posse dessa informação trazida pelo erro,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através da </a:t>
            </a:r>
            <a:r>
              <a:rPr lang="pt-BR" b="1" i="1" dirty="0">
                <a:solidFill>
                  <a:srgbClr val="00B050"/>
                </a:solidFill>
              </a:rPr>
              <a:t>superfície de erro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1CFFF15-2A34-B496-DF99-E020420F02A9}"/>
              </a:ext>
            </a:extLst>
          </p:cNvPr>
          <p:cNvGrpSpPr/>
          <p:nvPr/>
        </p:nvGrpSpPr>
        <p:grpSpPr>
          <a:xfrm>
            <a:off x="930667" y="1938641"/>
            <a:ext cx="4381189" cy="4083507"/>
            <a:chOff x="447782" y="1825625"/>
            <a:chExt cx="4381189" cy="408350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03781AB-D3FD-EAC8-BA20-8C7AA74EED74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15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638B6B9F-5A1A-14AD-55BD-744329EBD1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79F1FF82-DAB9-8559-E32B-4EF2A34631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443E934D-5711-801B-0B5C-12F96AF5817B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837F7A79-D082-81E1-4CBD-925AE3AEB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53D0596-7D8A-84E6-B162-97698774E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F479719-E6C4-B962-F6C6-52D33662B977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566EB52-B15F-0ADC-0621-7B26FF32C1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78B88C6-9D47-4D86-02FF-4EE1207C7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A042FA6-4FC2-9517-809F-063693D349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16DF9ED-EC56-49C3-C322-EF7CA0BF6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C711E50-5628-B19F-099F-8D55523068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3DE3061-554C-FAE5-3632-5525A4C8A9BC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63395918-0530-9B68-22F7-52BB772E432F}"/>
              </a:ext>
            </a:extLst>
          </p:cNvPr>
          <p:cNvSpPr>
            <a:spLocks noChangeAspect="1"/>
          </p:cNvSpPr>
          <p:nvPr/>
        </p:nvSpPr>
        <p:spPr>
          <a:xfrm>
            <a:off x="2099351" y="377980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529F877-C5ED-2E1B-244D-784C90C54587}"/>
              </a:ext>
            </a:extLst>
          </p:cNvPr>
          <p:cNvSpPr>
            <a:spLocks noChangeAspect="1"/>
          </p:cNvSpPr>
          <p:nvPr/>
        </p:nvSpPr>
        <p:spPr>
          <a:xfrm>
            <a:off x="2192811" y="394168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F34BE39-5691-A580-2510-188C1C53276B}"/>
              </a:ext>
            </a:extLst>
          </p:cNvPr>
          <p:cNvSpPr>
            <a:spLocks noChangeAspect="1"/>
          </p:cNvSpPr>
          <p:nvPr/>
        </p:nvSpPr>
        <p:spPr>
          <a:xfrm>
            <a:off x="2316384" y="406390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F0AFFF7-43DE-1015-3F3B-AAF3DDF52E0C}"/>
              </a:ext>
            </a:extLst>
          </p:cNvPr>
          <p:cNvSpPr>
            <a:spLocks noChangeAspect="1"/>
          </p:cNvSpPr>
          <p:nvPr/>
        </p:nvSpPr>
        <p:spPr>
          <a:xfrm>
            <a:off x="2490467" y="412654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E4F3E26A-F810-43AC-924F-BF461C5FB86E}"/>
              </a:ext>
            </a:extLst>
          </p:cNvPr>
          <p:cNvCxnSpPr>
            <a:cxnSpLocks/>
            <a:stCxn id="6" idx="0"/>
            <a:endCxn id="20" idx="0"/>
          </p:cNvCxnSpPr>
          <p:nvPr/>
        </p:nvCxnSpPr>
        <p:spPr>
          <a:xfrm rot="16200000" flipH="1">
            <a:off x="1980164" y="3624622"/>
            <a:ext cx="241907" cy="68465"/>
          </a:xfrm>
          <a:prstGeom prst="curvedConnector3">
            <a:avLst>
              <a:gd name="adj1" fmla="val -295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C3043666-BB5A-C502-359A-4A3917065792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2101143" y="3814016"/>
            <a:ext cx="161876" cy="93460"/>
          </a:xfrm>
          <a:prstGeom prst="curvedConnector3">
            <a:avLst>
              <a:gd name="adj1" fmla="val -853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CDD58E5F-EA2D-BB70-6D90-8E84E5EE604A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16200000" flipH="1">
            <a:off x="2229487" y="3941007"/>
            <a:ext cx="122219" cy="123573"/>
          </a:xfrm>
          <a:prstGeom prst="curvedConnector3">
            <a:avLst>
              <a:gd name="adj1" fmla="val -1207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0AA4F48C-5159-C330-2619-A60D9B827A22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 rot="16200000" flipH="1">
            <a:off x="2408105" y="4008181"/>
            <a:ext cx="62639" cy="174083"/>
          </a:xfrm>
          <a:prstGeom prst="curvedConnector3">
            <a:avLst>
              <a:gd name="adj1" fmla="val -2356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539003-1BD8-17D2-A460-9687F6449CF4}"/>
              </a:ext>
            </a:extLst>
          </p:cNvPr>
          <p:cNvSpPr txBox="1"/>
          <p:nvPr/>
        </p:nvSpPr>
        <p:spPr>
          <a:xfrm>
            <a:off x="2085034" y="3336761"/>
            <a:ext cx="175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iterações/atualizações</a:t>
            </a:r>
          </a:p>
        </p:txBody>
      </p:sp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53" y="1690688"/>
            <a:ext cx="6905280" cy="5167312"/>
          </a:xfrm>
        </p:spPr>
        <p:txBody>
          <a:bodyPr>
            <a:normAutofit/>
          </a:bodyPr>
          <a:lstStyle/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</a:t>
            </a:r>
            <a:r>
              <a:rPr lang="pt-BR" b="1" i="1" dirty="0">
                <a:solidFill>
                  <a:srgbClr val="00B050"/>
                </a:solidFill>
              </a:rPr>
              <a:t>ponto inicial </a:t>
            </a:r>
            <a:r>
              <a:rPr lang="pt-BR" dirty="0"/>
              <a:t>(i.e., uma </a:t>
            </a:r>
            <a:r>
              <a:rPr lang="pt-BR" b="1" i="1" dirty="0">
                <a:solidFill>
                  <a:srgbClr val="00B050"/>
                </a:solidFill>
              </a:rPr>
              <a:t>suposição aleatória</a:t>
            </a:r>
            <a:r>
              <a:rPr lang="pt-BR" dirty="0"/>
              <a:t> de pesos), o algoritmo </a:t>
            </a:r>
            <a:r>
              <a:rPr lang="pt-BR" b="1" i="1" dirty="0">
                <a:solidFill>
                  <a:srgbClr val="00B050"/>
                </a:solidFill>
              </a:rPr>
              <a:t>extrai a informação de direção do ponto de mínimo a partir da função de erro</a:t>
            </a:r>
            <a:r>
              <a:rPr lang="pt-BR" dirty="0"/>
              <a:t> e a usa para </a:t>
            </a:r>
            <a:r>
              <a:rPr lang="pt-BR" b="1" i="1" dirty="0">
                <a:solidFill>
                  <a:srgbClr val="00B050"/>
                </a:solidFill>
              </a:rPr>
              <a:t>atualizar o ponto atual</a:t>
            </a:r>
            <a:r>
              <a:rPr lang="pt-BR" dirty="0"/>
              <a:t>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</a:t>
            </a:r>
            <a:r>
              <a:rPr lang="pt-BR" b="1" i="1" dirty="0">
                <a:solidFill>
                  <a:srgbClr val="00B050"/>
                </a:solidFill>
              </a:rPr>
              <a:t>novo ponto </a:t>
            </a:r>
            <a:r>
              <a:rPr lang="pt-BR" dirty="0"/>
              <a:t>(i.e., conjunto de pesos atualizado) resulta em um </a:t>
            </a:r>
            <a:r>
              <a:rPr lang="pt-BR" b="1" i="1" dirty="0">
                <a:solidFill>
                  <a:srgbClr val="00B050"/>
                </a:solidFill>
              </a:rPr>
              <a:t>erro menor do que o anterior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algum critério de parada seja atingido.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que mapeia </a:t>
                </a:r>
                <a:r>
                  <a:rPr lang="pt-BR" dirty="0"/>
                  <a:t>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esses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(ou perda) e definimos uma forma de medi-lo. </a:t>
            </a:r>
          </a:p>
          <a:p>
            <a:r>
              <a:rPr lang="pt-BR" dirty="0"/>
              <a:t>Agora, o próximo passo envolverá a </a:t>
            </a:r>
            <a:r>
              <a:rPr lang="pt-BR" b="1" i="1" dirty="0">
                <a:solidFill>
                  <a:srgbClr val="00B050"/>
                </a:solidFill>
              </a:rPr>
              <a:t>definição de um processo que utilize a informação do erro para gerar o próximo palpite </a:t>
            </a:r>
            <a:r>
              <a:rPr lang="pt-BR" dirty="0"/>
              <a:t>(ou suposição) de forma que ele </a:t>
            </a:r>
            <a:r>
              <a:rPr lang="pt-BR" b="1" i="1" dirty="0">
                <a:solidFill>
                  <a:srgbClr val="00B050"/>
                </a:solidFill>
              </a:rPr>
              <a:t>seja melhor do que o atual</a:t>
            </a:r>
            <a:r>
              <a:rPr lang="pt-BR" dirty="0"/>
              <a:t>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</a:t>
            </a:r>
            <a:r>
              <a:rPr lang="pt-BR" b="1" i="1" dirty="0"/>
              <a:t>exemplo</a:t>
            </a:r>
            <a:r>
              <a:rPr lang="pt-BR" dirty="0"/>
              <a:t> que nos dará uma ideia </a:t>
            </a:r>
            <a:r>
              <a:rPr lang="pt-BR" b="1" i="1" dirty="0"/>
              <a:t>sobre como funciona esse processo de otimização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4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linear </a:t>
                </a:r>
                <a:r>
                  <a:rPr lang="pt-BR" dirty="0"/>
                  <a:t>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hipótese</a:t>
                </a:r>
                <a:r>
                  <a:rPr lang="pt-BR" dirty="0"/>
                  <a:t> de que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 r="-4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183" y="1825624"/>
                <a:ext cx="5746677" cy="5032375"/>
              </a:xfrm>
            </p:spPr>
            <p:txBody>
              <a:bodyPr/>
              <a:lstStyle/>
              <a:p>
                <a:r>
                  <a:rPr lang="pt-BR" dirty="0"/>
                  <a:t>Vamos começar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atribuindo</a:t>
                </a:r>
                <a:r>
                  <a:rPr lang="pt-BR" dirty="0"/>
                  <a:t> alguns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aleatórios para os pesos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), ou seja, vamos fazer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suposição</a:t>
                </a:r>
                <a:r>
                  <a:rPr lang="pt-BR" dirty="0"/>
                  <a:t> (dar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palpite</a:t>
                </a:r>
                <a:r>
                  <a:rPr lang="pt-BR" dirty="0"/>
                  <a:t>)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183" y="1825624"/>
                <a:ext cx="5746677" cy="5032375"/>
              </a:xfrm>
              <a:blipFill>
                <a:blip r:embed="rId2"/>
                <a:stretch>
                  <a:fillRect l="-1909" t="-1937" r="-5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])=−1+3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296" y="1825624"/>
            <a:ext cx="5500096" cy="5032375"/>
          </a:xfrm>
        </p:spPr>
        <p:txBody>
          <a:bodyPr/>
          <a:lstStyle/>
          <a:p>
            <a:r>
              <a:rPr lang="pt-BR" dirty="0"/>
              <a:t>Vemos que os </a:t>
            </a:r>
            <a:r>
              <a:rPr lang="pt-BR" b="1" i="1" dirty="0">
                <a:solidFill>
                  <a:srgbClr val="00B050"/>
                </a:solidFill>
              </a:rPr>
              <a:t>valores</a:t>
            </a:r>
            <a:r>
              <a:rPr lang="pt-BR" dirty="0"/>
              <a:t> preditos e esperados </a:t>
            </a:r>
            <a:r>
              <a:rPr lang="pt-BR" b="1" i="1" dirty="0">
                <a:solidFill>
                  <a:srgbClr val="00B050"/>
                </a:solidFill>
              </a:rPr>
              <a:t>não são os mesmos</a:t>
            </a:r>
            <a:r>
              <a:rPr lang="pt-BR" dirty="0"/>
              <a:t>.</a:t>
            </a:r>
          </a:p>
          <a:p>
            <a:r>
              <a:rPr lang="pt-BR" dirty="0"/>
              <a:t>Os três primeiros valores até são próximos, mas os últimos três já estão mais distantes.</a:t>
            </a:r>
          </a:p>
          <a:p>
            <a:r>
              <a:rPr lang="pt-BR" dirty="0"/>
              <a:t>Existe uma maneira de </a:t>
            </a:r>
            <a:r>
              <a:rPr lang="pt-BR" b="1" i="1" dirty="0">
                <a:solidFill>
                  <a:srgbClr val="00B050"/>
                </a:solidFill>
              </a:rPr>
              <a:t>formalizarmos</a:t>
            </a:r>
            <a:r>
              <a:rPr lang="pt-BR" dirty="0"/>
              <a:t> um </a:t>
            </a:r>
            <a:r>
              <a:rPr lang="pt-BR" b="1" i="1" dirty="0">
                <a:solidFill>
                  <a:srgbClr val="00B050"/>
                </a:solidFill>
              </a:rPr>
              <a:t>cálculo do quão bom ou ruim </a:t>
            </a:r>
            <a:r>
              <a:rPr lang="pt-BR" dirty="0"/>
              <a:t>essa função hipótese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>
                <a:solidFill>
                  <a:srgbClr val="00B050"/>
                </a:solidFill>
              </a:rPr>
              <a:t>diferença entre os pontos</a:t>
            </a:r>
            <a:r>
              <a:rPr lang="pt-BR" dirty="0"/>
              <a:t>), </a:t>
            </a:r>
            <a:r>
              <a:rPr lang="pt-BR" b="1" i="1" dirty="0">
                <a:solidFill>
                  <a:srgbClr val="00B050"/>
                </a:solidFill>
              </a:rPr>
              <a:t>descobrir se a função hipótese é boa ou não</a:t>
            </a:r>
            <a:r>
              <a:rPr lang="pt-BR" dirty="0"/>
              <a:t>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</a:t>
            </a:r>
            <a:r>
              <a:rPr lang="pt-BR" b="1" i="1" dirty="0">
                <a:solidFill>
                  <a:srgbClr val="00B050"/>
                </a:solidFill>
              </a:rPr>
              <a:t>calcular a média dos comprimentos</a:t>
            </a:r>
            <a:r>
              <a:rPr lang="pt-BR" dirty="0"/>
              <a:t>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0529" y="1825624"/>
                <a:ext cx="606886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somarmos as diferenças,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valores negativos podem reduzir ou até mesmo anular valores positivos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Mesmo as predições para os dois pontos,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estando erradas, seus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erros se cancelariam</a:t>
                </a:r>
                <a:r>
                  <a:rPr lang="pt-BR" dirty="0"/>
                  <a:t>, afetando a medida de desempenho.</a:t>
                </a:r>
              </a:p>
              <a:p>
                <a:r>
                  <a:rPr lang="pt-BR" dirty="0"/>
                  <a:t>Isso poderia sugerir que 3 de 6 predições estão corretas, o que sabemos não ser verdade.</a:t>
                </a:r>
              </a:p>
              <a:p>
                <a:r>
                  <a:rPr lang="pt-BR" dirty="0"/>
                  <a:t>O que podemos fazer para resolver esse problema?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0529" y="1825624"/>
                <a:ext cx="6068863" cy="5032375"/>
              </a:xfrm>
              <a:blipFill>
                <a:blip r:embed="rId2"/>
                <a:stretch>
                  <a:fillRect l="-1809" t="-2663" r="-2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9464E1D-FEE2-AAC0-80C0-379EEC02375F}"/>
              </a:ext>
            </a:extLst>
          </p:cNvPr>
          <p:cNvGrpSpPr/>
          <p:nvPr/>
        </p:nvGrpSpPr>
        <p:grpSpPr>
          <a:xfrm>
            <a:off x="400408" y="1579485"/>
            <a:ext cx="4902989" cy="3568398"/>
            <a:chOff x="400408" y="1644801"/>
            <a:chExt cx="49029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1644801"/>
              <a:ext cx="4902989" cy="3568398"/>
              <a:chOff x="336908" y="2375202"/>
              <a:chExt cx="49029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-1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083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237007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398132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8811</TotalTime>
  <Words>3259</Words>
  <Application>Microsoft Office PowerPoint</Application>
  <PresentationFormat>Widescreen</PresentationFormat>
  <Paragraphs>296</Paragraphs>
  <Slides>34</Slides>
  <Notes>12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 processo</vt:lpstr>
      <vt:lpstr>Outras medidas de erro</vt:lpstr>
      <vt:lpstr>Mean Squared Error – MSE</vt:lpstr>
      <vt:lpstr>Mean Squared Error – MSE</vt:lpstr>
      <vt:lpstr>Root Mean Squared Error – RMSE</vt:lpstr>
      <vt:lpstr>Mean Absolute Error – MAE</vt:lpstr>
      <vt:lpstr>Mean Absolute Error – MAE</vt:lpstr>
      <vt:lpstr>Qual devo usar?</vt:lpstr>
      <vt:lpstr>Regressão ou aproximação de funções</vt:lpstr>
      <vt:lpstr>Regressão ou aproximação de funções</vt:lpstr>
      <vt:lpstr>Ponto de mínimo ou solução ótima</vt:lpstr>
      <vt:lpstr>Ponto de mínimo ou solução ótima</vt:lpstr>
      <vt:lpstr>Otimização (treinamento) do modelo</vt:lpstr>
      <vt:lpstr>Otimização (treinamento) do modelo</vt:lpstr>
      <vt:lpstr>Gradiente descendente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1785</cp:revision>
  <dcterms:created xsi:type="dcterms:W3CDTF">2020-01-20T13:50:05Z</dcterms:created>
  <dcterms:modified xsi:type="dcterms:W3CDTF">2023-08-23T13:27:32Z</dcterms:modified>
</cp:coreProperties>
</file>