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406" r:id="rId3"/>
    <p:sldId id="407" r:id="rId4"/>
    <p:sldId id="408" r:id="rId5"/>
    <p:sldId id="409" r:id="rId6"/>
    <p:sldId id="410" r:id="rId7"/>
    <p:sldId id="411" r:id="rId8"/>
    <p:sldId id="415" r:id="rId9"/>
    <p:sldId id="412" r:id="rId10"/>
    <p:sldId id="413" r:id="rId11"/>
    <p:sldId id="414" r:id="rId12"/>
    <p:sldId id="416" r:id="rId13"/>
    <p:sldId id="417" r:id="rId14"/>
    <p:sldId id="419" r:id="rId15"/>
    <p:sldId id="425" r:id="rId16"/>
    <p:sldId id="420" r:id="rId17"/>
    <p:sldId id="418" r:id="rId18"/>
    <p:sldId id="421" r:id="rId19"/>
    <p:sldId id="422" r:id="rId20"/>
    <p:sldId id="423" r:id="rId21"/>
    <p:sldId id="424" r:id="rId22"/>
    <p:sldId id="427" r:id="rId23"/>
    <p:sldId id="405" r:id="rId24"/>
    <p:sldId id="293" r:id="rId25"/>
    <p:sldId id="306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2" autoAdjust="0"/>
    <p:restoredTop sz="79661" autoAdjust="0"/>
  </p:normalViewPr>
  <p:slideViewPr>
    <p:cSldViewPr snapToGrid="0">
      <p:cViewPr varScale="1">
        <p:scale>
          <a:sx n="65" d="100"/>
          <a:sy n="65" d="100"/>
        </p:scale>
        <p:origin x="1618" y="5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Mini-batch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se quisermos ir para o ponto de mínimo a partir de um ponto qualquer, podemos dar um </a:t>
                </a:r>
                <a:r>
                  <a:rPr lang="pt-BR" b="1" i="1" dirty="0"/>
                  <a:t>passo</a:t>
                </a:r>
                <a:r>
                  <a:rPr lang="pt-BR" dirty="0"/>
                  <a:t> na direção apontada pelo gradiente.</a:t>
                </a:r>
              </a:p>
              <a:p>
                <a:r>
                  <a:rPr lang="pt-BR" dirty="0"/>
                  <a:t>Nós sabemos a direção e podemos escolher o </a:t>
                </a:r>
                <a:r>
                  <a:rPr lang="pt-BR" b="1" i="1" dirty="0"/>
                  <a:t>tamanho do passo</a:t>
                </a:r>
                <a:r>
                  <a:rPr lang="pt-BR" dirty="0"/>
                  <a:t> para darmos naquela direção.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passo de aprendizagem</a:t>
                </a:r>
                <a:r>
                  <a:rPr lang="pt-BR" dirty="0"/>
                  <a:t> e é, normalmente, denotado por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Vejam que atualizamos o peso atual usando uma fração do gradiente.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99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direção do gradiente e um passo de aprendizagem, agora podemos </a:t>
            </a:r>
            <a:r>
              <a:rPr lang="pt-BR" b="1" i="1" dirty="0"/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/>
              <a:t>iteração</a:t>
            </a:r>
            <a:r>
              <a:rPr lang="pt-BR" dirty="0"/>
              <a:t> calculamos o gradiente no ponto atual, atualizamos os pesos com uma fração do gradiente e calculamos o gradiente no novo ponto.</a:t>
            </a:r>
          </a:p>
          <a:p>
            <a:r>
              <a:rPr lang="pt-BR" dirty="0"/>
              <a:t>Repetimos esse processo até que a inclinação da reta tangente ao ponto se torne igual a 0,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Mais uma iteração e podemos nos mover para mais perto ainda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800" b="0" i="0" smtClean="0">
                            <a:latin typeface="Cambria Math" panose="02040503050406030204" pitchFamily="18" charset="0"/>
                          </a:rPr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>
                            <a:latin typeface="Cambria Math" panose="02040503050406030204" pitchFamily="18" charset="0"/>
                          </a:rPr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Porém, devemos tomar cuidado, com o tamanho do passo de aprendizagem.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4129" y="1825624"/>
                <a:ext cx="6286087" cy="5032376"/>
              </a:xfrm>
              <a:blipFill>
                <a:blip r:embed="rId3"/>
                <a:stretch>
                  <a:fillRect l="-174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muito grande, o processo de otimização pode ficar ziguezagueando de um lado para o outro do fundo da função sem nunca atingir o ponto de mínimo.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divergência ao invés da convergência.</a:t>
            </a:r>
          </a:p>
          <a:p>
            <a:r>
              <a:rPr lang="pt-BR" dirty="0"/>
              <a:t>Se isso ocorrer, após algumas iterações, ocorre o estouro da precisão numérica das variáveis.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menos problemática que passos grandes, é a situação oposta.</a:t>
            </a:r>
          </a:p>
          <a:p>
            <a:r>
              <a:rPr lang="pt-BR" dirty="0"/>
              <a:t>Passos muito pequenos fazem com que se leve muito tempo,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se esperarmos tempo suficiente, a convergência é garantida.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acelere a convergência sem causar oscilações em torno do ponto de mínimo.</a:t>
            </a:r>
          </a:p>
          <a:p>
            <a:r>
              <a:rPr lang="pt-BR" dirty="0"/>
              <a:t>Em geral, um bom valor para o passo é encontrado por tentativa e erro.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valores grandes no início, em pontos distantes do mínimo, e o reduzimos gradualmente 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378" y="1825624"/>
            <a:ext cx="5713136" cy="5032375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Esse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processo iterativo de otimiz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ação que discutimos até agora é chamado de </a:t>
            </a:r>
            <a:r>
              <a:rPr lang="pt-BR" b="1" i="1" dirty="0">
                <a:solidFill>
                  <a:srgbClr val="1F1F1F"/>
                </a:solidFill>
                <a:effectLst/>
                <a:latin typeface="Google Sans"/>
              </a:rPr>
              <a:t>gradiente descendente (GD)</a:t>
            </a:r>
            <a:r>
              <a:rPr lang="pt-BR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  <a:t>Ele está por trás de vários algoritmos de ML: regressão linear, regressão logística, redes neurais em geral, máquinas de vetores de suporte, aprendizado por reforço, etc.</a:t>
            </a:r>
          </a:p>
          <a:p>
            <a:r>
              <a:rPr lang="pt-BR" dirty="0">
                <a:solidFill>
                  <a:srgbClr val="222222"/>
                </a:solidFill>
                <a:latin typeface="Google Sans"/>
              </a:rPr>
              <a:t>O GD pode ser implementado de 3 formas diferentes.</a:t>
            </a:r>
            <a:br>
              <a:rPr lang="pt-BR" b="0" i="0" dirty="0">
                <a:solidFill>
                  <a:srgbClr val="222222"/>
                </a:solidFill>
                <a:effectLst/>
                <a:latin typeface="Google Sans"/>
              </a:rPr>
            </a:br>
            <a:endParaRPr lang="pt-BR" dirty="0"/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217715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função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 dirty="0"/>
                  <a:t>Esse equacionamento pode ser diretamente estendido a polinômios.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Substituindo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3 implementações diferentes, dependendo da quantidade de amostras,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consideradas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dirty="0"/>
                  <a:t>Gradiente descendente em batelada (GDB)</a:t>
                </a:r>
                <a:r>
                  <a:rPr lang="pt-BR" dirty="0"/>
                  <a:t>: é computacionalmente complexo dependendo do tamanho do modelo e do conjunto de dados, porém é a versão que obtém os melhores resultados.</a:t>
                </a:r>
                <a:endParaRPr lang="pt-BR" b="0" i="1" dirty="0">
                  <a:latin typeface="Cambria Math" panose="02040503050406030204" pitchFamily="18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Gradiente descendente estocástico (GDE)</a:t>
                </a:r>
                <a:r>
                  <a:rPr lang="pt-BR" dirty="0"/>
                  <a:t>: é rápido por usar uma </a:t>
                </a:r>
                <a:r>
                  <a:rPr lang="pt-BR" b="1" i="1" dirty="0"/>
                  <a:t>estimativa do gradiente</a:t>
                </a:r>
                <a:r>
                  <a:rPr lang="pt-BR" dirty="0"/>
                  <a:t>, a qual pode ser ruidosa, fazendo com que a convergência não exista ou não seja garantida.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nl-BE" dirty="0"/>
                  <a:t> </a:t>
                </a:r>
                <a:r>
                  <a:rPr lang="nl-BE" b="1" i="1" dirty="0"/>
                  <a:t>Gradiente descendente em mini-lotes</a:t>
                </a:r>
                <a:r>
                  <a:rPr lang="nl-BE" dirty="0"/>
                  <a:t>: por usar um pequeno grupo de amostras, em geral,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pt-BR" dirty="0"/>
                  <a:t>, é mais rápido que o GDB e mais preciso e estável do que o GDE. É uma generalização das duas versões anteriores e a </a:t>
                </a:r>
                <a:r>
                  <a:rPr lang="pt-BR" b="1" i="1" dirty="0"/>
                  <a:t>versão mais usada no treinamento de redes neurais</a:t>
                </a:r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870" t="-2358" r="-816" b="-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Gradientes e derivadas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84940" y="1825624"/>
                <a:ext cx="5490182" cy="4924495"/>
              </a:xfrm>
            </p:spPr>
            <p:txBody>
              <a:bodyPr/>
              <a:lstStyle/>
              <a:p>
                <a:r>
                  <a:rPr lang="pt-BR" dirty="0"/>
                  <a:t>Vamos primeiro ver como vetores gradiente e derivadas nos ajudam a minimizar o erro.</a:t>
                </a:r>
              </a:p>
              <a:p>
                <a:r>
                  <a:rPr lang="pt-BR" dirty="0"/>
                  <a:t>Consequentemente, entenderemos como o algoritmo de otimização/treinamento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84940" y="1825624"/>
                <a:ext cx="5490182" cy="4924495"/>
              </a:xfrm>
              <a:blipFill>
                <a:blip r:embed="rId2"/>
                <a:stretch>
                  <a:fillRect l="-1998" t="-19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Lembrem-se que a função de erro que usamos anteriormente, a função do EQM, é quadrática.</a:t>
            </a:r>
          </a:p>
          <a:p>
            <a:r>
              <a:rPr lang="pt-BR" dirty="0"/>
              <a:t>E como vimos no exemplo, funções quadráticas têm a forma de parábolas convexas.</a:t>
            </a:r>
          </a:p>
          <a:p>
            <a:r>
              <a:rPr lang="pt-BR" dirty="0"/>
              <a:t>A convexidade é importante pois garante que a função tenha apenas um ponto de mínimo, o mínimo global.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/>
              <a:t>mínimo</a:t>
            </a:r>
            <a:r>
              <a:rPr lang="pt-BR" dirty="0"/>
              <a:t> da função, basta buscarmos a </a:t>
            </a:r>
            <a:r>
              <a:rPr lang="pt-BR" b="1" i="1" dirty="0"/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certeza de que o 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(ponto inicial) sobre os valores dos pesos da função hipótese, como mostrado ao lado, e calcularmos o erro, ele será grande e, consequentemente, saberemos que estamos longe do ponto de mínimo.</a:t>
            </a:r>
          </a:p>
          <a:p>
            <a:r>
              <a:rPr lang="pt-BR" dirty="0"/>
              <a:t>Portanto, quanto menor o erro, mais próximo estaremos do ponto ótimo.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aponta na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direção de maior crescimento da função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 gradiente pode ser também interpretado como a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inclinação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da reta tangente à curva no ponto onde ele é calculado.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Quanto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maior o valor absoluto </a:t>
                </a:r>
                <a:r>
                  <a:rPr lang="pt-BR" dirty="0">
                    <a:solidFill>
                      <a:schemeClr val="tx1"/>
                    </a:solidFill>
                    <a:effectLst/>
                  </a:rPr>
                  <a:t>do gradiente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, mais inclinada é a reta tangente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naquele ponto.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</a:t>
                </a:r>
                <a:r>
                  <a:rPr lang="pt-BR" b="1" i="1" dirty="0"/>
                  <a:t>um valor igual a 0 indica inclinação nula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Onde isso ocorre?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pontos de máximo e mínimo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420" t="-2421" r="-1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9179" y="1825624"/>
            <a:ext cx="6441038" cy="5032376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Porém, queremos o mínimo da função, o que fazer?</a:t>
            </a:r>
            <a:endParaRPr lang="pt-BR" b="0" i="0" dirty="0">
              <a:solidFill>
                <a:schemeClr val="tx1"/>
              </a:solidFill>
              <a:effectLst/>
            </a:endParaRPr>
          </a:p>
          <a:p>
            <a:r>
              <a:rPr lang="pt-BR" b="0" i="0" dirty="0">
                <a:solidFill>
                  <a:schemeClr val="tx1"/>
                </a:solidFill>
                <a:effectLst/>
              </a:rPr>
              <a:t>Basta irmos na </a:t>
            </a:r>
            <a:r>
              <a:rPr lang="pt-BR" b="1" i="1" dirty="0">
                <a:solidFill>
                  <a:schemeClr val="tx1"/>
                </a:solidFill>
                <a:effectLst/>
              </a:rPr>
              <a:t>direção oposta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do gradiente (negativo do gradiente), a qual </a:t>
            </a:r>
            <a:r>
              <a:rPr lang="pt-BR" b="1" i="1" dirty="0">
                <a:solidFill>
                  <a:schemeClr val="tx1"/>
                </a:solidFill>
                <a:effectLst/>
              </a:rPr>
              <a:t>aponta para a direção de maior decréscimo da função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a partir do ponto.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3BE193-6F4D-08CC-5267-85D938F1F1CF}"/>
              </a:ext>
            </a:extLst>
          </p:cNvPr>
          <p:cNvSpPr txBox="1"/>
          <p:nvPr/>
        </p:nvSpPr>
        <p:spPr>
          <a:xfrm>
            <a:off x="736317" y="5510537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indo na direção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1728" y="1825624"/>
            <a:ext cx="5818488" cy="5032376"/>
          </a:xfrm>
        </p:spPr>
        <p:txBody>
          <a:bodyPr>
            <a:normAutofit/>
          </a:bodyPr>
          <a:lstStyle/>
          <a:p>
            <a:r>
              <a:rPr lang="pt-BR" dirty="0"/>
              <a:t>O gradiente </a:t>
            </a:r>
            <a:r>
              <a:rPr lang="pt-BR" b="1" i="1" dirty="0"/>
              <a:t>não dá informações da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em uma ladeira.</a:t>
            </a:r>
          </a:p>
          <a:p>
            <a:r>
              <a:rPr lang="pt-BR" dirty="0"/>
              <a:t>A gravidade dá a direção até a parte mais baixa da ladeira, mas não sabemos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9127</TotalTime>
  <Words>3073</Words>
  <Application>Microsoft Office PowerPoint</Application>
  <PresentationFormat>Widescreen</PresentationFormat>
  <Paragraphs>247</Paragraphs>
  <Slides>25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Google Sans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Gradientes e derivadas</vt:lpstr>
      <vt:lpstr>Formato da função de erro</vt:lpstr>
      <vt:lpstr>Ponto de mínimo</vt:lpstr>
      <vt:lpstr>O erro indica o caminho a ser seguido</vt:lpstr>
      <vt:lpstr>Vetor gradiente</vt:lpstr>
      <vt:lpstr>Vetor gradiente</vt:lpstr>
      <vt:lpstr>Vetor gradiente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1803</cp:revision>
  <dcterms:created xsi:type="dcterms:W3CDTF">2020-01-20T13:50:05Z</dcterms:created>
  <dcterms:modified xsi:type="dcterms:W3CDTF">2023-08-29T23:22:30Z</dcterms:modified>
</cp:coreProperties>
</file>