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406" r:id="rId3"/>
    <p:sldId id="433" r:id="rId4"/>
    <p:sldId id="460" r:id="rId5"/>
    <p:sldId id="431" r:id="rId6"/>
    <p:sldId id="461" r:id="rId7"/>
    <p:sldId id="462" r:id="rId8"/>
    <p:sldId id="435" r:id="rId9"/>
    <p:sldId id="447" r:id="rId10"/>
    <p:sldId id="463" r:id="rId11"/>
    <p:sldId id="434" r:id="rId12"/>
    <p:sldId id="464" r:id="rId13"/>
    <p:sldId id="436" r:id="rId14"/>
    <p:sldId id="465" r:id="rId15"/>
    <p:sldId id="437" r:id="rId16"/>
    <p:sldId id="466" r:id="rId17"/>
    <p:sldId id="438" r:id="rId18"/>
    <p:sldId id="441" r:id="rId19"/>
    <p:sldId id="439" r:id="rId20"/>
    <p:sldId id="467" r:id="rId21"/>
    <p:sldId id="444" r:id="rId22"/>
    <p:sldId id="445" r:id="rId23"/>
    <p:sldId id="468" r:id="rId24"/>
    <p:sldId id="446" r:id="rId25"/>
    <p:sldId id="405" r:id="rId26"/>
    <p:sldId id="293" r:id="rId27"/>
    <p:sldId id="306" r:id="rId28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2" autoAdjust="0"/>
    <p:restoredTop sz="89225" autoAdjust="0"/>
  </p:normalViewPr>
  <p:slideViewPr>
    <p:cSldViewPr snapToGrid="0">
      <p:cViewPr varScale="1">
        <p:scale>
          <a:sx n="99" d="100"/>
          <a:sy n="99" d="100"/>
        </p:scale>
        <p:origin x="1350" y="72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11/09/2023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pt-BR" b="1" i="0" dirty="0" err="1">
                <a:solidFill>
                  <a:srgbClr val="374151"/>
                </a:solidFill>
                <a:effectLst/>
                <a:latin typeface="Söhne"/>
              </a:rPr>
              <a:t>Encoder</a:t>
            </a: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 (Codificação)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: A primeira parte do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autoencoder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, chamada de codificador, transforma os dados de entrada em uma representação latente de menor dimensionalidade. Essa representação é frequentemente chamada de "código" ou "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latent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space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".</a:t>
            </a:r>
          </a:p>
          <a:p>
            <a:pPr algn="l">
              <a:buFont typeface="+mj-lt"/>
              <a:buNone/>
            </a:pPr>
            <a:r>
              <a:rPr lang="pt-BR" b="1" i="0" dirty="0" err="1">
                <a:solidFill>
                  <a:srgbClr val="374151"/>
                </a:solidFill>
                <a:effectLst/>
                <a:latin typeface="Söhne"/>
              </a:rPr>
              <a:t>Decoder</a:t>
            </a: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 (Decodificação)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: A segunda parte, chamada de decodificador, recebe a representação latente e tenta reconstruir a entrada original a partir dela.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675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pt-BR" b="1" i="0" dirty="0" err="1">
                <a:solidFill>
                  <a:srgbClr val="374151"/>
                </a:solidFill>
                <a:effectLst/>
                <a:latin typeface="Söhne"/>
              </a:rPr>
              <a:t>Encoder</a:t>
            </a: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 (Codificação)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: A primeira parte do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autoencoder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, chamada de codificador, transforma os dados de entrada em uma representação latente de menor dimensionalidade. Essa representação é frequentemente chamada de "código" ou "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latent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space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".</a:t>
            </a:r>
          </a:p>
          <a:p>
            <a:pPr algn="l">
              <a:buFont typeface="+mj-lt"/>
              <a:buNone/>
            </a:pPr>
            <a:r>
              <a:rPr lang="pt-BR" b="1" i="0" dirty="0" err="1">
                <a:solidFill>
                  <a:srgbClr val="374151"/>
                </a:solidFill>
                <a:effectLst/>
                <a:latin typeface="Söhne"/>
              </a:rPr>
              <a:t>Decoder</a:t>
            </a: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 (Decodificação)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: A segunda parte, chamada de decodificador, recebe a representação latente e tenta reconstruir a entrada original a partir dela.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584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https://colab.research.google.com/github/zz4fap/tp557-iot-ml/blob/master/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Exercício_Regressão_Sem_Escalonamento.ipynb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https://colab.research.google.com/github/zz4fap/tp557-iot-ml/blob/master/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Exercício_Otimização_Hiperparamétrica.ipynb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783" y="819807"/>
            <a:ext cx="9772072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Tipos de aprendizado de máquina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8D4CD-2250-25ED-2BA1-165267C7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</a:t>
            </a:r>
            <a:r>
              <a:rPr lang="pt-BR" dirty="0">
                <a:effectLst/>
              </a:rPr>
              <a:t>lassificação e regressão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A3E947-6974-A797-D764-0D809A664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9645" y="1825624"/>
            <a:ext cx="5734555" cy="5032376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b="1" i="1" dirty="0">
                <a:solidFill>
                  <a:srgbClr val="00B050"/>
                </a:solidFill>
              </a:rPr>
              <a:t>objetivo</a:t>
            </a:r>
            <a:r>
              <a:rPr lang="pt-BR" dirty="0"/>
              <a:t> da </a:t>
            </a:r>
            <a:r>
              <a:rPr lang="pt-BR" b="1" i="1" dirty="0">
                <a:solidFill>
                  <a:srgbClr val="7030A0"/>
                </a:solidFill>
              </a:rPr>
              <a:t>classificação</a:t>
            </a:r>
            <a:r>
              <a:rPr lang="pt-BR" dirty="0"/>
              <a:t> é </a:t>
            </a:r>
            <a:r>
              <a:rPr lang="pt-BR" b="1" i="1" dirty="0">
                <a:solidFill>
                  <a:srgbClr val="00B050"/>
                </a:solidFill>
              </a:rPr>
              <a:t>encontrar uma </a:t>
            </a:r>
            <a:r>
              <a:rPr lang="pt-BR" b="1" i="1" dirty="0">
                <a:solidFill>
                  <a:srgbClr val="7030A0"/>
                </a:solidFill>
              </a:rPr>
              <a:t>função</a:t>
            </a:r>
            <a:r>
              <a:rPr lang="pt-BR" b="1" i="1" dirty="0">
                <a:solidFill>
                  <a:srgbClr val="00B050"/>
                </a:solidFill>
              </a:rPr>
              <a:t> que separe</a:t>
            </a:r>
            <a:r>
              <a:rPr lang="pt-BR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os dados em classes com o menor erro possível</a:t>
            </a:r>
            <a:r>
              <a:rPr lang="pt-BR" dirty="0"/>
              <a:t>.</a:t>
            </a:r>
          </a:p>
          <a:p>
            <a:r>
              <a:rPr lang="pt-BR" dirty="0"/>
              <a:t>Nosso curso focará mais nesses dois problemas de aprendizado supervisionado.</a:t>
            </a:r>
          </a:p>
        </p:txBody>
      </p:sp>
      <p:pic>
        <p:nvPicPr>
          <p:cNvPr id="6" name="Picture 2" descr="https://miro.medium.com/max/1276/1*4sixxtuD8unWceZ-yp9TgQ.jpeg">
            <a:extLst>
              <a:ext uri="{FF2B5EF4-FFF2-40B4-BE49-F238E27FC236}">
                <a16:creationId xmlns:a16="http://schemas.microsoft.com/office/drawing/2014/main" id="{ACC39CD2-A87D-9CB0-2C63-2528DD9C8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3" t="40798" r="47008" b="10620"/>
          <a:stretch/>
        </p:blipFill>
        <p:spPr bwMode="auto">
          <a:xfrm>
            <a:off x="3334106" y="2483248"/>
            <a:ext cx="2549237" cy="221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miro.medium.com/max/1276/1*4sixxtuD8unWceZ-yp9TgQ.jpeg">
            <a:extLst>
              <a:ext uri="{FF2B5EF4-FFF2-40B4-BE49-F238E27FC236}">
                <a16:creationId xmlns:a16="http://schemas.microsoft.com/office/drawing/2014/main" id="{93FF2377-EB29-6F4A-A854-5D6135691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47" t="38894" r="5087" b="12524"/>
          <a:stretch/>
        </p:blipFill>
        <p:spPr bwMode="auto">
          <a:xfrm>
            <a:off x="399724" y="2486224"/>
            <a:ext cx="2538080" cy="221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03D85FC7-F9A1-2502-69C9-F9EC76032F09}"/>
                  </a:ext>
                </a:extLst>
              </p:cNvPr>
              <p:cNvSpPr txBox="1"/>
              <p:nvPr/>
            </p:nvSpPr>
            <p:spPr>
              <a:xfrm>
                <a:off x="361443" y="4753571"/>
                <a:ext cx="257636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 err="1">
                    <a:solidFill>
                      <a:srgbClr val="00B050"/>
                    </a:solidFill>
                  </a:rPr>
                  <a:t>aproxima</a:t>
                </a:r>
                <a:r>
                  <a:rPr lang="en-US" dirty="0"/>
                  <a:t> o </a:t>
                </a:r>
                <a:r>
                  <a:rPr lang="en-US" dirty="0" err="1"/>
                  <a:t>comportamento</a:t>
                </a:r>
                <a:r>
                  <a:rPr lang="en-US" dirty="0"/>
                  <a:t> dos dados.</a:t>
                </a: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03D85FC7-F9A1-2502-69C9-F9EC76032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43" y="4753571"/>
                <a:ext cx="2576361" cy="923330"/>
              </a:xfrm>
              <a:prstGeom prst="rect">
                <a:avLst/>
              </a:prstGeom>
              <a:blipFill>
                <a:blip r:embed="rId3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721FDB40-4B15-4D98-9580-440B00D3A0BF}"/>
                  </a:ext>
                </a:extLst>
              </p:cNvPr>
              <p:cNvSpPr txBox="1"/>
              <p:nvPr/>
            </p:nvSpPr>
            <p:spPr>
              <a:xfrm>
                <a:off x="3334106" y="4842928"/>
                <a:ext cx="25492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separa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err="1"/>
                  <a:t>os</a:t>
                </a:r>
                <a:r>
                  <a:rPr lang="en-US" dirty="0"/>
                  <a:t> dados </a:t>
                </a:r>
                <a:r>
                  <a:rPr lang="en-US" dirty="0" err="1"/>
                  <a:t>em</a:t>
                </a:r>
                <a:r>
                  <a:rPr lang="en-US" dirty="0"/>
                  <a:t> classes.</a:t>
                </a: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721FDB40-4B15-4D98-9580-440B00D3A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106" y="4842928"/>
                <a:ext cx="2549237" cy="646331"/>
              </a:xfrm>
              <a:prstGeom prst="rect">
                <a:avLst/>
              </a:prstGeom>
              <a:blipFill>
                <a:blip r:embed="rId4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086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ED938-5FD7-1858-36DE-B4136CC5B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não-supervisionado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B3672E-4328-6096-81CF-1AE56A47B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3645" y="1825624"/>
            <a:ext cx="6121069" cy="5032375"/>
          </a:xfrm>
        </p:spPr>
        <p:txBody>
          <a:bodyPr>
            <a:normAutofit/>
          </a:bodyPr>
          <a:lstStyle/>
          <a:p>
            <a:r>
              <a:rPr lang="pt-BR" dirty="0"/>
              <a:t>Como já dá para supor pelo nome, o </a:t>
            </a:r>
            <a:r>
              <a:rPr lang="pt-BR" b="1" i="1" dirty="0">
                <a:solidFill>
                  <a:srgbClr val="00B050"/>
                </a:solidFill>
              </a:rPr>
              <a:t>modelo é treinado sem a presença rótulos</a:t>
            </a:r>
            <a:r>
              <a:rPr lang="pt-BR" dirty="0"/>
              <a:t>.</a:t>
            </a:r>
          </a:p>
          <a:p>
            <a:r>
              <a:rPr lang="pt-BR" dirty="0"/>
              <a:t>Ou seja, </a:t>
            </a:r>
            <a:r>
              <a:rPr lang="pt-BR" b="1" i="1" dirty="0">
                <a:solidFill>
                  <a:srgbClr val="00B050"/>
                </a:solidFill>
              </a:rPr>
              <a:t>não se sabe quais são as respostas corretas</a:t>
            </a:r>
            <a:r>
              <a:rPr lang="pt-BR" dirty="0"/>
              <a:t> para as entradas. 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9E53D396-8E51-000F-F9B1-59F61F725755}"/>
              </a:ext>
            </a:extLst>
          </p:cNvPr>
          <p:cNvGrpSpPr/>
          <p:nvPr/>
        </p:nvGrpSpPr>
        <p:grpSpPr>
          <a:xfrm>
            <a:off x="94157" y="1684726"/>
            <a:ext cx="4179334" cy="5094765"/>
            <a:chOff x="94157" y="1684726"/>
            <a:chExt cx="4179334" cy="5094765"/>
          </a:xfrm>
        </p:grpSpPr>
        <p:pic>
          <p:nvPicPr>
            <p:cNvPr id="4" name="Picture 2" descr="K-means: A Complete Introduction. K-means is an unsupervised clustering… |  by Alan Jeffares | Towards Data Science">
              <a:extLst>
                <a:ext uri="{FF2B5EF4-FFF2-40B4-BE49-F238E27FC236}">
                  <a16:creationId xmlns:a16="http://schemas.microsoft.com/office/drawing/2014/main" id="{B97F67B5-3CA8-9899-DE41-C5A3D6A3D0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1" t="11502" r="54947" b="10772"/>
            <a:stretch/>
          </p:blipFill>
          <p:spPr bwMode="auto">
            <a:xfrm>
              <a:off x="1704312" y="1684726"/>
              <a:ext cx="2569179" cy="1905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Diagrama">
              <a:extLst>
                <a:ext uri="{FF2B5EF4-FFF2-40B4-BE49-F238E27FC236}">
                  <a16:creationId xmlns:a16="http://schemas.microsoft.com/office/drawing/2014/main" id="{A404A2BC-2FF0-016A-41A5-8BD098BC5D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249" t="10730" b="10771"/>
            <a:stretch/>
          </p:blipFill>
          <p:spPr bwMode="auto">
            <a:xfrm>
              <a:off x="1704312" y="4858811"/>
              <a:ext cx="2569179" cy="1920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Seta: para Baixo 5">
              <a:extLst>
                <a:ext uri="{FF2B5EF4-FFF2-40B4-BE49-F238E27FC236}">
                  <a16:creationId xmlns:a16="http://schemas.microsoft.com/office/drawing/2014/main" id="{331FD70E-2B5D-9CF2-FA78-9407D7300ED7}"/>
                </a:ext>
              </a:extLst>
            </p:cNvPr>
            <p:cNvSpPr/>
            <p:nvPr/>
          </p:nvSpPr>
          <p:spPr>
            <a:xfrm>
              <a:off x="2840172" y="3571869"/>
              <a:ext cx="297455" cy="220205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31E5ED90-256A-119E-8F08-86B24E5225AF}"/>
                </a:ext>
              </a:extLst>
            </p:cNvPr>
            <p:cNvSpPr txBox="1"/>
            <p:nvPr/>
          </p:nvSpPr>
          <p:spPr>
            <a:xfrm>
              <a:off x="481440" y="2314368"/>
              <a:ext cx="12228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Dados não rotulados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46D5FA92-4372-2592-F42D-395BB1D952D6}"/>
                </a:ext>
              </a:extLst>
            </p:cNvPr>
            <p:cNvSpPr txBox="1"/>
            <p:nvPr/>
          </p:nvSpPr>
          <p:spPr>
            <a:xfrm>
              <a:off x="94157" y="5218878"/>
              <a:ext cx="161015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Dados agrupados por proximidade</a:t>
              </a:r>
            </a:p>
          </p:txBody>
        </p:sp>
        <p:sp>
          <p:nvSpPr>
            <p:cNvPr id="14" name="Rounded Rectangle 17">
              <a:extLst>
                <a:ext uri="{FF2B5EF4-FFF2-40B4-BE49-F238E27FC236}">
                  <a16:creationId xmlns:a16="http://schemas.microsoft.com/office/drawing/2014/main" id="{5E7C298A-CB71-43E5-BC2E-F619535261E8}"/>
                </a:ext>
              </a:extLst>
            </p:cNvPr>
            <p:cNvSpPr/>
            <p:nvPr/>
          </p:nvSpPr>
          <p:spPr>
            <a:xfrm>
              <a:off x="2125454" y="3810547"/>
              <a:ext cx="1726893" cy="82805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Algoritmo de aprendizado </a:t>
              </a:r>
            </a:p>
            <a:p>
              <a:pPr algn="ctr"/>
              <a:r>
                <a:rPr lang="pt-BR" sz="1400" b="1" dirty="0"/>
                <a:t>não-supervisionado</a:t>
              </a:r>
            </a:p>
          </p:txBody>
        </p:sp>
        <p:sp>
          <p:nvSpPr>
            <p:cNvPr id="15" name="Seta: para Baixo 14">
              <a:extLst>
                <a:ext uri="{FF2B5EF4-FFF2-40B4-BE49-F238E27FC236}">
                  <a16:creationId xmlns:a16="http://schemas.microsoft.com/office/drawing/2014/main" id="{6ABE6A2A-E6C5-B6AC-478A-4CBFC7D9D1EF}"/>
                </a:ext>
              </a:extLst>
            </p:cNvPr>
            <p:cNvSpPr/>
            <p:nvPr/>
          </p:nvSpPr>
          <p:spPr>
            <a:xfrm>
              <a:off x="2840171" y="4648912"/>
              <a:ext cx="297455" cy="220205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38087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ED938-5FD7-1858-36DE-B4136CC5B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não-supervisionado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B3672E-4328-6096-81CF-1AE56A47B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363" y="1825624"/>
            <a:ext cx="6508352" cy="5032375"/>
          </a:xfrm>
        </p:spPr>
        <p:txBody>
          <a:bodyPr>
            <a:normAutofit/>
          </a:bodyPr>
          <a:lstStyle/>
          <a:p>
            <a:r>
              <a:rPr lang="pt-BR" b="0" i="0" dirty="0">
                <a:effectLst/>
              </a:rPr>
              <a:t>O objetivo é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descobrir padrões</a:t>
            </a:r>
            <a:r>
              <a:rPr lang="pt-BR" b="0" i="0" dirty="0">
                <a:effectLst/>
              </a:rPr>
              <a:t>,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estruturas</a:t>
            </a:r>
            <a:r>
              <a:rPr lang="pt-BR" b="0" i="0" dirty="0">
                <a:effectLst/>
              </a:rPr>
              <a:t> ou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relações intrínsecas</a:t>
            </a:r>
            <a:r>
              <a:rPr lang="pt-BR" b="0" i="0" dirty="0">
                <a:effectLst/>
              </a:rPr>
              <a:t> nos dados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sem o auxílio de orientação explícita</a:t>
            </a:r>
            <a:r>
              <a:rPr lang="pt-BR" b="0" i="0" dirty="0">
                <a:effectLst/>
              </a:rPr>
              <a:t>, se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baseando</a:t>
            </a:r>
            <a:r>
              <a:rPr lang="pt-BR" b="0" i="0" dirty="0">
                <a:effectLst/>
              </a:rPr>
              <a:t> apenas, por exemplo,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na similaridade entre as entradas</a:t>
            </a:r>
            <a:r>
              <a:rPr lang="pt-BR" b="0" i="0" dirty="0">
                <a:effectLst/>
              </a:rPr>
              <a:t> (i.e., os atributos).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exemplo, a proximidade entre os dados.</a:t>
            </a:r>
            <a:endParaRPr lang="pt-BR" b="0" i="0" dirty="0">
              <a:effectLst/>
            </a:endParaRPr>
          </a:p>
          <a:p>
            <a:r>
              <a:rPr lang="pt-BR" dirty="0"/>
              <a:t>São algoritmos usados em detecção de anomalias, redução de dimensionalidade, compressão, etc.</a:t>
            </a:r>
            <a:endParaRPr lang="pt-BR" b="0" i="0" dirty="0">
              <a:effectLst/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9E53D396-8E51-000F-F9B1-59F61F725755}"/>
              </a:ext>
            </a:extLst>
          </p:cNvPr>
          <p:cNvGrpSpPr/>
          <p:nvPr/>
        </p:nvGrpSpPr>
        <p:grpSpPr>
          <a:xfrm>
            <a:off x="94157" y="1684726"/>
            <a:ext cx="4179334" cy="5094765"/>
            <a:chOff x="94157" y="1684726"/>
            <a:chExt cx="4179334" cy="5094765"/>
          </a:xfrm>
        </p:grpSpPr>
        <p:pic>
          <p:nvPicPr>
            <p:cNvPr id="4" name="Picture 2" descr="K-means: A Complete Introduction. K-means is an unsupervised clustering… |  by Alan Jeffares | Towards Data Science">
              <a:extLst>
                <a:ext uri="{FF2B5EF4-FFF2-40B4-BE49-F238E27FC236}">
                  <a16:creationId xmlns:a16="http://schemas.microsoft.com/office/drawing/2014/main" id="{B97F67B5-3CA8-9899-DE41-C5A3D6A3D0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1" t="11502" r="54947" b="10772"/>
            <a:stretch/>
          </p:blipFill>
          <p:spPr bwMode="auto">
            <a:xfrm>
              <a:off x="1704312" y="1684726"/>
              <a:ext cx="2569179" cy="1905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Diagrama">
              <a:extLst>
                <a:ext uri="{FF2B5EF4-FFF2-40B4-BE49-F238E27FC236}">
                  <a16:creationId xmlns:a16="http://schemas.microsoft.com/office/drawing/2014/main" id="{A404A2BC-2FF0-016A-41A5-8BD098BC5D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249" t="10730" b="10771"/>
            <a:stretch/>
          </p:blipFill>
          <p:spPr bwMode="auto">
            <a:xfrm>
              <a:off x="1704312" y="4858811"/>
              <a:ext cx="2569179" cy="1920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Seta: para Baixo 5">
              <a:extLst>
                <a:ext uri="{FF2B5EF4-FFF2-40B4-BE49-F238E27FC236}">
                  <a16:creationId xmlns:a16="http://schemas.microsoft.com/office/drawing/2014/main" id="{331FD70E-2B5D-9CF2-FA78-9407D7300ED7}"/>
                </a:ext>
              </a:extLst>
            </p:cNvPr>
            <p:cNvSpPr/>
            <p:nvPr/>
          </p:nvSpPr>
          <p:spPr>
            <a:xfrm>
              <a:off x="2840172" y="3571869"/>
              <a:ext cx="297455" cy="220205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31E5ED90-256A-119E-8F08-86B24E5225AF}"/>
                </a:ext>
              </a:extLst>
            </p:cNvPr>
            <p:cNvSpPr txBox="1"/>
            <p:nvPr/>
          </p:nvSpPr>
          <p:spPr>
            <a:xfrm>
              <a:off x="481440" y="2314368"/>
              <a:ext cx="12228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Dados não rotulados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46D5FA92-4372-2592-F42D-395BB1D952D6}"/>
                </a:ext>
              </a:extLst>
            </p:cNvPr>
            <p:cNvSpPr txBox="1"/>
            <p:nvPr/>
          </p:nvSpPr>
          <p:spPr>
            <a:xfrm>
              <a:off x="94157" y="5218878"/>
              <a:ext cx="161015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Dados agrupados por proximidade</a:t>
              </a:r>
            </a:p>
          </p:txBody>
        </p:sp>
        <p:sp>
          <p:nvSpPr>
            <p:cNvPr id="14" name="Rounded Rectangle 17">
              <a:extLst>
                <a:ext uri="{FF2B5EF4-FFF2-40B4-BE49-F238E27FC236}">
                  <a16:creationId xmlns:a16="http://schemas.microsoft.com/office/drawing/2014/main" id="{5E7C298A-CB71-43E5-BC2E-F619535261E8}"/>
                </a:ext>
              </a:extLst>
            </p:cNvPr>
            <p:cNvSpPr/>
            <p:nvPr/>
          </p:nvSpPr>
          <p:spPr>
            <a:xfrm>
              <a:off x="2125454" y="3810547"/>
              <a:ext cx="1726893" cy="82805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Algoritmo de aprendizado </a:t>
              </a:r>
            </a:p>
            <a:p>
              <a:pPr algn="ctr"/>
              <a:r>
                <a:rPr lang="pt-BR" sz="1400" b="1" dirty="0"/>
                <a:t>não-supervisionado</a:t>
              </a:r>
            </a:p>
          </p:txBody>
        </p:sp>
        <p:sp>
          <p:nvSpPr>
            <p:cNvPr id="15" name="Seta: para Baixo 14">
              <a:extLst>
                <a:ext uri="{FF2B5EF4-FFF2-40B4-BE49-F238E27FC236}">
                  <a16:creationId xmlns:a16="http://schemas.microsoft.com/office/drawing/2014/main" id="{6ABE6A2A-E6C5-B6AC-478A-4CBFC7D9D1EF}"/>
                </a:ext>
              </a:extLst>
            </p:cNvPr>
            <p:cNvSpPr/>
            <p:nvPr/>
          </p:nvSpPr>
          <p:spPr>
            <a:xfrm>
              <a:off x="2840171" y="4648912"/>
              <a:ext cx="297455" cy="220205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7143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B6C11-2FE6-824C-4EC0-8F522211E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por reforço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9305AC-68BB-A0B0-732F-14DB39AFD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3700" y="1825624"/>
            <a:ext cx="6594475" cy="5032375"/>
          </a:xfrm>
        </p:spPr>
        <p:txBody>
          <a:bodyPr>
            <a:normAutofit/>
          </a:bodyPr>
          <a:lstStyle/>
          <a:p>
            <a:r>
              <a:rPr lang="pt-BR" dirty="0"/>
              <a:t>Aprendizado totalmente diferente dos anteriores, pois </a:t>
            </a:r>
            <a:r>
              <a:rPr lang="pt-BR" b="1" i="1" dirty="0">
                <a:solidFill>
                  <a:srgbClr val="00B050"/>
                </a:solidFill>
              </a:rPr>
              <a:t>não existem exemplos de treinamento</a:t>
            </a:r>
            <a:r>
              <a:rPr lang="pt-BR" dirty="0"/>
              <a:t>, sejam eles rotulados ou não.</a:t>
            </a:r>
          </a:p>
          <a:p>
            <a:r>
              <a:rPr lang="pt-BR" b="0" i="0" dirty="0">
                <a:effectLst/>
              </a:rPr>
              <a:t>Abordagem de aprendizado em que um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agente</a:t>
            </a:r>
            <a:r>
              <a:rPr lang="pt-BR" b="0" i="0" dirty="0">
                <a:effectLst/>
              </a:rPr>
              <a:t>, i.e., o algoritmo de ML,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aprende a tomar decisões interagindo com um ambiente</a:t>
            </a:r>
            <a:r>
              <a:rPr lang="pt-BR" b="0" i="0" dirty="0">
                <a:effectLst/>
              </a:rPr>
              <a:t>.</a:t>
            </a:r>
          </a:p>
        </p:txBody>
      </p:sp>
      <p:pic>
        <p:nvPicPr>
          <p:cNvPr id="4" name="Picture 2" descr="Reinforcement Learning Coach — Reinforcement Learning Coach 0.12.0  documentation">
            <a:extLst>
              <a:ext uri="{FF2B5EF4-FFF2-40B4-BE49-F238E27FC236}">
                <a16:creationId xmlns:a16="http://schemas.microsoft.com/office/drawing/2014/main" id="{EC6CF383-26F9-83F7-06C5-465ABC371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62" t="7550" r="6051" b="8755"/>
          <a:stretch/>
        </p:blipFill>
        <p:spPr bwMode="auto">
          <a:xfrm>
            <a:off x="273663" y="2115239"/>
            <a:ext cx="4855153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991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B6C11-2FE6-824C-4EC0-8F522211E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por reforço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9305AC-68BB-A0B0-732F-14DB39AFD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3700" y="1825624"/>
            <a:ext cx="6594475" cy="5032375"/>
          </a:xfrm>
        </p:spPr>
        <p:txBody>
          <a:bodyPr>
            <a:normAutofit/>
          </a:bodyPr>
          <a:lstStyle/>
          <a:p>
            <a:r>
              <a:rPr lang="pt-BR" b="0" i="0" dirty="0">
                <a:effectLst/>
              </a:rPr>
              <a:t>Frequentemente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usado em situações</a:t>
            </a:r>
            <a:r>
              <a:rPr lang="pt-BR" b="0" i="0" dirty="0">
                <a:effectLst/>
              </a:rPr>
              <a:t> em que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não é possível ter um conjunto de treinamento</a:t>
            </a:r>
            <a:r>
              <a:rPr lang="pt-BR" b="0" i="0" dirty="0">
                <a:effectLst/>
              </a:rPr>
              <a:t> ou em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ambientes onde as respostas não são conhecidas com antecedência</a:t>
            </a:r>
            <a:r>
              <a:rPr lang="pt-BR" b="0" i="0" dirty="0">
                <a:effectLst/>
              </a:rPr>
              <a:t>.</a:t>
            </a:r>
          </a:p>
        </p:txBody>
      </p:sp>
      <p:pic>
        <p:nvPicPr>
          <p:cNvPr id="4" name="Picture 2" descr="Reinforcement Learning Coach — Reinforcement Learning Coach 0.12.0  documentation">
            <a:extLst>
              <a:ext uri="{FF2B5EF4-FFF2-40B4-BE49-F238E27FC236}">
                <a16:creationId xmlns:a16="http://schemas.microsoft.com/office/drawing/2014/main" id="{EC6CF383-26F9-83F7-06C5-465ABC371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62" t="7550" r="6051" b="8755"/>
          <a:stretch/>
        </p:blipFill>
        <p:spPr bwMode="auto">
          <a:xfrm>
            <a:off x="273663" y="2115239"/>
            <a:ext cx="4855153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158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FC8488-3B54-143A-989A-2A0003A28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por reforço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D06D15-CBF3-D26D-74D4-1FFD124F4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926" y="1825624"/>
            <a:ext cx="5603374" cy="5032376"/>
          </a:xfrm>
        </p:spPr>
        <p:txBody>
          <a:bodyPr>
            <a:normAutofit/>
          </a:bodyPr>
          <a:lstStyle/>
          <a:p>
            <a:r>
              <a:rPr lang="pt-BR" b="0" i="0" dirty="0">
                <a:effectLst/>
              </a:rPr>
              <a:t>O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agente toma ações </a:t>
            </a:r>
            <a:r>
              <a:rPr lang="pt-BR" b="0" i="0" dirty="0">
                <a:effectLst/>
              </a:rPr>
              <a:t>em um ambiente para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maximizar</a:t>
            </a:r>
            <a:r>
              <a:rPr lang="pt-BR" b="0" i="0" dirty="0">
                <a:effectLst/>
              </a:rPr>
              <a:t> a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recompensa acumulada </a:t>
            </a:r>
            <a:r>
              <a:rPr lang="pt-BR" b="0" i="0" dirty="0">
                <a:effectLst/>
              </a:rPr>
              <a:t>ao longo do tempo.</a:t>
            </a:r>
          </a:p>
          <a:p>
            <a:r>
              <a:rPr lang="pt-BR" dirty="0"/>
              <a:t>O </a:t>
            </a:r>
            <a:r>
              <a:rPr lang="pt-BR" b="1" i="1" dirty="0">
                <a:solidFill>
                  <a:srgbClr val="00B050"/>
                </a:solidFill>
              </a:rPr>
              <a:t>objetivo</a:t>
            </a:r>
            <a:r>
              <a:rPr lang="pt-BR" dirty="0"/>
              <a:t> é encontrar uma </a:t>
            </a:r>
            <a:r>
              <a:rPr lang="pt-BR" b="1" i="1" dirty="0">
                <a:solidFill>
                  <a:srgbClr val="00B050"/>
                </a:solidFill>
              </a:rPr>
              <a:t>função</a:t>
            </a:r>
            <a:r>
              <a:rPr lang="pt-BR" dirty="0"/>
              <a:t>, chamada de </a:t>
            </a:r>
            <a:r>
              <a:rPr lang="pt-BR" b="1" i="1" dirty="0">
                <a:solidFill>
                  <a:srgbClr val="00B050"/>
                </a:solidFill>
              </a:rPr>
              <a:t>política</a:t>
            </a:r>
            <a:r>
              <a:rPr lang="pt-BR" dirty="0"/>
              <a:t>, que </a:t>
            </a:r>
            <a:r>
              <a:rPr lang="pt-BR" b="1" i="1" dirty="0">
                <a:solidFill>
                  <a:srgbClr val="00B050"/>
                </a:solidFill>
              </a:rPr>
              <a:t>mapeie os estados na sequência de ações que maximize a recompensa acumulada</a:t>
            </a:r>
            <a:r>
              <a:rPr lang="pt-BR" dirty="0"/>
              <a:t>.</a:t>
            </a:r>
            <a:endParaRPr lang="pt-BR" b="0" i="0" dirty="0">
              <a:effectLst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7015829-6850-097F-A078-D7CEC1B13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88" y="2636920"/>
            <a:ext cx="5197819" cy="216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03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FC8488-3B54-143A-989A-2A0003A28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por reforço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D06D15-CBF3-D26D-74D4-1FFD124F4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182" y="1825624"/>
            <a:ext cx="5353117" cy="5032376"/>
          </a:xfrm>
        </p:spPr>
        <p:txBody>
          <a:bodyPr>
            <a:normAutofit/>
          </a:bodyPr>
          <a:lstStyle/>
          <a:p>
            <a:r>
              <a:rPr lang="pt-BR" b="0" i="0" dirty="0">
                <a:effectLst/>
              </a:rPr>
              <a:t>A principal característica do aprendizado por reforço é que o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agente aprende através de tentativa e erro</a:t>
            </a:r>
            <a:r>
              <a:rPr lang="pt-BR" b="0" i="0" dirty="0">
                <a:effectLst/>
              </a:rPr>
              <a:t>,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ajustando</a:t>
            </a:r>
            <a:r>
              <a:rPr lang="pt-BR" b="0" i="0" dirty="0">
                <a:effectLst/>
              </a:rPr>
              <a:t> suas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ações</a:t>
            </a:r>
            <a:r>
              <a:rPr lang="pt-BR" b="0" i="0" dirty="0">
                <a:effectLst/>
              </a:rPr>
              <a:t> com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base nos reforços </a:t>
            </a:r>
            <a:r>
              <a:rPr lang="pt-BR" b="0" i="0" dirty="0">
                <a:effectLst/>
              </a:rPr>
              <a:t>(positivos ou negativos) que recebe do ambiente.</a:t>
            </a:r>
          </a:p>
          <a:p>
            <a:r>
              <a:rPr lang="pt-BR" dirty="0"/>
              <a:t>São algoritmos usados em jogos, robótica, carros autônomos, etc.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7015829-6850-097F-A078-D7CEC1B13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14" y="2559918"/>
            <a:ext cx="5197819" cy="216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77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C1C55-21C6-CEB0-CD57-9013FA407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de aprendizado supervisionado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25A576-0190-9D15-E8A4-EC690A339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4"/>
            <a:ext cx="5981700" cy="5032375"/>
          </a:xfrm>
        </p:spPr>
        <p:txBody>
          <a:bodyPr>
            <a:normAutofit/>
          </a:bodyPr>
          <a:lstStyle/>
          <a:p>
            <a:r>
              <a:rPr lang="pt-BR" dirty="0"/>
              <a:t>Dos três paradigmas de aprendizado, neste curso, </a:t>
            </a:r>
            <a:r>
              <a:rPr lang="pt-BR" b="1" i="1" dirty="0">
                <a:solidFill>
                  <a:srgbClr val="00B050"/>
                </a:solidFill>
              </a:rPr>
              <a:t>vamos focar no supervisionado</a:t>
            </a:r>
            <a:r>
              <a:rPr lang="pt-BR" dirty="0"/>
              <a:t>.</a:t>
            </a:r>
          </a:p>
          <a:p>
            <a:r>
              <a:rPr lang="pt-BR" dirty="0"/>
              <a:t>Dentro do aprendizado supervisionado, temos alguns modelos (ou </a:t>
            </a:r>
            <a:r>
              <a:rPr lang="pt-BR" b="1" i="1" dirty="0">
                <a:solidFill>
                  <a:srgbClr val="00B050"/>
                </a:solidFill>
              </a:rPr>
              <a:t>arquiteturas</a:t>
            </a:r>
            <a:r>
              <a:rPr lang="pt-BR" dirty="0"/>
              <a:t>) de redes neurais </a:t>
            </a:r>
            <a:r>
              <a:rPr lang="pt-BR" b="1" i="1" dirty="0">
                <a:solidFill>
                  <a:srgbClr val="00B050"/>
                </a:solidFill>
              </a:rPr>
              <a:t>que são bastante usados</a:t>
            </a:r>
            <a:r>
              <a:rPr lang="pt-BR" dirty="0"/>
              <a:t>.</a:t>
            </a:r>
          </a:p>
          <a:p>
            <a:r>
              <a:rPr lang="pt-BR" b="1" dirty="0"/>
              <a:t>OBS</a:t>
            </a:r>
            <a:r>
              <a:rPr lang="pt-BR" dirty="0"/>
              <a:t>.: Além das redes neurais, existem outros modelos que seguem esse paradigma de aprendizado: regressão linear/logística, árvores de decisão, k-vizinhos mais próximos, etc.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E4433C7-4847-47C8-A154-9F04A2C02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90688"/>
            <a:ext cx="5039905" cy="490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242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C1C55-21C6-CEB0-CD57-9013FA407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 neural de alimentação direta (DNN)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25A576-0190-9D15-E8A4-EC690A339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803900" cy="5032375"/>
          </a:xfrm>
        </p:spPr>
        <p:txBody>
          <a:bodyPr/>
          <a:lstStyle/>
          <a:p>
            <a:r>
              <a:rPr lang="pt-BR" dirty="0"/>
              <a:t>Modelo que vimos anteriormente.</a:t>
            </a:r>
          </a:p>
          <a:p>
            <a:r>
              <a:rPr lang="pt-BR" dirty="0"/>
              <a:t>Também chamado de </a:t>
            </a:r>
            <a:r>
              <a:rPr lang="pt-BR" b="1" i="1" dirty="0">
                <a:solidFill>
                  <a:srgbClr val="00B050"/>
                </a:solidFill>
              </a:rPr>
              <a:t>rede neural densa</a:t>
            </a:r>
            <a:r>
              <a:rPr lang="pt-BR" dirty="0"/>
              <a:t>, devido aos </a:t>
            </a:r>
            <a:r>
              <a:rPr lang="pt-BR" b="1" i="1" dirty="0">
                <a:solidFill>
                  <a:srgbClr val="00B050"/>
                </a:solidFill>
              </a:rPr>
              <a:t>neurônios</a:t>
            </a:r>
            <a:r>
              <a:rPr lang="pt-BR" dirty="0"/>
              <a:t> estarem </a:t>
            </a:r>
            <a:r>
              <a:rPr lang="pt-BR" b="1" i="1" dirty="0">
                <a:solidFill>
                  <a:srgbClr val="00B050"/>
                </a:solidFill>
              </a:rPr>
              <a:t>densamente conectados</a:t>
            </a:r>
            <a:r>
              <a:rPr lang="pt-BR" dirty="0"/>
              <a:t>.</a:t>
            </a:r>
          </a:p>
          <a:p>
            <a:r>
              <a:rPr lang="pt-BR" dirty="0"/>
              <a:t>Ainda outro nome que este modelo recebe é </a:t>
            </a:r>
            <a:r>
              <a:rPr lang="pt-BR" b="0" i="1" dirty="0" err="1">
                <a:effectLst/>
              </a:rPr>
              <a:t>Multilayer</a:t>
            </a:r>
            <a:r>
              <a:rPr lang="pt-BR" b="0" i="1" dirty="0">
                <a:effectLst/>
              </a:rPr>
              <a:t> </a:t>
            </a:r>
            <a:r>
              <a:rPr lang="pt-BR" b="0" i="1" dirty="0" err="1">
                <a:effectLst/>
              </a:rPr>
              <a:t>Perceptron</a:t>
            </a:r>
            <a:r>
              <a:rPr lang="pt-BR" b="0" i="1" dirty="0">
                <a:effectLst/>
              </a:rPr>
              <a:t> </a:t>
            </a:r>
            <a:r>
              <a:rPr lang="pt-BR" b="0" i="0" dirty="0">
                <a:effectLst/>
              </a:rPr>
              <a:t>(MLP).</a:t>
            </a:r>
            <a:endParaRPr lang="pt-BR" dirty="0"/>
          </a:p>
          <a:p>
            <a:r>
              <a:rPr lang="pt-BR" b="0" i="0" dirty="0">
                <a:effectLst/>
              </a:rPr>
              <a:t>É chamada de “</a:t>
            </a:r>
            <a:r>
              <a:rPr lang="pt-BR" i="1" dirty="0">
                <a:effectLst/>
              </a:rPr>
              <a:t>feed </a:t>
            </a:r>
            <a:r>
              <a:rPr lang="pt-BR" i="1" dirty="0" err="1">
                <a:effectLst/>
              </a:rPr>
              <a:t>forward</a:t>
            </a:r>
            <a:r>
              <a:rPr lang="pt-BR" dirty="0"/>
              <a:t>”</a:t>
            </a:r>
            <a:r>
              <a:rPr lang="pt-BR" b="0" i="0" dirty="0">
                <a:effectLst/>
              </a:rPr>
              <a:t> porque a informação flui através da rede no sentido da entrada para a saída.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E4433C7-4847-47C8-A154-9F04A2C02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90688"/>
            <a:ext cx="5039905" cy="490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33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10BA1-7847-E6E2-8254-F85F426D6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 neural convolucional (CNN)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E92392-ECA0-70DA-24E0-CCC4674D3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300" y="1825624"/>
            <a:ext cx="6400800" cy="5032375"/>
          </a:xfrm>
        </p:spPr>
        <p:txBody>
          <a:bodyPr>
            <a:normAutofit/>
          </a:bodyPr>
          <a:lstStyle/>
          <a:p>
            <a:r>
              <a:rPr lang="pt-BR" dirty="0"/>
              <a:t>A</a:t>
            </a:r>
            <a:r>
              <a:rPr lang="pt-BR" b="0" i="0" dirty="0">
                <a:effectLst/>
              </a:rPr>
              <a:t>rquitetura projetada para lidar com dados multidimensionais (tensores 2D, 3D, etc.), como imagens e vídeos.</a:t>
            </a:r>
          </a:p>
          <a:p>
            <a:r>
              <a:rPr lang="pt-BR" b="0" i="0" dirty="0">
                <a:effectLst/>
              </a:rPr>
              <a:t>O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coração</a:t>
            </a:r>
            <a:r>
              <a:rPr lang="pt-BR" b="0" i="0" dirty="0">
                <a:effectLst/>
              </a:rPr>
              <a:t> das </a:t>
            </a:r>
            <a:r>
              <a:rPr lang="pt-BR" b="0" i="0" dirty="0" err="1">
                <a:effectLst/>
              </a:rPr>
              <a:t>CNNs</a:t>
            </a:r>
            <a:r>
              <a:rPr lang="pt-BR" b="0" i="0" dirty="0">
                <a:effectLst/>
              </a:rPr>
              <a:t> são as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camadas convolucionais</a:t>
            </a:r>
            <a:r>
              <a:rPr lang="pt-BR" b="0" i="0" dirty="0">
                <a:effectLst/>
              </a:rPr>
              <a:t>.</a:t>
            </a:r>
          </a:p>
          <a:p>
            <a:r>
              <a:rPr lang="pt-BR" b="0" i="0" dirty="0">
                <a:effectLst/>
              </a:rPr>
              <a:t>Elas aplicam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operações de convolução</a:t>
            </a:r>
            <a:r>
              <a:rPr lang="pt-BR" b="0" i="0" dirty="0">
                <a:effectLst/>
              </a:rPr>
              <a:t> para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extrair e identificar padrões espaciais</a:t>
            </a:r>
            <a:r>
              <a:rPr lang="pt-BR" b="0" i="0" dirty="0">
                <a:effectLst/>
              </a:rPr>
              <a:t> em imagens ou vídeos.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9048D66-994E-AD06-C183-AF3BA131F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690688"/>
            <a:ext cx="5039905" cy="490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2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9257" cy="5032376"/>
          </a:xfrm>
        </p:spPr>
        <p:txBody>
          <a:bodyPr>
            <a:normAutofit/>
          </a:bodyPr>
          <a:lstStyle/>
          <a:p>
            <a:r>
              <a:rPr lang="pt-BR" dirty="0"/>
              <a:t>Nesse tópico, vamos discutir sobre as </a:t>
            </a:r>
            <a:r>
              <a:rPr lang="pt-BR" b="1" i="1" dirty="0">
                <a:solidFill>
                  <a:srgbClr val="00B050"/>
                </a:solidFill>
              </a:rPr>
              <a:t>formas como os algoritmos de ML aprendem </a:t>
            </a:r>
            <a:r>
              <a:rPr lang="pt-BR" dirty="0"/>
              <a:t>e algumas </a:t>
            </a:r>
            <a:r>
              <a:rPr lang="pt-BR" b="1" i="1" dirty="0">
                <a:solidFill>
                  <a:srgbClr val="00B050"/>
                </a:solidFill>
              </a:rPr>
              <a:t>arquiteturas</a:t>
            </a:r>
            <a:r>
              <a:rPr lang="pt-BR" dirty="0"/>
              <a:t> que podemos encontrar. 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10BA1-7847-E6E2-8254-F85F426D6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 neural convolucional (CNN)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E92392-ECA0-70DA-24E0-CCC4674D3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300" y="1825624"/>
            <a:ext cx="6400800" cy="5032375"/>
          </a:xfrm>
        </p:spPr>
        <p:txBody>
          <a:bodyPr>
            <a:normAutofit/>
          </a:bodyPr>
          <a:lstStyle/>
          <a:p>
            <a:r>
              <a:rPr lang="pt-BR" b="0" i="0" dirty="0">
                <a:effectLst/>
              </a:rPr>
              <a:t>A rede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aprenda automaticamente a detectar características visuais </a:t>
            </a:r>
            <a:r>
              <a:rPr lang="pt-BR" b="0" i="0" dirty="0">
                <a:effectLst/>
              </a:rPr>
              <a:t>como bordas, texturas e outros padrões visuais.</a:t>
            </a:r>
          </a:p>
          <a:p>
            <a:r>
              <a:rPr lang="pt-BR" b="0" i="0" dirty="0">
                <a:effectLst/>
              </a:rPr>
              <a:t>São altamente eficazes em problemas de processamento de imagem, incluindo classificação, detecção e segmentação.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9048D66-994E-AD06-C183-AF3BA131F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690688"/>
            <a:ext cx="5039905" cy="490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76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10BA1-7847-E6E2-8254-F85F426D6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 neural recorrente (RNN)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E92392-ECA0-70DA-24E0-CCC4674D3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7100" y="1825624"/>
            <a:ext cx="6083300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Modelo </a:t>
            </a:r>
            <a:r>
              <a:rPr lang="pt-BR" b="0" i="0" dirty="0">
                <a:effectLst/>
              </a:rPr>
              <a:t>projetado para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lidar com dados sequenciais</a:t>
            </a:r>
            <a:r>
              <a:rPr lang="pt-BR" b="0" i="0" dirty="0">
                <a:effectLst/>
              </a:rPr>
              <a:t>, onde a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ordem e a dependência temporal dos dados são importantes</a:t>
            </a:r>
            <a:r>
              <a:rPr lang="pt-BR" b="0" i="0" dirty="0">
                <a:effectLst/>
              </a:rPr>
              <a:t>.</a:t>
            </a:r>
          </a:p>
          <a:p>
            <a:r>
              <a:rPr lang="pt-BR" b="0" i="0" dirty="0">
                <a:effectLst/>
              </a:rPr>
              <a:t>As </a:t>
            </a:r>
            <a:r>
              <a:rPr lang="pt-BR" b="0" i="0" dirty="0" err="1">
                <a:effectLst/>
              </a:rPr>
              <a:t>RNNs</a:t>
            </a:r>
            <a:r>
              <a:rPr lang="pt-BR" b="0" i="0" dirty="0">
                <a:effectLst/>
              </a:rPr>
              <a:t> </a:t>
            </a:r>
            <a:r>
              <a:rPr lang="pt-BR" dirty="0">
                <a:effectLst/>
              </a:rPr>
              <a:t>têm</a:t>
            </a:r>
            <a:r>
              <a:rPr lang="pt-BR" b="1" i="1" dirty="0">
                <a:solidFill>
                  <a:srgbClr val="00B050"/>
                </a:solidFill>
                <a:effectLst/>
              </a:rPr>
              <a:t> memória</a:t>
            </a:r>
            <a:r>
              <a:rPr lang="pt-BR" b="0" i="0" dirty="0">
                <a:effectLst/>
              </a:rPr>
              <a:t> de estado interna que permite que elas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mantenham informações sobre as entradas anteriores </a:t>
            </a:r>
            <a:r>
              <a:rPr lang="pt-BR" b="0" i="0" dirty="0">
                <a:effectLst/>
              </a:rPr>
              <a:t>ao longo do tempo.</a:t>
            </a:r>
            <a:endParaRPr lang="pt-BR" dirty="0"/>
          </a:p>
          <a:p>
            <a:r>
              <a:rPr lang="pt-BR" b="0" i="0" dirty="0">
                <a:effectLst/>
              </a:rPr>
              <a:t>São adequadas para tarefas de análise de texto, reconhecimento de fala, previsão de séries temporais e tradução automática de texto e fala.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9048D66-994E-AD06-C183-AF3BA131F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90688"/>
            <a:ext cx="5039905" cy="490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86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10BA1-7847-E6E2-8254-F85F426D6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Autoencoders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E92392-ECA0-70DA-24E0-CCC4674D3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7104" y="1825624"/>
            <a:ext cx="6593295" cy="5032375"/>
          </a:xfrm>
        </p:spPr>
        <p:txBody>
          <a:bodyPr>
            <a:normAutofit/>
          </a:bodyPr>
          <a:lstStyle/>
          <a:p>
            <a:r>
              <a:rPr lang="pt-BR" dirty="0"/>
              <a:t>Modelo de rede neural </a:t>
            </a:r>
            <a:r>
              <a:rPr lang="pt-BR" b="0" i="0" dirty="0">
                <a:effectLst/>
              </a:rPr>
              <a:t>composto por duas partes principais: o </a:t>
            </a:r>
            <a:r>
              <a:rPr lang="pt-BR" b="0" i="1" dirty="0" err="1">
                <a:effectLst/>
              </a:rPr>
              <a:t>encoder</a:t>
            </a:r>
            <a:r>
              <a:rPr lang="pt-BR" b="0" i="0" dirty="0">
                <a:effectLst/>
              </a:rPr>
              <a:t> e o </a:t>
            </a:r>
            <a:r>
              <a:rPr lang="pt-BR" b="0" i="1" dirty="0" err="1">
                <a:effectLst/>
              </a:rPr>
              <a:t>decoder</a:t>
            </a:r>
            <a:r>
              <a:rPr lang="pt-BR" b="0" i="0" dirty="0">
                <a:effectLst/>
              </a:rPr>
              <a:t>.</a:t>
            </a:r>
          </a:p>
          <a:p>
            <a:r>
              <a:rPr lang="pt-BR" b="1" i="1" dirty="0">
                <a:solidFill>
                  <a:srgbClr val="00B050"/>
                </a:solidFill>
                <a:effectLst/>
              </a:rPr>
              <a:t>Objetivo</a:t>
            </a:r>
            <a:r>
              <a:rPr lang="pt-BR" b="0" i="0" dirty="0">
                <a:effectLst/>
              </a:rPr>
              <a:t> é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aprender uma representação latente</a:t>
            </a:r>
            <a:r>
              <a:rPr lang="pt-BR" b="0" i="0" dirty="0">
                <a:effectLst/>
              </a:rPr>
              <a:t> que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capture</a:t>
            </a:r>
            <a:r>
              <a:rPr lang="pt-BR" b="0" i="0" dirty="0">
                <a:effectLst/>
              </a:rPr>
              <a:t> as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principais características e padrões dos dados </a:t>
            </a:r>
            <a:r>
              <a:rPr lang="pt-BR" b="0" i="0" dirty="0">
                <a:effectLst/>
              </a:rPr>
              <a:t>de entrada.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9048D66-994E-AD06-C183-AF3BA131F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45" y="1722535"/>
            <a:ext cx="4901260" cy="477014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8D71FD8-8AC3-7F70-6A7E-90B3847F68F1}"/>
              </a:ext>
            </a:extLst>
          </p:cNvPr>
          <p:cNvSpPr txBox="1"/>
          <p:nvPr/>
        </p:nvSpPr>
        <p:spPr>
          <a:xfrm>
            <a:off x="303745" y="6521450"/>
            <a:ext cx="5268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OBS</a:t>
            </a:r>
            <a:r>
              <a:rPr lang="pt-BR" sz="1400" dirty="0"/>
              <a:t>.: Alguns autores não o consideram supervisionado.</a:t>
            </a:r>
          </a:p>
        </p:txBody>
      </p:sp>
    </p:spTree>
    <p:extLst>
      <p:ext uri="{BB962C8B-B14F-4D97-AF65-F5344CB8AC3E}">
        <p14:creationId xmlns:p14="http://schemas.microsoft.com/office/powerpoint/2010/main" val="3549848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10BA1-7847-E6E2-8254-F85F426D6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Autoencoders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E92392-ECA0-70DA-24E0-CCC4674D3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21744"/>
            <a:ext cx="11252199" cy="253625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</a:t>
            </a:r>
            <a:r>
              <a:rPr lang="pt-BR" b="0" i="0" dirty="0">
                <a:effectLst/>
              </a:rPr>
              <a:t> </a:t>
            </a:r>
            <a:r>
              <a:rPr lang="pt-BR" b="1" i="1" dirty="0" err="1">
                <a:solidFill>
                  <a:srgbClr val="7030A0"/>
                </a:solidFill>
                <a:effectLst/>
              </a:rPr>
              <a:t>encoder</a:t>
            </a:r>
            <a:r>
              <a:rPr lang="pt-BR" b="0" i="0" dirty="0">
                <a:effectLst/>
              </a:rPr>
              <a:t>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transforma a entrada em uma representação latente</a:t>
            </a:r>
            <a:r>
              <a:rPr lang="pt-BR" b="0" i="0" dirty="0">
                <a:effectLst/>
              </a:rPr>
              <a:t> (de menor ou maior dimensionalidade) e o </a:t>
            </a:r>
            <a:r>
              <a:rPr lang="pt-BR" b="1" i="1" dirty="0" err="1">
                <a:solidFill>
                  <a:srgbClr val="7030A0"/>
                </a:solidFill>
                <a:effectLst/>
              </a:rPr>
              <a:t>decoder</a:t>
            </a:r>
            <a:r>
              <a:rPr lang="pt-BR" b="0" i="0" dirty="0">
                <a:effectLst/>
              </a:rPr>
              <a:t>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reconstrói</a:t>
            </a:r>
            <a:r>
              <a:rPr lang="pt-BR" b="0" i="0" dirty="0">
                <a:solidFill>
                  <a:srgbClr val="00B050"/>
                </a:solidFill>
                <a:effectLst/>
              </a:rPr>
              <a:t>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 entrada original a partir dela</a:t>
            </a:r>
            <a:r>
              <a:rPr lang="pt-BR" b="0" i="0" dirty="0">
                <a:effectLst/>
              </a:rPr>
              <a:t>.</a:t>
            </a:r>
          </a:p>
          <a:p>
            <a:r>
              <a:rPr lang="pt-BR" b="0" i="0" dirty="0">
                <a:effectLst/>
              </a:rPr>
              <a:t>São usados em compressão de dados, remoção de ruído, </a:t>
            </a:r>
            <a:r>
              <a:rPr lang="pt-BR" dirty="0"/>
              <a:t>codificação de sinais, </a:t>
            </a:r>
            <a:r>
              <a:rPr lang="pt-BR" b="0" i="0" dirty="0">
                <a:effectLst/>
              </a:rPr>
              <a:t>geração de dados sintéticos, etc.</a:t>
            </a:r>
          </a:p>
          <a:p>
            <a:r>
              <a:rPr lang="pt-BR" sz="2800" b="1" dirty="0"/>
              <a:t>OBS</a:t>
            </a:r>
            <a:r>
              <a:rPr lang="pt-BR" sz="2800" dirty="0"/>
              <a:t>.: Alguns autores não o consideram supervisionado.</a:t>
            </a:r>
          </a:p>
        </p:txBody>
      </p:sp>
      <p:pic>
        <p:nvPicPr>
          <p:cNvPr id="1026" name="Picture 2" descr="Capítulo 58 - Introdução aos Autoencoders - Deep Learning Book">
            <a:extLst>
              <a:ext uri="{FF2B5EF4-FFF2-40B4-BE49-F238E27FC236}">
                <a16:creationId xmlns:a16="http://schemas.microsoft.com/office/drawing/2014/main" id="{5FABD7A8-FBDF-BF5F-9E6F-3787B0D80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109" y="1476839"/>
            <a:ext cx="6779518" cy="263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224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C1C55-21C6-CEB0-CD57-9013FA407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de aprendizado supervisionado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25A576-0190-9D15-E8A4-EC690A339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4"/>
            <a:ext cx="5981700" cy="5032375"/>
          </a:xfrm>
        </p:spPr>
        <p:txBody>
          <a:bodyPr>
            <a:normAutofit/>
          </a:bodyPr>
          <a:lstStyle/>
          <a:p>
            <a:r>
              <a:rPr lang="pt-BR" dirty="0"/>
              <a:t>No nosso curso, iremos focar mais nas </a:t>
            </a:r>
            <a:r>
              <a:rPr lang="pt-BR" dirty="0" err="1"/>
              <a:t>DNNs</a:t>
            </a:r>
            <a:r>
              <a:rPr lang="pt-BR" dirty="0"/>
              <a:t> e </a:t>
            </a:r>
            <a:r>
              <a:rPr lang="pt-BR" dirty="0" err="1"/>
              <a:t>CNNs</a:t>
            </a:r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E4433C7-4847-47C8-A154-9F04A2C02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90688"/>
            <a:ext cx="5039905" cy="4905079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41749D63-77FC-8DA1-F9B5-88D0D86780AE}"/>
              </a:ext>
            </a:extLst>
          </p:cNvPr>
          <p:cNvSpPr/>
          <p:nvPr/>
        </p:nvSpPr>
        <p:spPr>
          <a:xfrm>
            <a:off x="317500" y="2019300"/>
            <a:ext cx="5270500" cy="227330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059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– Tipos de aprendizado de máquina</a:t>
            </a:r>
            <a:r>
              <a:rPr lang="pt-BR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90364-C18F-F27A-6155-7ABFE8CD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aprendizado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1EE830-0630-728D-B698-469CA176A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1395" y="1825624"/>
            <a:ext cx="5462823" cy="5032375"/>
          </a:xfrm>
        </p:spPr>
        <p:txBody>
          <a:bodyPr>
            <a:normAutofit/>
          </a:bodyPr>
          <a:lstStyle/>
          <a:p>
            <a:r>
              <a:rPr lang="pt-BR" dirty="0"/>
              <a:t>Antes de entrarmos na regressão propriamente dita, vamos entender um pouco sobre as </a:t>
            </a:r>
            <a:r>
              <a:rPr lang="pt-BR" b="1" i="1" dirty="0">
                <a:solidFill>
                  <a:srgbClr val="00B050"/>
                </a:solidFill>
              </a:rPr>
              <a:t>formas como os algoritmos de ML aprendem </a:t>
            </a:r>
            <a:r>
              <a:rPr lang="pt-BR" dirty="0"/>
              <a:t>e as </a:t>
            </a:r>
            <a:r>
              <a:rPr lang="pt-BR" b="1" i="1" dirty="0">
                <a:solidFill>
                  <a:srgbClr val="00B050"/>
                </a:solidFill>
              </a:rPr>
              <a:t>arquiteturas</a:t>
            </a:r>
            <a:r>
              <a:rPr lang="pt-BR" dirty="0"/>
              <a:t> que podemos encontrar.</a:t>
            </a:r>
            <a:br>
              <a:rPr lang="pt-BR" dirty="0"/>
            </a:br>
            <a:endParaRPr lang="pt-BR" dirty="0"/>
          </a:p>
          <a:p>
            <a:endParaRPr lang="pt-BR" dirty="0"/>
          </a:p>
        </p:txBody>
      </p:sp>
      <p:pic>
        <p:nvPicPr>
          <p:cNvPr id="1026" name="Picture 2" descr="The main types of machine learning. Main approaches include... | Download  Scientific Diagram">
            <a:extLst>
              <a:ext uri="{FF2B5EF4-FFF2-40B4-BE49-F238E27FC236}">
                <a16:creationId xmlns:a16="http://schemas.microsoft.com/office/drawing/2014/main" id="{D93BA5FB-6A61-E803-3249-519501A5E4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5" t="2002" r="2829" b="3093"/>
          <a:stretch/>
        </p:blipFill>
        <p:spPr bwMode="auto">
          <a:xfrm>
            <a:off x="66675" y="2114550"/>
            <a:ext cx="6444482" cy="349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69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90364-C18F-F27A-6155-7ABFE8CD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aprendizado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1EE830-0630-728D-B698-469CA176A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1395" y="1825624"/>
            <a:ext cx="5462823" cy="5032375"/>
          </a:xfrm>
        </p:spPr>
        <p:txBody>
          <a:bodyPr>
            <a:normAutofit/>
          </a:bodyPr>
          <a:lstStyle/>
          <a:p>
            <a:r>
              <a:rPr lang="pt-BR" dirty="0"/>
              <a:t>Podemos agrupar os algoritmos de ML através da forma como eles aprendem: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Aprendizado supervisionado.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Aprendizado não-supervisionado.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Aprendizado por reforço.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Existem outros, mas esses são os três mais conhecidos.</a:t>
            </a:r>
            <a:br>
              <a:rPr lang="pt-BR" dirty="0"/>
            </a:br>
            <a:endParaRPr lang="pt-BR" dirty="0"/>
          </a:p>
          <a:p>
            <a:endParaRPr lang="pt-BR" dirty="0"/>
          </a:p>
        </p:txBody>
      </p:sp>
      <p:pic>
        <p:nvPicPr>
          <p:cNvPr id="1026" name="Picture 2" descr="The main types of machine learning. Main approaches include... | Download  Scientific Diagram">
            <a:extLst>
              <a:ext uri="{FF2B5EF4-FFF2-40B4-BE49-F238E27FC236}">
                <a16:creationId xmlns:a16="http://schemas.microsoft.com/office/drawing/2014/main" id="{D93BA5FB-6A61-E803-3249-519501A5E4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5" t="2002" r="2829" b="3093"/>
          <a:stretch/>
        </p:blipFill>
        <p:spPr bwMode="auto">
          <a:xfrm>
            <a:off x="66675" y="2114550"/>
            <a:ext cx="6444482" cy="349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719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CAD4A-7B75-857C-88D5-4B36BA2E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supervisionado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42A852-1CD7-D2D4-57D3-C0698F6C4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6451" y="1825624"/>
            <a:ext cx="6172200" cy="5032375"/>
          </a:xfrm>
        </p:spPr>
        <p:txBody>
          <a:bodyPr/>
          <a:lstStyle/>
          <a:p>
            <a:r>
              <a:rPr lang="pt-BR" b="0" i="0" dirty="0">
                <a:effectLst/>
              </a:rPr>
              <a:t>O modelo é treinado usando um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conjunto de dados </a:t>
            </a:r>
            <a:r>
              <a:rPr lang="pt-BR" b="0" i="0" dirty="0">
                <a:effectLst/>
              </a:rPr>
              <a:t>que contém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exemplos de entrada </a:t>
            </a:r>
            <a:r>
              <a:rPr lang="pt-BR" b="0" i="0" dirty="0">
                <a:effectLst/>
              </a:rPr>
              <a:t>(também conhecidos como </a:t>
            </a:r>
            <a:r>
              <a:rPr lang="pt-BR" b="1" i="1" dirty="0">
                <a:effectLst/>
              </a:rPr>
              <a:t>atributos</a:t>
            </a:r>
            <a:r>
              <a:rPr lang="pt-BR" b="0" i="0" dirty="0">
                <a:effectLst/>
              </a:rPr>
              <a:t>) junto com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as saídas correspondentes </a:t>
            </a:r>
            <a:r>
              <a:rPr lang="pt-BR" b="0" i="0" dirty="0">
                <a:effectLst/>
              </a:rPr>
              <a:t>(</a:t>
            </a:r>
            <a:r>
              <a:rPr lang="pt-BR" b="1" i="1" dirty="0">
                <a:effectLst/>
              </a:rPr>
              <a:t>rótulos</a:t>
            </a:r>
            <a:r>
              <a:rPr lang="pt-BR" b="0" i="0" dirty="0">
                <a:effectLst/>
              </a:rPr>
              <a:t> ou respostas corretas).</a:t>
            </a:r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006D1E8C-C701-BC88-3786-58E98AC02E62}"/>
              </a:ext>
            </a:extLst>
          </p:cNvPr>
          <p:cNvSpPr/>
          <p:nvPr/>
        </p:nvSpPr>
        <p:spPr>
          <a:xfrm>
            <a:off x="1474394" y="3320230"/>
            <a:ext cx="1802206" cy="946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Algoritmo de aprendizado supervisionado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18">
                <a:extLst>
                  <a:ext uri="{FF2B5EF4-FFF2-40B4-BE49-F238E27FC236}">
                    <a16:creationId xmlns:a16="http://schemas.microsoft.com/office/drawing/2014/main" id="{42F798C8-2F82-077C-7318-F6BCFDCBDBA7}"/>
                  </a:ext>
                </a:extLst>
              </p:cNvPr>
              <p:cNvSpPr/>
              <p:nvPr/>
            </p:nvSpPr>
            <p:spPr>
              <a:xfrm>
                <a:off x="3752178" y="3429000"/>
                <a:ext cx="200092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6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36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36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6" name="Rectangle 18">
                <a:extLst>
                  <a:ext uri="{FF2B5EF4-FFF2-40B4-BE49-F238E27FC236}">
                    <a16:creationId xmlns:a16="http://schemas.microsoft.com/office/drawing/2014/main" id="{42F798C8-2F82-077C-7318-F6BCFDCBD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178" y="3429000"/>
                <a:ext cx="2000922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19">
            <a:extLst>
              <a:ext uri="{FF2B5EF4-FFF2-40B4-BE49-F238E27FC236}">
                <a16:creationId xmlns:a16="http://schemas.microsoft.com/office/drawing/2014/main" id="{A29A7DF9-BFF6-9029-B15B-699B3332F43D}"/>
              </a:ext>
            </a:extLst>
          </p:cNvPr>
          <p:cNvCxnSpPr/>
          <p:nvPr/>
        </p:nvCxnSpPr>
        <p:spPr>
          <a:xfrm>
            <a:off x="764390" y="3509842"/>
            <a:ext cx="71000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20">
            <a:extLst>
              <a:ext uri="{FF2B5EF4-FFF2-40B4-BE49-F238E27FC236}">
                <a16:creationId xmlns:a16="http://schemas.microsoft.com/office/drawing/2014/main" id="{1B43F2D8-A6FF-5EEE-CE21-B67229A699ED}"/>
              </a:ext>
            </a:extLst>
          </p:cNvPr>
          <p:cNvCxnSpPr/>
          <p:nvPr/>
        </p:nvCxnSpPr>
        <p:spPr>
          <a:xfrm>
            <a:off x="764390" y="4064493"/>
            <a:ext cx="71000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21">
                <a:extLst>
                  <a:ext uri="{FF2B5EF4-FFF2-40B4-BE49-F238E27FC236}">
                    <a16:creationId xmlns:a16="http://schemas.microsoft.com/office/drawing/2014/main" id="{FA9ACBF7-4D9C-35A6-760A-9CC01AD7257B}"/>
                  </a:ext>
                </a:extLst>
              </p:cNvPr>
              <p:cNvSpPr/>
              <p:nvPr/>
            </p:nvSpPr>
            <p:spPr>
              <a:xfrm>
                <a:off x="293877" y="3140837"/>
                <a:ext cx="54809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Rectangle 21">
                <a:extLst>
                  <a:ext uri="{FF2B5EF4-FFF2-40B4-BE49-F238E27FC236}">
                    <a16:creationId xmlns:a16="http://schemas.microsoft.com/office/drawing/2014/main" id="{FA9ACBF7-4D9C-35A6-760A-9CC01AD72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77" y="3140837"/>
                <a:ext cx="54809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22">
                <a:extLst>
                  <a:ext uri="{FF2B5EF4-FFF2-40B4-BE49-F238E27FC236}">
                    <a16:creationId xmlns:a16="http://schemas.microsoft.com/office/drawing/2014/main" id="{0CB9886A-4B7D-829E-0089-92824F79AB12}"/>
                  </a:ext>
                </a:extLst>
              </p:cNvPr>
              <p:cNvSpPr/>
              <p:nvPr/>
            </p:nvSpPr>
            <p:spPr>
              <a:xfrm>
                <a:off x="287144" y="3680851"/>
                <a:ext cx="55483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Rectangle 22">
                <a:extLst>
                  <a:ext uri="{FF2B5EF4-FFF2-40B4-BE49-F238E27FC236}">
                    <a16:creationId xmlns:a16="http://schemas.microsoft.com/office/drawing/2014/main" id="{0CB9886A-4B7D-829E-0089-92824F79AB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44" y="3680851"/>
                <a:ext cx="55483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20">
            <a:extLst>
              <a:ext uri="{FF2B5EF4-FFF2-40B4-BE49-F238E27FC236}">
                <a16:creationId xmlns:a16="http://schemas.microsoft.com/office/drawing/2014/main" id="{ACF5B421-47DE-E0DA-6133-42C2BABE4193}"/>
              </a:ext>
            </a:extLst>
          </p:cNvPr>
          <p:cNvCxnSpPr/>
          <p:nvPr/>
        </p:nvCxnSpPr>
        <p:spPr>
          <a:xfrm>
            <a:off x="3120314" y="3807318"/>
            <a:ext cx="71000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91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CAD4A-7B75-857C-88D5-4B36BA2E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supervisionado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42A852-1CD7-D2D4-57D3-C0698F6C4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6451" y="1825624"/>
            <a:ext cx="6172200" cy="5032375"/>
          </a:xfrm>
        </p:spPr>
        <p:txBody>
          <a:bodyPr/>
          <a:lstStyle/>
          <a:p>
            <a:r>
              <a:rPr lang="pt-BR" b="0" i="0" dirty="0">
                <a:effectLst/>
              </a:rPr>
              <a:t>O objetivo é que o modelo aprenda a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mapear as entradas nas saídas corretas</a:t>
            </a:r>
            <a:r>
              <a:rPr lang="pt-BR" b="0" i="0" dirty="0">
                <a:effectLst/>
              </a:rPr>
              <a:t>, de modo que ele possa fazer predições precisas em novos dados para os quais as saídas corretas não são conhecidas (i.e., </a:t>
            </a:r>
            <a:r>
              <a:rPr lang="pt-BR" b="1" i="1" dirty="0">
                <a:solidFill>
                  <a:srgbClr val="7030A0"/>
                </a:solidFill>
                <a:effectLst/>
              </a:rPr>
              <a:t>generalização</a:t>
            </a:r>
            <a:r>
              <a:rPr lang="pt-BR" b="0" i="0" dirty="0">
                <a:effectLst/>
              </a:rPr>
              <a:t>).</a:t>
            </a:r>
            <a:endParaRPr lang="pt-BR" dirty="0"/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006D1E8C-C701-BC88-3786-58E98AC02E62}"/>
              </a:ext>
            </a:extLst>
          </p:cNvPr>
          <p:cNvSpPr/>
          <p:nvPr/>
        </p:nvSpPr>
        <p:spPr>
          <a:xfrm>
            <a:off x="1474394" y="3320230"/>
            <a:ext cx="1802206" cy="946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Algoritmo de aprendizado supervisionado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18">
                <a:extLst>
                  <a:ext uri="{FF2B5EF4-FFF2-40B4-BE49-F238E27FC236}">
                    <a16:creationId xmlns:a16="http://schemas.microsoft.com/office/drawing/2014/main" id="{42F798C8-2F82-077C-7318-F6BCFDCBDBA7}"/>
                  </a:ext>
                </a:extLst>
              </p:cNvPr>
              <p:cNvSpPr/>
              <p:nvPr/>
            </p:nvSpPr>
            <p:spPr>
              <a:xfrm>
                <a:off x="3752178" y="3429000"/>
                <a:ext cx="200092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6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36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36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6" name="Rectangle 18">
                <a:extLst>
                  <a:ext uri="{FF2B5EF4-FFF2-40B4-BE49-F238E27FC236}">
                    <a16:creationId xmlns:a16="http://schemas.microsoft.com/office/drawing/2014/main" id="{42F798C8-2F82-077C-7318-F6BCFDCBD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178" y="3429000"/>
                <a:ext cx="2000922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19">
            <a:extLst>
              <a:ext uri="{FF2B5EF4-FFF2-40B4-BE49-F238E27FC236}">
                <a16:creationId xmlns:a16="http://schemas.microsoft.com/office/drawing/2014/main" id="{A29A7DF9-BFF6-9029-B15B-699B3332F43D}"/>
              </a:ext>
            </a:extLst>
          </p:cNvPr>
          <p:cNvCxnSpPr/>
          <p:nvPr/>
        </p:nvCxnSpPr>
        <p:spPr>
          <a:xfrm>
            <a:off x="764390" y="3509842"/>
            <a:ext cx="71000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20">
            <a:extLst>
              <a:ext uri="{FF2B5EF4-FFF2-40B4-BE49-F238E27FC236}">
                <a16:creationId xmlns:a16="http://schemas.microsoft.com/office/drawing/2014/main" id="{1B43F2D8-A6FF-5EEE-CE21-B67229A699ED}"/>
              </a:ext>
            </a:extLst>
          </p:cNvPr>
          <p:cNvCxnSpPr/>
          <p:nvPr/>
        </p:nvCxnSpPr>
        <p:spPr>
          <a:xfrm>
            <a:off x="764390" y="4064493"/>
            <a:ext cx="71000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21">
                <a:extLst>
                  <a:ext uri="{FF2B5EF4-FFF2-40B4-BE49-F238E27FC236}">
                    <a16:creationId xmlns:a16="http://schemas.microsoft.com/office/drawing/2014/main" id="{FA9ACBF7-4D9C-35A6-760A-9CC01AD7257B}"/>
                  </a:ext>
                </a:extLst>
              </p:cNvPr>
              <p:cNvSpPr/>
              <p:nvPr/>
            </p:nvSpPr>
            <p:spPr>
              <a:xfrm>
                <a:off x="293877" y="3140837"/>
                <a:ext cx="54809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Rectangle 21">
                <a:extLst>
                  <a:ext uri="{FF2B5EF4-FFF2-40B4-BE49-F238E27FC236}">
                    <a16:creationId xmlns:a16="http://schemas.microsoft.com/office/drawing/2014/main" id="{FA9ACBF7-4D9C-35A6-760A-9CC01AD72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77" y="3140837"/>
                <a:ext cx="54809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22">
                <a:extLst>
                  <a:ext uri="{FF2B5EF4-FFF2-40B4-BE49-F238E27FC236}">
                    <a16:creationId xmlns:a16="http://schemas.microsoft.com/office/drawing/2014/main" id="{0CB9886A-4B7D-829E-0089-92824F79AB12}"/>
                  </a:ext>
                </a:extLst>
              </p:cNvPr>
              <p:cNvSpPr/>
              <p:nvPr/>
            </p:nvSpPr>
            <p:spPr>
              <a:xfrm>
                <a:off x="287144" y="3680851"/>
                <a:ext cx="55483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Rectangle 22">
                <a:extLst>
                  <a:ext uri="{FF2B5EF4-FFF2-40B4-BE49-F238E27FC236}">
                    <a16:creationId xmlns:a16="http://schemas.microsoft.com/office/drawing/2014/main" id="{0CB9886A-4B7D-829E-0089-92824F79AB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44" y="3680851"/>
                <a:ext cx="55483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20">
            <a:extLst>
              <a:ext uri="{FF2B5EF4-FFF2-40B4-BE49-F238E27FC236}">
                <a16:creationId xmlns:a16="http://schemas.microsoft.com/office/drawing/2014/main" id="{ACF5B421-47DE-E0DA-6133-42C2BABE4193}"/>
              </a:ext>
            </a:extLst>
          </p:cNvPr>
          <p:cNvCxnSpPr/>
          <p:nvPr/>
        </p:nvCxnSpPr>
        <p:spPr>
          <a:xfrm>
            <a:off x="3120314" y="3807318"/>
            <a:ext cx="71000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61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CAD4A-7B75-857C-88D5-4B36BA2E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supervisionado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42A852-1CD7-D2D4-57D3-C0698F6C4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6451" y="1825624"/>
            <a:ext cx="6172200" cy="5032375"/>
          </a:xfrm>
        </p:spPr>
        <p:txBody>
          <a:bodyPr/>
          <a:lstStyle/>
          <a:p>
            <a:r>
              <a:rPr lang="pt-BR" dirty="0"/>
              <a:t>O t</a:t>
            </a:r>
            <a:r>
              <a:rPr lang="pt-BR" b="0" i="0" dirty="0">
                <a:effectLst/>
              </a:rPr>
              <a:t>ermo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supervisionado</a:t>
            </a:r>
            <a:r>
              <a:rPr lang="pt-BR" b="0" i="0" dirty="0">
                <a:effectLst/>
              </a:rPr>
              <a:t> reflete o fato de que durante o treinamento, o modelo é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guiado</a:t>
            </a:r>
            <a:r>
              <a:rPr lang="pt-BR" b="0" i="0" dirty="0">
                <a:effectLst/>
              </a:rPr>
              <a:t> ou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supervisionado</a:t>
            </a:r>
            <a:r>
              <a:rPr lang="pt-BR" b="0" i="0" dirty="0">
                <a:effectLst/>
              </a:rPr>
              <a:t> pelos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rótulos</a:t>
            </a:r>
            <a:r>
              <a:rPr lang="pt-BR" b="0" i="0" dirty="0">
                <a:effectLst/>
              </a:rPr>
              <a:t>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</a:t>
            </a:r>
            <a:r>
              <a:rPr lang="pt-BR" b="0" i="0" dirty="0">
                <a:effectLst/>
              </a:rPr>
              <a:t>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aprender a mapear as entradas nas saídas desejadas</a:t>
            </a:r>
            <a:r>
              <a:rPr lang="pt-BR" b="0" i="0" dirty="0">
                <a:effectLst/>
              </a:rPr>
              <a:t>.</a:t>
            </a:r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006D1E8C-C701-BC88-3786-58E98AC02E62}"/>
              </a:ext>
            </a:extLst>
          </p:cNvPr>
          <p:cNvSpPr/>
          <p:nvPr/>
        </p:nvSpPr>
        <p:spPr>
          <a:xfrm>
            <a:off x="1474394" y="3320230"/>
            <a:ext cx="1802206" cy="946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Algoritmo de aprendizado supervisionado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18">
                <a:extLst>
                  <a:ext uri="{FF2B5EF4-FFF2-40B4-BE49-F238E27FC236}">
                    <a16:creationId xmlns:a16="http://schemas.microsoft.com/office/drawing/2014/main" id="{42F798C8-2F82-077C-7318-F6BCFDCBDBA7}"/>
                  </a:ext>
                </a:extLst>
              </p:cNvPr>
              <p:cNvSpPr/>
              <p:nvPr/>
            </p:nvSpPr>
            <p:spPr>
              <a:xfrm>
                <a:off x="3752178" y="3429000"/>
                <a:ext cx="200092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6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36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36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6" name="Rectangle 18">
                <a:extLst>
                  <a:ext uri="{FF2B5EF4-FFF2-40B4-BE49-F238E27FC236}">
                    <a16:creationId xmlns:a16="http://schemas.microsoft.com/office/drawing/2014/main" id="{42F798C8-2F82-077C-7318-F6BCFDCBD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178" y="3429000"/>
                <a:ext cx="2000922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19">
            <a:extLst>
              <a:ext uri="{FF2B5EF4-FFF2-40B4-BE49-F238E27FC236}">
                <a16:creationId xmlns:a16="http://schemas.microsoft.com/office/drawing/2014/main" id="{A29A7DF9-BFF6-9029-B15B-699B3332F43D}"/>
              </a:ext>
            </a:extLst>
          </p:cNvPr>
          <p:cNvCxnSpPr/>
          <p:nvPr/>
        </p:nvCxnSpPr>
        <p:spPr>
          <a:xfrm>
            <a:off x="764390" y="3509842"/>
            <a:ext cx="71000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20">
            <a:extLst>
              <a:ext uri="{FF2B5EF4-FFF2-40B4-BE49-F238E27FC236}">
                <a16:creationId xmlns:a16="http://schemas.microsoft.com/office/drawing/2014/main" id="{1B43F2D8-A6FF-5EEE-CE21-B67229A699ED}"/>
              </a:ext>
            </a:extLst>
          </p:cNvPr>
          <p:cNvCxnSpPr/>
          <p:nvPr/>
        </p:nvCxnSpPr>
        <p:spPr>
          <a:xfrm>
            <a:off x="764390" y="4064493"/>
            <a:ext cx="71000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21">
                <a:extLst>
                  <a:ext uri="{FF2B5EF4-FFF2-40B4-BE49-F238E27FC236}">
                    <a16:creationId xmlns:a16="http://schemas.microsoft.com/office/drawing/2014/main" id="{FA9ACBF7-4D9C-35A6-760A-9CC01AD7257B}"/>
                  </a:ext>
                </a:extLst>
              </p:cNvPr>
              <p:cNvSpPr/>
              <p:nvPr/>
            </p:nvSpPr>
            <p:spPr>
              <a:xfrm>
                <a:off x="293877" y="3140837"/>
                <a:ext cx="54809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Rectangle 21">
                <a:extLst>
                  <a:ext uri="{FF2B5EF4-FFF2-40B4-BE49-F238E27FC236}">
                    <a16:creationId xmlns:a16="http://schemas.microsoft.com/office/drawing/2014/main" id="{FA9ACBF7-4D9C-35A6-760A-9CC01AD72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77" y="3140837"/>
                <a:ext cx="54809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22">
                <a:extLst>
                  <a:ext uri="{FF2B5EF4-FFF2-40B4-BE49-F238E27FC236}">
                    <a16:creationId xmlns:a16="http://schemas.microsoft.com/office/drawing/2014/main" id="{0CB9886A-4B7D-829E-0089-92824F79AB12}"/>
                  </a:ext>
                </a:extLst>
              </p:cNvPr>
              <p:cNvSpPr/>
              <p:nvPr/>
            </p:nvSpPr>
            <p:spPr>
              <a:xfrm>
                <a:off x="287144" y="3680851"/>
                <a:ext cx="55483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Rectangle 22">
                <a:extLst>
                  <a:ext uri="{FF2B5EF4-FFF2-40B4-BE49-F238E27FC236}">
                    <a16:creationId xmlns:a16="http://schemas.microsoft.com/office/drawing/2014/main" id="{0CB9886A-4B7D-829E-0089-92824F79AB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44" y="3680851"/>
                <a:ext cx="55483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20">
            <a:extLst>
              <a:ext uri="{FF2B5EF4-FFF2-40B4-BE49-F238E27FC236}">
                <a16:creationId xmlns:a16="http://schemas.microsoft.com/office/drawing/2014/main" id="{ACF5B421-47DE-E0DA-6133-42C2BABE4193}"/>
              </a:ext>
            </a:extLst>
          </p:cNvPr>
          <p:cNvCxnSpPr/>
          <p:nvPr/>
        </p:nvCxnSpPr>
        <p:spPr>
          <a:xfrm>
            <a:off x="3120314" y="3807318"/>
            <a:ext cx="71000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509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CAD4A-7B75-857C-88D5-4B36BA2E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supervisionado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42A852-1CD7-D2D4-57D3-C0698F6C4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483" y="1825624"/>
            <a:ext cx="6498841" cy="5032375"/>
          </a:xfrm>
        </p:spPr>
        <p:txBody>
          <a:bodyPr>
            <a:normAutofit/>
          </a:bodyPr>
          <a:lstStyle/>
          <a:p>
            <a:r>
              <a:rPr lang="pt-BR" b="0" i="0" dirty="0">
                <a:effectLst/>
              </a:rPr>
              <a:t>Algoritmos de aprendizado supervisionado são frequentemente usados em tarefas 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effectLst/>
              </a:rPr>
              <a:t>classificação</a:t>
            </a:r>
            <a:r>
              <a:rPr lang="pt-BR" dirty="0"/>
              <a:t>: objetivo é </a:t>
            </a:r>
            <a:r>
              <a:rPr lang="pt-BR" b="0" i="0" dirty="0">
                <a:effectLst/>
              </a:rPr>
              <a:t>atribuir uma categoria ou classe a uma entrada</a:t>
            </a:r>
            <a:r>
              <a:rPr lang="pt-BR" dirty="0"/>
              <a:t>.</a:t>
            </a:r>
            <a:endParaRPr lang="pt-BR" b="0" i="0" dirty="0">
              <a:effectLst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0" i="0" dirty="0">
                <a:effectLst/>
              </a:rPr>
              <a:t>e </a:t>
            </a:r>
            <a:r>
              <a:rPr lang="pt-BR" b="1" i="1" dirty="0">
                <a:effectLst/>
              </a:rPr>
              <a:t>regressão</a:t>
            </a:r>
            <a:r>
              <a:rPr lang="pt-BR" b="0" i="0" dirty="0">
                <a:effectLst/>
              </a:rPr>
              <a:t>: objetivo é predizer um valor numérico.</a:t>
            </a:r>
          </a:p>
          <a:p>
            <a:r>
              <a:rPr lang="pt-BR" dirty="0"/>
              <a:t>São algoritmos usados em </a:t>
            </a:r>
            <a:r>
              <a:rPr lang="pt-BR" b="0" i="0" dirty="0">
                <a:effectLst/>
              </a:rPr>
              <a:t>predição de preços de imóveis, </a:t>
            </a:r>
            <a:r>
              <a:rPr lang="pt-BR" dirty="0"/>
              <a:t>detecção de objetos, etc.</a:t>
            </a:r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006D1E8C-C701-BC88-3786-58E98AC02E62}"/>
              </a:ext>
            </a:extLst>
          </p:cNvPr>
          <p:cNvSpPr/>
          <p:nvPr/>
        </p:nvSpPr>
        <p:spPr>
          <a:xfrm>
            <a:off x="1271577" y="2439167"/>
            <a:ext cx="1802206" cy="946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Algoritmo de aprendizado supervisionado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18">
                <a:extLst>
                  <a:ext uri="{FF2B5EF4-FFF2-40B4-BE49-F238E27FC236}">
                    <a16:creationId xmlns:a16="http://schemas.microsoft.com/office/drawing/2014/main" id="{42F798C8-2F82-077C-7318-F6BCFDCBDBA7}"/>
                  </a:ext>
                </a:extLst>
              </p:cNvPr>
              <p:cNvSpPr/>
              <p:nvPr/>
            </p:nvSpPr>
            <p:spPr>
              <a:xfrm>
                <a:off x="3549361" y="2547937"/>
                <a:ext cx="200092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6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36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36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6" name="Rectangle 18">
                <a:extLst>
                  <a:ext uri="{FF2B5EF4-FFF2-40B4-BE49-F238E27FC236}">
                    <a16:creationId xmlns:a16="http://schemas.microsoft.com/office/drawing/2014/main" id="{42F798C8-2F82-077C-7318-F6BCFDCBD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361" y="2547937"/>
                <a:ext cx="2000922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19">
            <a:extLst>
              <a:ext uri="{FF2B5EF4-FFF2-40B4-BE49-F238E27FC236}">
                <a16:creationId xmlns:a16="http://schemas.microsoft.com/office/drawing/2014/main" id="{A29A7DF9-BFF6-9029-B15B-699B3332F43D}"/>
              </a:ext>
            </a:extLst>
          </p:cNvPr>
          <p:cNvCxnSpPr/>
          <p:nvPr/>
        </p:nvCxnSpPr>
        <p:spPr>
          <a:xfrm>
            <a:off x="561573" y="2628779"/>
            <a:ext cx="71000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20">
            <a:extLst>
              <a:ext uri="{FF2B5EF4-FFF2-40B4-BE49-F238E27FC236}">
                <a16:creationId xmlns:a16="http://schemas.microsoft.com/office/drawing/2014/main" id="{1B43F2D8-A6FF-5EEE-CE21-B67229A699ED}"/>
              </a:ext>
            </a:extLst>
          </p:cNvPr>
          <p:cNvCxnSpPr/>
          <p:nvPr/>
        </p:nvCxnSpPr>
        <p:spPr>
          <a:xfrm>
            <a:off x="561573" y="3183430"/>
            <a:ext cx="71000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21">
                <a:extLst>
                  <a:ext uri="{FF2B5EF4-FFF2-40B4-BE49-F238E27FC236}">
                    <a16:creationId xmlns:a16="http://schemas.microsoft.com/office/drawing/2014/main" id="{FA9ACBF7-4D9C-35A6-760A-9CC01AD7257B}"/>
                  </a:ext>
                </a:extLst>
              </p:cNvPr>
              <p:cNvSpPr/>
              <p:nvPr/>
            </p:nvSpPr>
            <p:spPr>
              <a:xfrm>
                <a:off x="91060" y="2259774"/>
                <a:ext cx="54809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Rectangle 21">
                <a:extLst>
                  <a:ext uri="{FF2B5EF4-FFF2-40B4-BE49-F238E27FC236}">
                    <a16:creationId xmlns:a16="http://schemas.microsoft.com/office/drawing/2014/main" id="{FA9ACBF7-4D9C-35A6-760A-9CC01AD72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0" y="2259774"/>
                <a:ext cx="54809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22">
                <a:extLst>
                  <a:ext uri="{FF2B5EF4-FFF2-40B4-BE49-F238E27FC236}">
                    <a16:creationId xmlns:a16="http://schemas.microsoft.com/office/drawing/2014/main" id="{0CB9886A-4B7D-829E-0089-92824F79AB12}"/>
                  </a:ext>
                </a:extLst>
              </p:cNvPr>
              <p:cNvSpPr/>
              <p:nvPr/>
            </p:nvSpPr>
            <p:spPr>
              <a:xfrm>
                <a:off x="84327" y="2799788"/>
                <a:ext cx="55483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Rectangle 22">
                <a:extLst>
                  <a:ext uri="{FF2B5EF4-FFF2-40B4-BE49-F238E27FC236}">
                    <a16:creationId xmlns:a16="http://schemas.microsoft.com/office/drawing/2014/main" id="{0CB9886A-4B7D-829E-0089-92824F79AB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7" y="2799788"/>
                <a:ext cx="55483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20">
            <a:extLst>
              <a:ext uri="{FF2B5EF4-FFF2-40B4-BE49-F238E27FC236}">
                <a16:creationId xmlns:a16="http://schemas.microsoft.com/office/drawing/2014/main" id="{ACF5B421-47DE-E0DA-6133-42C2BABE4193}"/>
              </a:ext>
            </a:extLst>
          </p:cNvPr>
          <p:cNvCxnSpPr/>
          <p:nvPr/>
        </p:nvCxnSpPr>
        <p:spPr>
          <a:xfrm>
            <a:off x="2917497" y="2926255"/>
            <a:ext cx="71000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2357810-A345-D450-5B04-09FED9AFF36E}"/>
              </a:ext>
            </a:extLst>
          </p:cNvPr>
          <p:cNvSpPr txBox="1"/>
          <p:nvPr/>
        </p:nvSpPr>
        <p:spPr>
          <a:xfrm>
            <a:off x="91060" y="1771901"/>
            <a:ext cx="54592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/>
              <a:t>R</a:t>
            </a:r>
            <a:r>
              <a:rPr lang="pt-BR" sz="2800" b="1" i="0" dirty="0">
                <a:effectLst/>
              </a:rPr>
              <a:t>egressão</a:t>
            </a:r>
            <a:endParaRPr lang="pt-BR" sz="2800" b="1" dirty="0"/>
          </a:p>
        </p:txBody>
      </p:sp>
      <p:cxnSp>
        <p:nvCxnSpPr>
          <p:cNvPr id="13" name="Elbow Connector 23">
            <a:extLst>
              <a:ext uri="{FF2B5EF4-FFF2-40B4-BE49-F238E27FC236}">
                <a16:creationId xmlns:a16="http://schemas.microsoft.com/office/drawing/2014/main" id="{BA09C3F1-1990-2A1C-5C58-235E5E923785}"/>
              </a:ext>
            </a:extLst>
          </p:cNvPr>
          <p:cNvCxnSpPr>
            <a:cxnSpLocks/>
            <a:stCxn id="10" idx="2"/>
            <a:endCxn id="14" idx="1"/>
          </p:cNvCxnSpPr>
          <p:nvPr/>
        </p:nvCxnSpPr>
        <p:spPr>
          <a:xfrm rot="16200000" flipH="1">
            <a:off x="443857" y="3364004"/>
            <a:ext cx="483276" cy="6475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4">
            <a:extLst>
              <a:ext uri="{FF2B5EF4-FFF2-40B4-BE49-F238E27FC236}">
                <a16:creationId xmlns:a16="http://schemas.microsoft.com/office/drawing/2014/main" id="{C12E43D7-071C-410E-AD9C-E9F3FDE7F0D9}"/>
              </a:ext>
            </a:extLst>
          </p:cNvPr>
          <p:cNvSpPr txBox="1"/>
          <p:nvPr/>
        </p:nvSpPr>
        <p:spPr>
          <a:xfrm>
            <a:off x="1009248" y="3575452"/>
            <a:ext cx="3586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i="1" dirty="0">
                <a:solidFill>
                  <a:srgbClr val="00B050"/>
                </a:solidFill>
              </a:rPr>
              <a:t>Valores contínuos (conjunto dos números reais)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72F09958-BE4A-625A-482D-7C974CC5A2A6}"/>
              </a:ext>
            </a:extLst>
          </p:cNvPr>
          <p:cNvSpPr/>
          <p:nvPr/>
        </p:nvSpPr>
        <p:spPr>
          <a:xfrm>
            <a:off x="1271577" y="4945151"/>
            <a:ext cx="1802206" cy="946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Algoritmo de aprendizado supervisionado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8">
                <a:extLst>
                  <a:ext uri="{FF2B5EF4-FFF2-40B4-BE49-F238E27FC236}">
                    <a16:creationId xmlns:a16="http://schemas.microsoft.com/office/drawing/2014/main" id="{1260065D-E165-4463-9EA1-E594E7A2E58E}"/>
                  </a:ext>
                </a:extLst>
              </p:cNvPr>
              <p:cNvSpPr/>
              <p:nvPr/>
            </p:nvSpPr>
            <p:spPr>
              <a:xfrm>
                <a:off x="3549361" y="5053921"/>
                <a:ext cx="200092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6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36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36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8" name="Rectangle 18">
                <a:extLst>
                  <a:ext uri="{FF2B5EF4-FFF2-40B4-BE49-F238E27FC236}">
                    <a16:creationId xmlns:a16="http://schemas.microsoft.com/office/drawing/2014/main" id="{1260065D-E165-4463-9EA1-E594E7A2E5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361" y="5053921"/>
                <a:ext cx="200092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9">
            <a:extLst>
              <a:ext uri="{FF2B5EF4-FFF2-40B4-BE49-F238E27FC236}">
                <a16:creationId xmlns:a16="http://schemas.microsoft.com/office/drawing/2014/main" id="{4702CE38-ED49-D9AC-CAD6-7A57F2D2C38D}"/>
              </a:ext>
            </a:extLst>
          </p:cNvPr>
          <p:cNvCxnSpPr/>
          <p:nvPr/>
        </p:nvCxnSpPr>
        <p:spPr>
          <a:xfrm>
            <a:off x="561573" y="5134763"/>
            <a:ext cx="71000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20">
            <a:extLst>
              <a:ext uri="{FF2B5EF4-FFF2-40B4-BE49-F238E27FC236}">
                <a16:creationId xmlns:a16="http://schemas.microsoft.com/office/drawing/2014/main" id="{A44CF9F0-8831-E409-3847-28B31C0CAF07}"/>
              </a:ext>
            </a:extLst>
          </p:cNvPr>
          <p:cNvCxnSpPr/>
          <p:nvPr/>
        </p:nvCxnSpPr>
        <p:spPr>
          <a:xfrm>
            <a:off x="561573" y="5689414"/>
            <a:ext cx="71000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1">
                <a:extLst>
                  <a:ext uri="{FF2B5EF4-FFF2-40B4-BE49-F238E27FC236}">
                    <a16:creationId xmlns:a16="http://schemas.microsoft.com/office/drawing/2014/main" id="{D5C92FA8-B51E-62E0-BB97-D598C8AEA125}"/>
                  </a:ext>
                </a:extLst>
              </p:cNvPr>
              <p:cNvSpPr/>
              <p:nvPr/>
            </p:nvSpPr>
            <p:spPr>
              <a:xfrm>
                <a:off x="91060" y="4765758"/>
                <a:ext cx="54809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ctangle 21">
                <a:extLst>
                  <a:ext uri="{FF2B5EF4-FFF2-40B4-BE49-F238E27FC236}">
                    <a16:creationId xmlns:a16="http://schemas.microsoft.com/office/drawing/2014/main" id="{D5C92FA8-B51E-62E0-BB97-D598C8AEA1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0" y="4765758"/>
                <a:ext cx="548099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2">
                <a:extLst>
                  <a:ext uri="{FF2B5EF4-FFF2-40B4-BE49-F238E27FC236}">
                    <a16:creationId xmlns:a16="http://schemas.microsoft.com/office/drawing/2014/main" id="{8D1B37C5-45F5-C43A-C7E0-535BDE8547E8}"/>
                  </a:ext>
                </a:extLst>
              </p:cNvPr>
              <p:cNvSpPr/>
              <p:nvPr/>
            </p:nvSpPr>
            <p:spPr>
              <a:xfrm>
                <a:off x="84327" y="5305772"/>
                <a:ext cx="55483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Rectangle 22">
                <a:extLst>
                  <a:ext uri="{FF2B5EF4-FFF2-40B4-BE49-F238E27FC236}">
                    <a16:creationId xmlns:a16="http://schemas.microsoft.com/office/drawing/2014/main" id="{8D1B37C5-45F5-C43A-C7E0-535BDE8547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7" y="5305772"/>
                <a:ext cx="55483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0">
            <a:extLst>
              <a:ext uri="{FF2B5EF4-FFF2-40B4-BE49-F238E27FC236}">
                <a16:creationId xmlns:a16="http://schemas.microsoft.com/office/drawing/2014/main" id="{A37FD952-FB05-57F6-9104-3D298FA87F37}"/>
              </a:ext>
            </a:extLst>
          </p:cNvPr>
          <p:cNvCxnSpPr/>
          <p:nvPr/>
        </p:nvCxnSpPr>
        <p:spPr>
          <a:xfrm>
            <a:off x="2917497" y="5432239"/>
            <a:ext cx="71000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911260A-787E-EDAF-C75E-82BAE4D36A98}"/>
              </a:ext>
            </a:extLst>
          </p:cNvPr>
          <p:cNvSpPr txBox="1"/>
          <p:nvPr/>
        </p:nvSpPr>
        <p:spPr>
          <a:xfrm>
            <a:off x="84328" y="4277885"/>
            <a:ext cx="5465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/>
              <a:t>Classificação</a:t>
            </a:r>
          </a:p>
        </p:txBody>
      </p:sp>
      <p:cxnSp>
        <p:nvCxnSpPr>
          <p:cNvPr id="25" name="Elbow Connector 23">
            <a:extLst>
              <a:ext uri="{FF2B5EF4-FFF2-40B4-BE49-F238E27FC236}">
                <a16:creationId xmlns:a16="http://schemas.microsoft.com/office/drawing/2014/main" id="{DDA4B29F-1C49-6BAD-F072-F56EAEA84BC3}"/>
              </a:ext>
            </a:extLst>
          </p:cNvPr>
          <p:cNvCxnSpPr>
            <a:cxnSpLocks/>
            <a:stCxn id="22" idx="2"/>
            <a:endCxn id="26" idx="1"/>
          </p:cNvCxnSpPr>
          <p:nvPr/>
        </p:nvCxnSpPr>
        <p:spPr>
          <a:xfrm rot="16200000" flipH="1">
            <a:off x="520801" y="5793044"/>
            <a:ext cx="329388" cy="6475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4">
            <a:extLst>
              <a:ext uri="{FF2B5EF4-FFF2-40B4-BE49-F238E27FC236}">
                <a16:creationId xmlns:a16="http://schemas.microsoft.com/office/drawing/2014/main" id="{739451D8-1CD1-852C-BAE6-D471C72082BC}"/>
              </a:ext>
            </a:extLst>
          </p:cNvPr>
          <p:cNvSpPr txBox="1"/>
          <p:nvPr/>
        </p:nvSpPr>
        <p:spPr>
          <a:xfrm>
            <a:off x="1009248" y="6081436"/>
            <a:ext cx="2994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i="1" dirty="0">
                <a:solidFill>
                  <a:srgbClr val="00B050"/>
                </a:solidFill>
              </a:rPr>
              <a:t>Valores discretos (classes)</a:t>
            </a:r>
          </a:p>
        </p:txBody>
      </p:sp>
    </p:spTree>
    <p:extLst>
      <p:ext uri="{BB962C8B-B14F-4D97-AF65-F5344CB8AC3E}">
        <p14:creationId xmlns:p14="http://schemas.microsoft.com/office/powerpoint/2010/main" val="3928571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8D4CD-2250-25ED-2BA1-165267C7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</a:t>
            </a:r>
            <a:r>
              <a:rPr lang="pt-BR" dirty="0">
                <a:effectLst/>
              </a:rPr>
              <a:t>lassificação e regressão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A3E947-6974-A797-D764-0D809A664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9645" y="1825624"/>
            <a:ext cx="5734555" cy="5032376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b="1" i="1" dirty="0">
                <a:solidFill>
                  <a:srgbClr val="00B050"/>
                </a:solidFill>
              </a:rPr>
              <a:t>objetivo</a:t>
            </a:r>
            <a:r>
              <a:rPr lang="pt-BR" dirty="0"/>
              <a:t> da </a:t>
            </a:r>
            <a:r>
              <a:rPr lang="pt-BR" b="1" i="1" dirty="0">
                <a:solidFill>
                  <a:srgbClr val="7030A0"/>
                </a:solidFill>
              </a:rPr>
              <a:t>regressão</a:t>
            </a:r>
            <a:r>
              <a:rPr lang="pt-BR" dirty="0"/>
              <a:t> é encontrar uma </a:t>
            </a:r>
            <a:r>
              <a:rPr lang="pt-BR" b="1" i="1" dirty="0">
                <a:solidFill>
                  <a:srgbClr val="7030A0"/>
                </a:solidFill>
              </a:rPr>
              <a:t>função</a:t>
            </a:r>
            <a:r>
              <a:rPr lang="pt-BR" dirty="0"/>
              <a:t> que </a:t>
            </a:r>
            <a:r>
              <a:rPr lang="pt-BR" b="1" i="1" dirty="0">
                <a:solidFill>
                  <a:srgbClr val="00B050"/>
                </a:solidFill>
              </a:rPr>
              <a:t>aproxime o comportamento dos dados </a:t>
            </a:r>
            <a:r>
              <a:rPr lang="pt-BR" dirty="0"/>
              <a:t>com o </a:t>
            </a:r>
            <a:r>
              <a:rPr lang="pt-BR" b="1" i="1" dirty="0">
                <a:solidFill>
                  <a:srgbClr val="00B050"/>
                </a:solidFill>
              </a:rPr>
              <a:t>menor erro possível</a:t>
            </a:r>
            <a:r>
              <a:rPr lang="pt-BR" dirty="0"/>
              <a:t> ao longo de todos os exemplos do conjunto de dados.</a:t>
            </a:r>
          </a:p>
        </p:txBody>
      </p:sp>
      <p:pic>
        <p:nvPicPr>
          <p:cNvPr id="6" name="Picture 2" descr="https://miro.medium.com/max/1276/1*4sixxtuD8unWceZ-yp9TgQ.jpeg">
            <a:extLst>
              <a:ext uri="{FF2B5EF4-FFF2-40B4-BE49-F238E27FC236}">
                <a16:creationId xmlns:a16="http://schemas.microsoft.com/office/drawing/2014/main" id="{ACC39CD2-A87D-9CB0-2C63-2528DD9C8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3" t="40798" r="47008" b="10620"/>
          <a:stretch/>
        </p:blipFill>
        <p:spPr bwMode="auto">
          <a:xfrm>
            <a:off x="3334106" y="2483248"/>
            <a:ext cx="2549237" cy="221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miro.medium.com/max/1276/1*4sixxtuD8unWceZ-yp9TgQ.jpeg">
            <a:extLst>
              <a:ext uri="{FF2B5EF4-FFF2-40B4-BE49-F238E27FC236}">
                <a16:creationId xmlns:a16="http://schemas.microsoft.com/office/drawing/2014/main" id="{93FF2377-EB29-6F4A-A854-5D6135691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47" t="38894" r="5087" b="12524"/>
          <a:stretch/>
        </p:blipFill>
        <p:spPr bwMode="auto">
          <a:xfrm>
            <a:off x="399724" y="2486224"/>
            <a:ext cx="2538080" cy="221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03D85FC7-F9A1-2502-69C9-F9EC76032F09}"/>
                  </a:ext>
                </a:extLst>
              </p:cNvPr>
              <p:cNvSpPr txBox="1"/>
              <p:nvPr/>
            </p:nvSpPr>
            <p:spPr>
              <a:xfrm>
                <a:off x="361443" y="4753571"/>
                <a:ext cx="257636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 err="1">
                    <a:solidFill>
                      <a:srgbClr val="00B050"/>
                    </a:solidFill>
                  </a:rPr>
                  <a:t>aproxima</a:t>
                </a:r>
                <a:r>
                  <a:rPr lang="en-US" dirty="0"/>
                  <a:t> o </a:t>
                </a:r>
                <a:r>
                  <a:rPr lang="en-US" dirty="0" err="1"/>
                  <a:t>comportamento</a:t>
                </a:r>
                <a:r>
                  <a:rPr lang="en-US" dirty="0"/>
                  <a:t> dos dados.</a:t>
                </a: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03D85FC7-F9A1-2502-69C9-F9EC76032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43" y="4753571"/>
                <a:ext cx="2576361" cy="923330"/>
              </a:xfrm>
              <a:prstGeom prst="rect">
                <a:avLst/>
              </a:prstGeom>
              <a:blipFill>
                <a:blip r:embed="rId3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721FDB40-4B15-4D98-9580-440B00D3A0BF}"/>
                  </a:ext>
                </a:extLst>
              </p:cNvPr>
              <p:cNvSpPr txBox="1"/>
              <p:nvPr/>
            </p:nvSpPr>
            <p:spPr>
              <a:xfrm>
                <a:off x="3334106" y="4842928"/>
                <a:ext cx="25492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separa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err="1"/>
                  <a:t>os</a:t>
                </a:r>
                <a:r>
                  <a:rPr lang="en-US" dirty="0"/>
                  <a:t> dados </a:t>
                </a:r>
                <a:r>
                  <a:rPr lang="en-US" dirty="0" err="1"/>
                  <a:t>em</a:t>
                </a:r>
                <a:r>
                  <a:rPr lang="en-US" dirty="0"/>
                  <a:t> classes.</a:t>
                </a: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721FDB40-4B15-4D98-9580-440B00D3A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106" y="4842928"/>
                <a:ext cx="2549237" cy="646331"/>
              </a:xfrm>
              <a:prstGeom prst="rect">
                <a:avLst/>
              </a:prstGeom>
              <a:blipFill>
                <a:blip r:embed="rId4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8071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10406</TotalTime>
  <Words>1391</Words>
  <Application>Microsoft Office PowerPoint</Application>
  <PresentationFormat>Widescreen</PresentationFormat>
  <Paragraphs>132</Paragraphs>
  <Slides>27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Söhne</vt:lpstr>
      <vt:lpstr>Wingdings</vt:lpstr>
      <vt:lpstr>Tema do Office</vt:lpstr>
      <vt:lpstr>TP557 - Tópicos avançados em IoT e Machine Learning: Tipos de aprendizado de máquina</vt:lpstr>
      <vt:lpstr>O que vamos ver?</vt:lpstr>
      <vt:lpstr>Tipos de aprendizado</vt:lpstr>
      <vt:lpstr>Tipos de aprendizado</vt:lpstr>
      <vt:lpstr>Aprendizado supervisionado</vt:lpstr>
      <vt:lpstr>Aprendizado supervisionado</vt:lpstr>
      <vt:lpstr>Aprendizado supervisionado</vt:lpstr>
      <vt:lpstr>Aprendizado supervisionado</vt:lpstr>
      <vt:lpstr>Classificação e regressão</vt:lpstr>
      <vt:lpstr>Classificação e regressão</vt:lpstr>
      <vt:lpstr>Aprendizado não-supervisionado</vt:lpstr>
      <vt:lpstr>Aprendizado não-supervisionado</vt:lpstr>
      <vt:lpstr>Aprendizado por reforço</vt:lpstr>
      <vt:lpstr>Aprendizado por reforço</vt:lpstr>
      <vt:lpstr>Aprendizado por reforço</vt:lpstr>
      <vt:lpstr>Aprendizado por reforço</vt:lpstr>
      <vt:lpstr>Modelos de aprendizado supervisionado</vt:lpstr>
      <vt:lpstr>Rede neural de alimentação direta (DNN)</vt:lpstr>
      <vt:lpstr>Rede neural convolucional (CNN)</vt:lpstr>
      <vt:lpstr>Rede neural convolucional (CNN)</vt:lpstr>
      <vt:lpstr>Rede neural recorrente (RNN)</vt:lpstr>
      <vt:lpstr>Autoencoders</vt:lpstr>
      <vt:lpstr>Autoencoders</vt:lpstr>
      <vt:lpstr>Modelos de aprendizado supervisionado</vt:lpstr>
      <vt:lpstr>Atividades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2020</cp:revision>
  <dcterms:created xsi:type="dcterms:W3CDTF">2020-01-20T13:50:05Z</dcterms:created>
  <dcterms:modified xsi:type="dcterms:W3CDTF">2023-09-11T13:58:36Z</dcterms:modified>
</cp:coreProperties>
</file>