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406" r:id="rId3"/>
    <p:sldId id="442" r:id="rId4"/>
    <p:sldId id="427" r:id="rId5"/>
    <p:sldId id="428" r:id="rId6"/>
    <p:sldId id="456" r:id="rId7"/>
    <p:sldId id="457" r:id="rId8"/>
    <p:sldId id="431" r:id="rId9"/>
    <p:sldId id="451" r:id="rId10"/>
    <p:sldId id="454" r:id="rId11"/>
    <p:sldId id="429" r:id="rId12"/>
    <p:sldId id="435" r:id="rId13"/>
    <p:sldId id="432" r:id="rId14"/>
    <p:sldId id="433" r:id="rId15"/>
    <p:sldId id="434" r:id="rId16"/>
    <p:sldId id="453" r:id="rId17"/>
    <p:sldId id="436" r:id="rId18"/>
    <p:sldId id="440" r:id="rId19"/>
    <p:sldId id="437" r:id="rId20"/>
    <p:sldId id="445" r:id="rId21"/>
    <p:sldId id="449" r:id="rId22"/>
    <p:sldId id="450" r:id="rId23"/>
    <p:sldId id="452" r:id="rId24"/>
    <p:sldId id="455" r:id="rId25"/>
    <p:sldId id="460" r:id="rId26"/>
    <p:sldId id="461" r:id="rId27"/>
    <p:sldId id="462" r:id="rId28"/>
    <p:sldId id="444" r:id="rId29"/>
    <p:sldId id="463" r:id="rId30"/>
    <p:sldId id="430" r:id="rId31"/>
    <p:sldId id="441" r:id="rId32"/>
    <p:sldId id="426" r:id="rId33"/>
    <p:sldId id="405" r:id="rId34"/>
    <p:sldId id="293" r:id="rId35"/>
    <p:sldId id="306" r:id="rId36"/>
    <p:sldId id="438" r:id="rId37"/>
    <p:sldId id="443" r:id="rId38"/>
    <p:sldId id="446" r:id="rId39"/>
    <p:sldId id="447" r:id="rId40"/>
    <p:sldId id="448" r:id="rId41"/>
    <p:sldId id="458" r:id="rId42"/>
    <p:sldId id="459" r:id="rId4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6209" autoAdjust="0"/>
  </p:normalViewPr>
  <p:slideViewPr>
    <p:cSldViewPr snapToGrid="0">
      <p:cViewPr varScale="1">
        <p:scale>
          <a:sx n="63" d="100"/>
          <a:sy n="63" d="100"/>
        </p:scale>
        <p:origin x="1714" y="3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8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4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https://ai.stackexchange.com/questions/21999/do-convolutional-neural-networks-perform-convolution-or-cross-correlation</a:t>
            </a:r>
          </a:p>
          <a:p>
            <a:r>
              <a:rPr lang="pt-BR" dirty="0"/>
              <a:t>[2] https://datascience.stackexchange.com/questions/40533/convolution-and-cross-correlation-in-cnn</a:t>
            </a:r>
          </a:p>
          <a:p>
            <a:r>
              <a:rPr lang="pt-BR" dirty="0"/>
              <a:t>[3] https://glassboxmedicine.com/2019/07/26/convolution-vs-cross-correlation/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9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r>
              <a:rPr lang="pt-BR" dirty="0"/>
              <a:t>[1] https://datahacker.rs/one-layer-covolutional-neural-network/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1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83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 In CNNs, for any element x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x during the forward propagation.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361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the convolutional layer output is sometimes called a </a:t>
            </a:r>
            <a:r>
              <a:rPr lang="en-US" b="0" i="1" dirty="0">
                <a:effectLst/>
                <a:latin typeface="Roboto" panose="02000000000000000000" pitchFamily="2" charset="0"/>
              </a:rPr>
              <a:t>feature map</a:t>
            </a:r>
            <a:r>
              <a:rPr lang="en-US" b="0" i="0" dirty="0">
                <a:effectLst/>
                <a:latin typeface="Roboto" panose="02000000000000000000" pitchFamily="2" charset="0"/>
              </a:rPr>
              <a:t>, as it can be regarded as the learned representations (features) in the spatial dimensions (e.g., width and height) to the subsequent layer. In CNNs, for any element x of some layer, its </a:t>
            </a:r>
            <a:r>
              <a:rPr lang="en-US" b="0" i="1" dirty="0">
                <a:effectLst/>
                <a:latin typeface="Roboto" panose="02000000000000000000" pitchFamily="2" charset="0"/>
              </a:rPr>
              <a:t>receptive field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refers to all the elements (from all the previous layers) that may affect the calculation of x during the forward propagation.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93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https://colab.research.google.com/github/zz4fap/tp557-iot-ml/blob/master/exercises/Exercicio_metricas_de_classificacao.ipynb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9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2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https://d2l.ai/chapter_convolutional-neural-networks/padding-and-strides.html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6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10" y="1825624"/>
            <a:ext cx="6180083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Cada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extrair/detectar um tipo particular de característica</a:t>
            </a:r>
            <a:r>
              <a:rPr lang="pt-BR" b="0" i="0" dirty="0">
                <a:effectLst/>
              </a:rPr>
              <a:t>, como bordas, texturas, padrões ou partes específicas de objetos. </a:t>
            </a:r>
          </a:p>
          <a:p>
            <a:r>
              <a:rPr lang="pt-BR" b="0" i="0" dirty="0">
                <a:effectLst/>
              </a:rPr>
              <a:t>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aprendem automaticamente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detectar</a:t>
            </a:r>
            <a:r>
              <a:rPr lang="pt-BR" b="0" i="0" dirty="0">
                <a:effectLst/>
              </a:rPr>
              <a:t> as características mais relevantes para a tarefa específica em mãos.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Eles aprendem os valores dos elementos do tensor.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185C9FF-69D2-32D6-6BFE-951A916EC030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11" name="Tabela 4">
              <a:extLst>
                <a:ext uri="{FF2B5EF4-FFF2-40B4-BE49-F238E27FC236}">
                  <a16:creationId xmlns:a16="http://schemas.microsoft.com/office/drawing/2014/main" id="{D5E74F44-732E-04E1-98FF-1419FE3E90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4126363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2" name="Tabela 4">
              <a:extLst>
                <a:ext uri="{FF2B5EF4-FFF2-40B4-BE49-F238E27FC236}">
                  <a16:creationId xmlns:a16="http://schemas.microsoft.com/office/drawing/2014/main" id="{60391CC2-9E61-71B5-64F6-3AB866A2C48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2679664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a 4">
              <a:extLst>
                <a:ext uri="{FF2B5EF4-FFF2-40B4-BE49-F238E27FC236}">
                  <a16:creationId xmlns:a16="http://schemas.microsoft.com/office/drawing/2014/main" id="{157D61E9-8994-CBA8-31AC-23373C3F15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3604609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8483D0-48E7-B237-081C-34EAEA33010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15" name="Tabela 4">
              <a:extLst>
                <a:ext uri="{FF2B5EF4-FFF2-40B4-BE49-F238E27FC236}">
                  <a16:creationId xmlns:a16="http://schemas.microsoft.com/office/drawing/2014/main" id="{10981081-BA12-4BAA-438B-8DC350A059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9505512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CD3537-0FCB-3330-6585-BBB805A7FC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1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Vamos ignorar os canais por enquanto e ver como uma operação de convolução funciona com dados bidimensionais.</a:t>
                </a:r>
              </a:p>
              <a:p>
                <a:r>
                  <a:rPr lang="pt-BR" dirty="0"/>
                  <a:t>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/>
                  <a:t> representa a operação de “convolução”.</a:t>
                </a:r>
              </a:p>
              <a:p>
                <a:r>
                  <a:rPr lang="pt-BR" dirty="0"/>
                  <a:t>A entrada é chamada de </a:t>
                </a:r>
                <a:r>
                  <a:rPr lang="pt-BR" b="1" i="1" dirty="0"/>
                  <a:t>input </a:t>
                </a:r>
                <a:r>
                  <a:rPr lang="pt-BR" b="1" i="1" dirty="0" err="1"/>
                  <a:t>feature</a:t>
                </a:r>
                <a:r>
                  <a:rPr lang="pt-BR" b="1" i="1" dirty="0"/>
                  <a:t> map</a:t>
                </a:r>
                <a:r>
                  <a:rPr lang="pt-BR" i="1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filtro</a:t>
                </a:r>
                <a:r>
                  <a:rPr lang="pt-BR" dirty="0"/>
                  <a:t> também é chamado de “</a:t>
                </a:r>
                <a:r>
                  <a:rPr lang="pt-BR" b="1" i="1" dirty="0"/>
                  <a:t>kernel</a:t>
                </a:r>
                <a:r>
                  <a:rPr lang="pt-BR" dirty="0"/>
                  <a:t>”.</a:t>
                </a:r>
              </a:p>
              <a:p>
                <a:r>
                  <a:rPr lang="pt-BR" dirty="0"/>
                  <a:t>O operação é representada pela equação ao lado.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  <a:blipFill>
                <a:blip r:embed="rId3"/>
                <a:stretch>
                  <a:fillRect l="-1881" t="-2663" r="-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0FFCDFB-D30B-EE37-7EBD-E01B18A1100B}"/>
              </a:ext>
            </a:extLst>
          </p:cNvPr>
          <p:cNvSpPr/>
          <p:nvPr/>
        </p:nvSpPr>
        <p:spPr>
          <a:xfrm>
            <a:off x="2869324" y="3932649"/>
            <a:ext cx="735724" cy="626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2333203-DD75-95F3-445A-FF387DB74693}"/>
              </a:ext>
            </a:extLst>
          </p:cNvPr>
          <p:cNvCxnSpPr>
            <a:cxnSpLocks/>
          </p:cNvCxnSpPr>
          <p:nvPr/>
        </p:nvCxnSpPr>
        <p:spPr>
          <a:xfrm>
            <a:off x="1707356" y="2546919"/>
            <a:ext cx="189769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4CF36CD-4569-3C2D-7DC0-625C74DE6CB4}"/>
              </a:ext>
            </a:extLst>
          </p:cNvPr>
          <p:cNvCxnSpPr/>
          <p:nvPr/>
        </p:nvCxnSpPr>
        <p:spPr>
          <a:xfrm>
            <a:off x="1707356" y="3288506"/>
            <a:ext cx="189769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A86514-C355-EB56-2B2A-46EBD71C9F8B}"/>
              </a:ext>
            </a:extLst>
          </p:cNvPr>
          <p:cNvCxnSpPr/>
          <p:nvPr/>
        </p:nvCxnSpPr>
        <p:spPr>
          <a:xfrm>
            <a:off x="838200" y="3288506"/>
            <a:ext cx="189624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calcular a convolução, começamos com a </a:t>
            </a:r>
            <a:r>
              <a:rPr lang="pt-BR" b="1" i="1" dirty="0"/>
              <a:t>janela de convolução</a:t>
            </a:r>
            <a:r>
              <a:rPr lang="pt-BR" dirty="0"/>
              <a:t> no canto superior esquerdo do tensor de entrada.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=0∗0+1∗1+3∗2+4∗3=19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000016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3965621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03282144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D2284E-862D-3385-A95D-08F11A4C58CC}"/>
              </a:ext>
            </a:extLst>
          </p:cNvPr>
          <p:cNvCxnSpPr>
            <a:cxnSpLocks/>
          </p:cNvCxnSpPr>
          <p:nvPr/>
        </p:nvCxnSpPr>
        <p:spPr>
          <a:xfrm>
            <a:off x="838200" y="2546919"/>
            <a:ext cx="189624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76E058-0378-65D5-ADEC-A97A871CBAFE}"/>
              </a:ext>
            </a:extLst>
          </p:cNvPr>
          <p:cNvSpPr txBox="1"/>
          <p:nvPr/>
        </p:nvSpPr>
        <p:spPr>
          <a:xfrm>
            <a:off x="57258" y="1768803"/>
            <a:ext cx="8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convolução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7A7C2766-37C5-C0D2-ED4B-9B2709D52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889" y="2392413"/>
            <a:ext cx="635861" cy="337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1" y="1825624"/>
            <a:ext cx="5663325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=1∗0+2∗1+4∗2+5∗3=25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819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64833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500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chegar-se ao final das colunas do tensor de entrada, volta-se ao seu início, deslizando a janela um elemento para baixo, ou seja, uma linha.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=3∗0+4∗1+6∗2+7∗3=37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75225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16034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94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r>
              <a:rPr lang="pt-BR" dirty="0"/>
              <a:t>Esse processo se repete até que a janela de convolução tenha percorrido todo o tensor de entrada.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=4∗0+5∗1+7∗2+8∗3=43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84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0131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392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Lembrando que o objetivo dos </a:t>
            </a:r>
            <a:r>
              <a:rPr lang="pt-BR" i="1" dirty="0"/>
              <a:t>kernels</a:t>
            </a:r>
            <a:r>
              <a:rPr lang="pt-BR" dirty="0"/>
              <a:t> é extrair características.</a:t>
            </a:r>
          </a:p>
          <a:p>
            <a:r>
              <a:rPr lang="pt-BR"/>
              <a:t>Portanto, </a:t>
            </a:r>
            <a:r>
              <a:rPr lang="pt-BR" dirty="0"/>
              <a:t>o</a:t>
            </a:r>
            <a:r>
              <a:rPr lang="pt-BR"/>
              <a:t> </a:t>
            </a:r>
            <a:r>
              <a:rPr lang="pt-BR" dirty="0"/>
              <a:t>resultado da operação de convolução é chamado de </a:t>
            </a:r>
            <a:r>
              <a:rPr lang="pt-BR" b="1" i="1" dirty="0"/>
              <a:t>mapa de características</a:t>
            </a:r>
            <a:r>
              <a:rPr lang="pt-BR" dirty="0"/>
              <a:t>.</a:t>
            </a:r>
          </a:p>
          <a:p>
            <a:r>
              <a:rPr lang="pt-BR" dirty="0"/>
              <a:t>Pois ele pode ser considerado como as representações (i.e., características) aprendidas nas dimensões espaciais (por exemplo, largura e altura) para a camada subsequente.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19343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045395"/>
              </p:ext>
            </p:extLst>
          </p:nvPr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19327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342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Stride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4"/>
            <a:ext cx="622212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Neste exemplo anterior, deslizamos a janela um elemento por vez. </a:t>
            </a:r>
          </a:p>
          <a:p>
            <a:r>
              <a:rPr lang="pt-BR" dirty="0"/>
              <a:t>Porém, às vezes, seja por eficiência computacional ou porque desejamos reduzir a resolução, movemos a janela mais de um elemento por vez.</a:t>
            </a:r>
          </a:p>
          <a:p>
            <a:r>
              <a:rPr lang="pt-BR" dirty="0"/>
              <a:t>Esse parâmetro é chamado de </a:t>
            </a:r>
            <a:r>
              <a:rPr lang="pt-BR" i="1" dirty="0" err="1"/>
              <a:t>stride</a:t>
            </a:r>
            <a:r>
              <a:rPr lang="pt-BR" dirty="0"/>
              <a:t>.</a:t>
            </a:r>
          </a:p>
          <a:p>
            <a:r>
              <a:rPr lang="pt-BR" dirty="0"/>
              <a:t>No exemplo ao lado, o </a:t>
            </a:r>
            <a:r>
              <a:rPr lang="pt-BR" i="1" dirty="0" err="1"/>
              <a:t>stride</a:t>
            </a:r>
            <a:r>
              <a:rPr lang="pt-BR" dirty="0"/>
              <a:t> é de 2 para deslizamentos ao longo das colunas e linhas.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ele pode ser diferente para deslocamentos ao longo das linhas e colunas.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6E1BB7-2D62-10DF-A8BC-66B8B5D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5" y="1900784"/>
            <a:ext cx="3769035" cy="4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9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3526-2643-38B3-0F79-2A58A0F3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ou correlação cruzada?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259D8-2FCF-3974-1561-D1364A9E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24" y="1825624"/>
            <a:ext cx="60960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As operações em uma CNN, embora sejam chamadas de convoluções, são implementadas como correlações cruzadas na maioria das bibliotecas.</a:t>
            </a:r>
          </a:p>
          <a:p>
            <a:r>
              <a:rPr lang="pt-BR" b="0" i="0" dirty="0">
                <a:effectLst/>
              </a:rPr>
              <a:t>Ao contrário das convoluções tradicionais, 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não invertem o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No entanto,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isso não importa</a:t>
            </a:r>
            <a:r>
              <a:rPr lang="pt-BR" b="0" i="0" dirty="0">
                <a:effectLst/>
              </a:rPr>
              <a:t>, pois 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são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aprendidos</a:t>
            </a:r>
            <a:r>
              <a:rPr lang="pt-BR" b="0" i="0" dirty="0">
                <a:effectLst/>
              </a:rPr>
              <a:t> e podem se adaptar tanto à correlação cruzada quanto à convolução, de acordo com os dados.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/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/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>
            <a:extLst>
              <a:ext uri="{FF2B5EF4-FFF2-40B4-BE49-F238E27FC236}">
                <a16:creationId xmlns:a16="http://schemas.microsoft.com/office/drawing/2014/main" id="{BDAD0916-6546-14FF-9C8D-5390D356A83F}"/>
              </a:ext>
            </a:extLst>
          </p:cNvPr>
          <p:cNvSpPr/>
          <p:nvPr/>
        </p:nvSpPr>
        <p:spPr>
          <a:xfrm rot="16200000">
            <a:off x="2795391" y="1212215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0047B6-B460-555E-A0C6-4578190E1737}"/>
              </a:ext>
            </a:extLst>
          </p:cNvPr>
          <p:cNvSpPr txBox="1"/>
          <p:nvPr/>
        </p:nvSpPr>
        <p:spPr>
          <a:xfrm>
            <a:off x="515010" y="3768746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Convolução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1252DA0-FF01-2733-F699-602C97C6C0A4}"/>
              </a:ext>
            </a:extLst>
          </p:cNvPr>
          <p:cNvSpPr/>
          <p:nvPr/>
        </p:nvSpPr>
        <p:spPr>
          <a:xfrm rot="16200000">
            <a:off x="2677150" y="3640060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E3302-5259-399A-0E22-12ACD8479E69}"/>
              </a:ext>
            </a:extLst>
          </p:cNvPr>
          <p:cNvSpPr txBox="1"/>
          <p:nvPr/>
        </p:nvSpPr>
        <p:spPr>
          <a:xfrm>
            <a:off x="396769" y="6196591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Correlação cruzada</a:t>
            </a:r>
          </a:p>
        </p:txBody>
      </p:sp>
    </p:spTree>
    <p:extLst>
      <p:ext uri="{BB962C8B-B14F-4D97-AF65-F5344CB8AC3E}">
        <p14:creationId xmlns:p14="http://schemas.microsoft.com/office/powerpoint/2010/main" val="50999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F2B3-45CD-847C-2A26-4FC3420E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35" y="1825624"/>
            <a:ext cx="4288220" cy="5032375"/>
          </a:xfrm>
        </p:spPr>
        <p:txBody>
          <a:bodyPr>
            <a:normAutofit/>
          </a:bodyPr>
          <a:lstStyle/>
          <a:p>
            <a:r>
              <a:rPr lang="pt-BR" dirty="0"/>
              <a:t>Em geral, se a imagem tem 3 dimensões, o </a:t>
            </a:r>
            <a:r>
              <a:rPr lang="pt-BR" b="1" i="1" dirty="0"/>
              <a:t>kernel</a:t>
            </a:r>
            <a:r>
              <a:rPr lang="pt-BR" dirty="0"/>
              <a:t> também terá 3 dimensões.</a:t>
            </a:r>
          </a:p>
          <a:p>
            <a:r>
              <a:rPr lang="pt-BR" dirty="0"/>
              <a:t>Para entender a operação, podemos dividi-la em 3 operações de convolução separadas que têm seus resultados somados ao final para gerar a saída.</a:t>
            </a:r>
          </a:p>
          <a:p>
            <a:r>
              <a:rPr lang="pt-BR" dirty="0"/>
              <a:t>Usando um </a:t>
            </a:r>
            <a:r>
              <a:rPr lang="pt-BR" i="1" dirty="0" err="1"/>
              <a:t>stride</a:t>
            </a:r>
            <a:r>
              <a:rPr lang="pt-BR" dirty="0"/>
              <a:t> = 1, temos.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DDA8A0-1355-BFAC-FC9A-9832CE0C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97C772-8406-C1B6-0304-9674F8F2B93F}"/>
              </a:ext>
            </a:extLst>
          </p:cNvPr>
          <p:cNvSpPr/>
          <p:nvPr/>
        </p:nvSpPr>
        <p:spPr>
          <a:xfrm>
            <a:off x="2051049" y="3327400"/>
            <a:ext cx="1263651" cy="148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9079706-A133-393C-E0A1-1E8469F76249}"/>
              </a:ext>
            </a:extLst>
          </p:cNvPr>
          <p:cNvCxnSpPr/>
          <p:nvPr/>
        </p:nvCxnSpPr>
        <p:spPr>
          <a:xfrm flipV="1">
            <a:off x="2705100" y="2238375"/>
            <a:ext cx="0" cy="108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Até agora, nossas redes neurais continham apenas dois tipos de camadas: densas e de achatamento. </a:t>
            </a:r>
          </a:p>
          <a:p>
            <a:r>
              <a:rPr lang="pt-BR" dirty="0"/>
              <a:t>Porém, um outro tipo muito importante são as </a:t>
            </a:r>
            <a:r>
              <a:rPr lang="pt-BR" b="1" i="1" dirty="0"/>
              <a:t>camadas convolucionais</a:t>
            </a:r>
            <a:r>
              <a:rPr lang="pt-BR" dirty="0"/>
              <a:t>.</a:t>
            </a:r>
          </a:p>
          <a:p>
            <a:r>
              <a:rPr lang="pt-BR" dirty="0"/>
              <a:t>Essas camadas formam as </a:t>
            </a:r>
            <a:r>
              <a:rPr lang="pt-BR" i="1" dirty="0" err="1"/>
              <a:t>Convolutional</a:t>
            </a:r>
            <a:r>
              <a:rPr lang="pt-BR" i="1" dirty="0"/>
              <a:t> Neural Networks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).</a:t>
            </a:r>
          </a:p>
          <a:p>
            <a:r>
              <a:rPr lang="pt-BR" dirty="0"/>
              <a:t>A principal diferente para uma DNN é que ao invés de aprender os pesos das camadas densas, uma CNN aprende os valores de </a:t>
            </a:r>
            <a:r>
              <a:rPr lang="pt-BR" b="1" i="1" dirty="0"/>
              <a:t>filtros de convolução</a:t>
            </a:r>
            <a:r>
              <a:rPr lang="pt-BR" dirty="0"/>
              <a:t> (ou apenas </a:t>
            </a:r>
            <a:r>
              <a:rPr lang="pt-BR" b="1" i="1" dirty="0"/>
              <a:t>filtros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filtros são muito eficientes em “compreender” o conteúdo de uma imagem ou vídeo.</a:t>
            </a:r>
          </a:p>
          <a:p>
            <a:r>
              <a:rPr lang="pt-BR" dirty="0" err="1"/>
              <a:t>CNNs</a:t>
            </a:r>
            <a:r>
              <a:rPr lang="pt-BR" dirty="0"/>
              <a:t> são usadas em tarefas de visão computacional, como, por exemplo, </a:t>
            </a:r>
            <a:r>
              <a:rPr lang="pt-BR" b="0" i="0" dirty="0">
                <a:effectLst/>
              </a:rPr>
              <a:t>reconhecimento de objetos, detecção de padrões, segmentação de imagens, rastreamento de objetos,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BA9E1-3F17-F39D-AC17-14CC48F7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28A394-0A85-EDFE-CA32-E0499357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132E5-99A1-3663-0FB9-B583CE18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51226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2605-F9D3-9FD1-932C-7BF94AA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Kernels</a:t>
            </a:r>
            <a:r>
              <a:rPr lang="pt-BR" dirty="0"/>
              <a:t> diferentes para características diferentes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cada camada de uma rede convolucional possui vários </a:t>
                </a:r>
                <a:r>
                  <a:rPr lang="pt-BR" i="1" dirty="0"/>
                  <a:t>kernels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Cada </a:t>
                </a:r>
                <a:r>
                  <a:rPr lang="pt-BR" i="1" dirty="0"/>
                  <a:t>kernel</a:t>
                </a:r>
                <a:r>
                  <a:rPr lang="pt-BR" dirty="0"/>
                  <a:t> detecta uma característica diferente.</a:t>
                </a:r>
              </a:p>
              <a:p>
                <a:r>
                  <a:rPr lang="pt-BR" dirty="0"/>
                  <a:t>A saída de cada </a:t>
                </a:r>
                <a:r>
                  <a:rPr lang="pt-BR" i="1" dirty="0"/>
                  <a:t>kernel</a:t>
                </a:r>
                <a:r>
                  <a:rPr lang="pt-BR" dirty="0"/>
                  <a:t> tem um valor de bias somado a ela e o resultado é passado por uma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(e.g., ReLU).</a:t>
                </a:r>
              </a:p>
              <a:p>
                <a:r>
                  <a:rPr lang="pt-BR" dirty="0"/>
                  <a:t>A saída é o resultado do empilhamento de várias matrizes.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  <a:blipFill>
                <a:blip r:embed="rId3"/>
                <a:stretch>
                  <a:fillRect l="-2083" t="-2663" r="-4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A3CF99-1C00-63C0-73A2-93316042E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89251"/>
            <a:ext cx="6058108" cy="44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7EF79-7D6D-120A-5FF5-D61E8B4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100" y="1825624"/>
            <a:ext cx="635635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Aplicada, em geral, após uma camada de convolução.</a:t>
            </a:r>
          </a:p>
          <a:p>
            <a:r>
              <a:rPr lang="pt-BR" dirty="0"/>
              <a:t>Ela subamostra sua entrada. </a:t>
            </a:r>
          </a:p>
          <a:p>
            <a:r>
              <a:rPr lang="pt-BR" dirty="0"/>
              <a:t>O objetivo da subamostragem é reduzir a carga computacional, o uso de memória e o número de parâmetros (limitando assim o risco de sobreajuste).</a:t>
            </a:r>
          </a:p>
          <a:p>
            <a:r>
              <a:rPr lang="pt-BR" b="0" i="0" dirty="0">
                <a:effectLst/>
              </a:rPr>
              <a:t>Além disso, ele ajuda a tornar a rede mais robusta a pequenas mudanças na posição das características, o que é útil em tarefas de reconhecimento de objetos.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60C37D-DA47-F7AA-6346-2E8DC337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maneira mais comum de subamostrar é aplicar uma operação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ao resultado de cada </a:t>
                </a:r>
                <a:r>
                  <a:rPr lang="pt-BR" i="1" dirty="0"/>
                  <a:t>kernel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Somente o valor máximo de entrada em cada campo receptivo da camada de </a:t>
                </a:r>
                <a:r>
                  <a:rPr lang="pt-BR" i="1" dirty="0"/>
                  <a:t>pooling</a:t>
                </a:r>
                <a:r>
                  <a:rPr lang="pt-BR" dirty="0"/>
                  <a:t> passa para a próxima camada, enquanto as outras entradas são descartadas.</a:t>
                </a:r>
              </a:p>
              <a:p>
                <a:r>
                  <a:rPr lang="pt-BR" dirty="0"/>
                  <a:t>O </a:t>
                </a:r>
                <a:r>
                  <a:rPr lang="pt-BR" i="1" dirty="0"/>
                  <a:t>pooling</a:t>
                </a:r>
                <a:r>
                  <a:rPr lang="pt-BR" dirty="0"/>
                  <a:t> é normalmente aplicado a cada canal de entrada de forma independente, de forma que a profundidade de saída seja igual a de entrada.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  <a:blipFill>
                <a:blip r:embed="rId3"/>
                <a:stretch>
                  <a:fillRect l="-1676" t="-1937" r="-111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0B18EC2-9ED1-DF53-99DA-548629A7F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epois de aplicar muitas convoluções sucessivas, </a:t>
                </a:r>
                <a:r>
                  <a:rPr lang="pt-BR" dirty="0"/>
                  <a:t>as imagens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tendem a ser consideravelmente menores do que as da entrada.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Se </a:t>
                </a:r>
                <a:r>
                  <a:rPr lang="pt-BR" dirty="0">
                    <a:solidFill>
                      <a:schemeClr val="tx1"/>
                    </a:solidFill>
                  </a:rPr>
                  <a:t>temos uma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imagem de entrada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240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×240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dirty="0">
                    <a:solidFill>
                      <a:schemeClr val="tx1"/>
                    </a:solidFill>
                  </a:rPr>
                  <a:t>, após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dez camadas de convolução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ela é reduzida para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 </a:t>
                </a:r>
              </a:p>
              <a:p>
                <a:r>
                  <a:rPr lang="pt-BR" dirty="0"/>
                  <a:t>Isso reduz</a:t>
                </a:r>
                <a:r>
                  <a:rPr lang="pt-BR" dirty="0">
                    <a:solidFill>
                      <a:schemeClr val="tx1"/>
                    </a:solidFill>
                  </a:rPr>
                  <a:t> 30% 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imagem, e consequentemente, faz com que qualquer informação interessante nas bordas da imagem desapareçam.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  <a:blipFill>
                <a:blip r:embed="rId2"/>
                <a:stretch>
                  <a:fillRect l="-1731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80A5E01C-C0A8-274D-F4EC-DE59EDC9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7178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1FE04-F6F1-AF10-F6F0-40369D98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00" y="1825624"/>
            <a:ext cx="67183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</a:t>
            </a:r>
            <a:r>
              <a:rPr lang="pt-BR" dirty="0"/>
              <a:t>é usado </a:t>
            </a:r>
            <a:r>
              <a:rPr lang="pt-BR" b="0" i="0" dirty="0">
                <a:effectLst/>
              </a:rPr>
              <a:t>para controlar o tamanho dos mapas de características após uma camada convolucional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1" dirty="0">
                <a:effectLst/>
              </a:rPr>
              <a:t>Pixels</a:t>
            </a:r>
            <a:r>
              <a:rPr lang="pt-BR" b="0" i="0" dirty="0">
                <a:effectLst/>
              </a:rPr>
              <a:t> de preenchimento são adicionados ao redor da borda da imagem de entrada, aumentando assim seu tamanho efetivo.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Normalmente, os pixels são feitos iguais a zero.</a:t>
            </a:r>
          </a:p>
          <a:p>
            <a:r>
              <a:rPr lang="pt-BR" b="0" i="0" dirty="0">
                <a:effectLst/>
              </a:rPr>
              <a:t>Em tarefas de classificação de imagens, é comum aplicar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nas camadas iniciais para preservar informações de borda, enquanto camadas finais não o aplicam para reduzir a dimensionalidade.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B71047-D961-229D-327A-FDFFBBE5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7686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2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filtros 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5" y="1825624"/>
            <a:ext cx="5165725" cy="5032376"/>
          </a:xfrm>
        </p:spPr>
        <p:txBody>
          <a:bodyPr>
            <a:normAutofit/>
          </a:bodyPr>
          <a:lstStyle/>
          <a:p>
            <a:r>
              <a:rPr lang="pt-BR" dirty="0"/>
              <a:t>Considerem a imagem à esquerda.</a:t>
            </a:r>
          </a:p>
          <a:p>
            <a:r>
              <a:rPr lang="pt-BR" dirty="0"/>
              <a:t>Se aplicarmos o filtro mostrado, obteremos os resultados à direita.</a:t>
            </a:r>
          </a:p>
          <a:p>
            <a:r>
              <a:rPr lang="pt-BR" dirty="0"/>
              <a:t>Ele realça muito as linhas verticais e escurece todo o resto.</a:t>
            </a:r>
          </a:p>
          <a:p>
            <a:r>
              <a:rPr lang="pt-BR" dirty="0"/>
              <a:t>Portanto, podemos considerar este </a:t>
            </a:r>
            <a:r>
              <a:rPr lang="pt-BR" i="1" dirty="0"/>
              <a:t>kernel</a:t>
            </a:r>
            <a:r>
              <a:rPr lang="pt-BR" dirty="0"/>
              <a:t> como um </a:t>
            </a:r>
            <a:r>
              <a:rPr lang="pt-BR" b="1" i="1" dirty="0"/>
              <a:t>detector de linhas verticais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0F6132-CA11-B869-18CD-CC56A0E0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832099"/>
            <a:ext cx="2238331" cy="22304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DAFF4E-191A-2FA5-3381-6A5944E25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548" y="2832099"/>
            <a:ext cx="2246198" cy="2230436"/>
          </a:xfrm>
          <a:prstGeom prst="rect">
            <a:avLst/>
          </a:prstGeom>
        </p:spPr>
      </p:pic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4271DF3-039B-2ACF-9AC0-B95945CC7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445156"/>
              </p:ext>
            </p:extLst>
          </p:nvPr>
        </p:nvGraphicFramePr>
        <p:xfrm>
          <a:off x="2728449" y="3352800"/>
          <a:ext cx="1243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64687202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0C3AF48-41B5-92A4-5000-842C0C313F82}"/>
              </a:ext>
            </a:extLst>
          </p:cNvPr>
          <p:cNvSpPr/>
          <p:nvPr/>
        </p:nvSpPr>
        <p:spPr>
          <a:xfrm>
            <a:off x="2355806" y="371713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231E7-D40D-59B3-94A7-EA32FAC23EAC}"/>
              </a:ext>
            </a:extLst>
          </p:cNvPr>
          <p:cNvSpPr/>
          <p:nvPr/>
        </p:nvSpPr>
        <p:spPr>
          <a:xfrm>
            <a:off x="4005605" y="372491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3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filtros 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5" y="1825624"/>
            <a:ext cx="5165725" cy="5032376"/>
          </a:xfrm>
        </p:spPr>
        <p:txBody>
          <a:bodyPr>
            <a:normAutofit/>
          </a:bodyPr>
          <a:lstStyle/>
          <a:p>
            <a:r>
              <a:rPr lang="pt-BR" dirty="0"/>
              <a:t>De forma similar, este filtro pode detectar linhas horizontais, escurecendo quase tudo na imagem que não seja uma linha horizontal.</a:t>
            </a:r>
          </a:p>
          <a:p>
            <a:r>
              <a:rPr lang="pt-BR" dirty="0"/>
              <a:t>Ao aplicar filtros como esses, podemos remover quase tudo, </a:t>
            </a:r>
            <a:r>
              <a:rPr lang="pt-BR"/>
              <a:t>exceto uma característica </a:t>
            </a:r>
            <a:r>
              <a:rPr lang="pt-BR" dirty="0"/>
              <a:t>distinguível.</a:t>
            </a:r>
          </a:p>
          <a:p>
            <a:r>
              <a:rPr lang="pt-BR" dirty="0"/>
              <a:t>E esse processo é chamado de extração de características.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0F6132-CA11-B869-18CD-CC56A0E05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832099"/>
            <a:ext cx="2238331" cy="2230436"/>
          </a:xfrm>
          <a:prstGeom prst="rect">
            <a:avLst/>
          </a:prstGeom>
        </p:spPr>
      </p:pic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4271DF3-039B-2ACF-9AC0-B95945CC7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8684891"/>
              </p:ext>
            </p:extLst>
          </p:nvPr>
        </p:nvGraphicFramePr>
        <p:xfrm>
          <a:off x="2728449" y="3352800"/>
          <a:ext cx="1243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64687202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0C3AF48-41B5-92A4-5000-842C0C313F82}"/>
              </a:ext>
            </a:extLst>
          </p:cNvPr>
          <p:cNvSpPr/>
          <p:nvPr/>
        </p:nvSpPr>
        <p:spPr>
          <a:xfrm>
            <a:off x="2355806" y="371713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231E7-D40D-59B3-94A7-EA32FAC23EAC}"/>
              </a:ext>
            </a:extLst>
          </p:cNvPr>
          <p:cNvSpPr/>
          <p:nvPr/>
        </p:nvSpPr>
        <p:spPr>
          <a:xfrm>
            <a:off x="4005605" y="372491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4609D8-152A-B4E4-CF52-C36C8E4CF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40" y="2832099"/>
            <a:ext cx="2238331" cy="224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5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tabulares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891" y="1825624"/>
            <a:ext cx="6537434" cy="5032375"/>
          </a:xfrm>
        </p:spPr>
        <p:txBody>
          <a:bodyPr>
            <a:normAutofit/>
          </a:bodyPr>
          <a:lstStyle/>
          <a:p>
            <a:r>
              <a:rPr lang="pt-BR" b="0" i="0" dirty="0" err="1">
                <a:effectLst/>
              </a:rPr>
              <a:t>DNNs</a:t>
            </a:r>
            <a:r>
              <a:rPr lang="pt-BR" b="0" i="0" dirty="0">
                <a:effectLst/>
              </a:rPr>
              <a:t> são ideais para dados tabulares, onde os exemplos são representados por linhas e os atributos por colunas.</a:t>
            </a:r>
          </a:p>
          <a:p>
            <a:r>
              <a:rPr lang="pt-BR" b="0" i="0" dirty="0">
                <a:effectLst/>
              </a:rPr>
              <a:t>Ao analisar esses dados, o objetivo da DNN é descobrir padrões que envolvem interações entre os atributos, sem presumir uma estrutura espacial (em termos de posicionamento físico) específica entre eles.</a:t>
            </a:r>
          </a:p>
          <a:p>
            <a:r>
              <a:rPr lang="pt-BR" b="0" i="0" dirty="0">
                <a:effectLst/>
              </a:rPr>
              <a:t>Em contraste, imagens têm uma estrutura espacial que pode ser explorada por modelos de ML.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493986" y="2082962"/>
            <a:ext cx="4588632" cy="3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D306-3EBA-0D93-799D-E52D9C7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E14A7-395B-7826-D083-F8D88ADA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encontrar os pesos dos filtros.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Of course, you do not have to define the filters manually: instead, during training the convolutional layer will automatically learn the most useful filters for its task, and the layers above will learn to combine them into more complex p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280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DEE0-F22A-CFC7-3FC5-441368F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6BBE4-2214-A808-8A9F-F5661EC2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81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Introduzindo Convoluções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0D9D7E-21EA-C2D8-5761-4F6786036D00}"/>
              </a:ext>
            </a:extLst>
          </p:cNvPr>
          <p:cNvSpPr txBox="1"/>
          <p:nvPr/>
        </p:nvSpPr>
        <p:spPr>
          <a:xfrm>
            <a:off x="1296715" y="823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53F684-8E73-FD40-BE49-2A50F4A7A603}"/>
              </a:ext>
            </a:extLst>
          </p:cNvPr>
          <p:cNvGrpSpPr/>
          <p:nvPr/>
        </p:nvGrpSpPr>
        <p:grpSpPr>
          <a:xfrm>
            <a:off x="1296713" y="451731"/>
            <a:ext cx="4619517" cy="5927244"/>
            <a:chOff x="1296713" y="451731"/>
            <a:chExt cx="4619517" cy="592724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576364" y="451731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E00C155-A3E4-2792-E47C-5F2929E60BCC}"/>
                </a:ext>
              </a:extLst>
            </p:cNvPr>
            <p:cNvSpPr txBox="1"/>
            <p:nvPr/>
          </p:nvSpPr>
          <p:spPr>
            <a:xfrm>
              <a:off x="1296714" y="4527949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/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BD8FF47-23D0-F9E2-6127-EFCC96747C8E}"/>
                </a:ext>
              </a:extLst>
            </p:cNvPr>
            <p:cNvSpPr txBox="1"/>
            <p:nvPr/>
          </p:nvSpPr>
          <p:spPr>
            <a:xfrm>
              <a:off x="3576364" y="2650418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/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E5D60CE-5411-4079-DB44-A87268EBBC49}"/>
                </a:ext>
              </a:extLst>
            </p:cNvPr>
            <p:cNvSpPr txBox="1"/>
            <p:nvPr/>
          </p:nvSpPr>
          <p:spPr>
            <a:xfrm>
              <a:off x="3576364" y="4895687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2B8B47-A17C-A100-60A3-3A41326FDBFE}"/>
                </a:ext>
              </a:extLst>
            </p:cNvPr>
            <p:cNvSpPr txBox="1"/>
            <p:nvPr/>
          </p:nvSpPr>
          <p:spPr>
            <a:xfrm>
              <a:off x="1296713" y="2281792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045623" y="4673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/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C880960-A047-F50E-D355-8A2786955E8B}"/>
                </a:ext>
              </a:extLst>
            </p:cNvPr>
            <p:cNvSpPr txBox="1"/>
            <p:nvPr/>
          </p:nvSpPr>
          <p:spPr>
            <a:xfrm>
              <a:off x="5045622" y="2680127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/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243296-8FA3-2FF3-C7E0-09DD055D6E57}"/>
                </a:ext>
              </a:extLst>
            </p:cNvPr>
            <p:cNvSpPr txBox="1"/>
            <p:nvPr/>
          </p:nvSpPr>
          <p:spPr>
            <a:xfrm>
              <a:off x="5045621" y="4921326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2B5E4F88-7C95-E8B9-4506-61ECCE8FE71C}"/>
                </a:ext>
              </a:extLst>
            </p:cNvPr>
            <p:cNvSpPr/>
            <p:nvPr/>
          </p:nvSpPr>
          <p:spPr>
            <a:xfrm rot="5400000">
              <a:off x="3642453" y="2041842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E8349426-7287-7D6C-3BE4-34C67AF1CBD6}"/>
                </a:ext>
              </a:extLst>
            </p:cNvPr>
            <p:cNvSpPr/>
            <p:nvPr/>
          </p:nvSpPr>
          <p:spPr>
            <a:xfrm rot="5400000">
              <a:off x="3648882" y="4235466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1762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852FB9C-6431-A8BA-1EEB-AD6AC2EE1D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BCDAC50-1159-41CA-5DAC-B1BF550E4078}"/>
                </a:ext>
              </a:extLst>
            </p:cNvPr>
            <p:cNvGrpSpPr/>
            <p:nvPr/>
          </p:nvGrpSpPr>
          <p:grpSpPr>
            <a:xfrm>
              <a:off x="991915" y="1681050"/>
              <a:ext cx="7961097" cy="4250552"/>
              <a:chOff x="991915" y="1681050"/>
              <a:chExt cx="7961097" cy="4250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991916" y="1685990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3180866" y="1685990"/>
                <a:ext cx="1196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D29E7EF-21DC-CA63-209C-4A573A902511}"/>
                  </a:ext>
                </a:extLst>
              </p:cNvPr>
              <p:cNvSpPr txBox="1"/>
              <p:nvPr/>
            </p:nvSpPr>
            <p:spPr>
              <a:xfrm>
                <a:off x="5106526" y="168599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082406" y="168105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5C00E29-1787-385A-91BB-0BA8D07E0063}"/>
                  </a:ext>
                </a:extLst>
              </p:cNvPr>
              <p:cNvSpPr txBox="1"/>
              <p:nvPr/>
            </p:nvSpPr>
            <p:spPr>
              <a:xfrm>
                <a:off x="6677676" y="1681050"/>
                <a:ext cx="85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p:sp>
            <p:nvSpPr>
              <p:cNvPr id="47" name="Sinal de Adição 46">
                <a:extLst>
                  <a:ext uri="{FF2B5EF4-FFF2-40B4-BE49-F238E27FC236}">
                    <a16:creationId xmlns:a16="http://schemas.microsoft.com/office/drawing/2014/main" id="{C4209092-C8B1-15DC-F864-DF3CED4ACFC4}"/>
                  </a:ext>
                </a:extLst>
              </p:cNvPr>
              <p:cNvSpPr/>
              <p:nvPr/>
            </p:nvSpPr>
            <p:spPr>
              <a:xfrm>
                <a:off x="6963068" y="3165890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inal de Adição 47">
                <a:extLst>
                  <a:ext uri="{FF2B5EF4-FFF2-40B4-BE49-F238E27FC236}">
                    <a16:creationId xmlns:a16="http://schemas.microsoft.com/office/drawing/2014/main" id="{48B30B19-762F-DFCC-F08D-25A1D8450882}"/>
                  </a:ext>
                </a:extLst>
              </p:cNvPr>
              <p:cNvSpPr/>
              <p:nvPr/>
            </p:nvSpPr>
            <p:spPr>
              <a:xfrm>
                <a:off x="6963068" y="4572054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328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2BC960-C732-DE9A-4C42-83C203EE1EE1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01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B9575F-57C6-8038-26C6-0AFED3A1B5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7324" cy="5032375"/>
          </a:xfrm>
        </p:spPr>
        <p:txBody>
          <a:bodyPr>
            <a:normAutofit/>
          </a:bodyPr>
          <a:lstStyle/>
          <a:p>
            <a:r>
              <a:rPr lang="pt-BR" dirty="0"/>
              <a:t>Até o momento, as imagens que usamos nos problemas de classificação eram bem simples.</a:t>
            </a:r>
          </a:p>
          <a:p>
            <a:r>
              <a:rPr lang="pt-BR" dirty="0"/>
              <a:t>Eram imagens em tons de cinza, com objetos centralizados, sem muita variação em termos de rotação, iluminação, escala, com um mesmo fundo, sem </a:t>
            </a:r>
            <a:r>
              <a:rPr lang="pt-BR" b="0" i="0" dirty="0">
                <a:effectLst/>
              </a:rPr>
              <a:t>oclusões (i.e., partes do objeto obstruídas), </a:t>
            </a:r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364743" y="2120682"/>
            <a:ext cx="5310874" cy="4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5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D71BDE5-600D-5EB4-6E57-2C26BB4FD8E5}"/>
              </a:ext>
            </a:extLst>
          </p:cNvPr>
          <p:cNvGrpSpPr/>
          <p:nvPr/>
        </p:nvGrpSpPr>
        <p:grpSpPr>
          <a:xfrm>
            <a:off x="990729" y="1681050"/>
            <a:ext cx="8212520" cy="4250552"/>
            <a:chOff x="990729" y="1681050"/>
            <a:chExt cx="8212520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4817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7835B59-9FD7-1E3D-EAB0-D3ABA80E8BB2}"/>
              </a:ext>
            </a:extLst>
          </p:cNvPr>
          <p:cNvGrpSpPr/>
          <p:nvPr/>
        </p:nvGrpSpPr>
        <p:grpSpPr>
          <a:xfrm>
            <a:off x="2178507" y="923406"/>
            <a:ext cx="7157898" cy="5105556"/>
            <a:chOff x="2178507" y="923406"/>
            <a:chExt cx="7157898" cy="5105556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B17566B-C9F1-6BE7-AB95-22AA629CEF36}"/>
                </a:ext>
              </a:extLst>
            </p:cNvPr>
            <p:cNvGrpSpPr/>
            <p:nvPr/>
          </p:nvGrpSpPr>
          <p:grpSpPr>
            <a:xfrm>
              <a:off x="2178507" y="923406"/>
              <a:ext cx="7157898" cy="4522398"/>
              <a:chOff x="2178507" y="923406"/>
              <a:chExt cx="7157898" cy="4522398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2361400" y="939299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4691096" y="923406"/>
                <a:ext cx="1157394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Kernels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315575" y="939299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pt-BR" dirty="0"/>
                      <a:t>2</a:t>
                    </a:r>
                  </a:p>
                </p:txBody>
              </p:sp>
            </mc:Choice>
            <mc:Fallback xmlns="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172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9C3AC78-6C2B-8674-15BC-1911C6741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4003" y="2515818"/>
                <a:ext cx="418583" cy="8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: Curvo 25">
                <a:extLst>
                  <a:ext uri="{FF2B5EF4-FFF2-40B4-BE49-F238E27FC236}">
                    <a16:creationId xmlns:a16="http://schemas.microsoft.com/office/drawing/2014/main" id="{2611A343-BFE4-6A9A-3F08-7F12DB7C3987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 rot="16200000" flipH="1">
                <a:off x="3082591" y="3303749"/>
                <a:ext cx="1959323" cy="40066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C6F515CB-ED45-529B-79F1-41B9F156C22F}"/>
                  </a:ext>
                </a:extLst>
              </p:cNvPr>
              <p:cNvSpPr/>
              <p:nvPr/>
            </p:nvSpPr>
            <p:spPr>
              <a:xfrm>
                <a:off x="4262586" y="4403718"/>
                <a:ext cx="221789" cy="160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69" r="-32308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 xmlns="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540" t="-6452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00" t="-4762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1A821719-F16B-1896-93AD-59036D6AB144}"/>
                  </a:ext>
                </a:extLst>
              </p:cNvPr>
              <p:cNvCxnSpPr/>
              <p:nvPr/>
            </p:nvCxnSpPr>
            <p:spPr>
              <a:xfrm>
                <a:off x="5889436" y="2295824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 xmlns="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917EE828-FD80-CB2D-CB5B-9B6B12D1922A}"/>
                  </a:ext>
                </a:extLst>
              </p:cNvPr>
              <p:cNvCxnSpPr/>
              <p:nvPr/>
            </p:nvCxnSpPr>
            <p:spPr>
              <a:xfrm>
                <a:off x="5914301" y="4300547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8BE373A1-2B3C-98A4-42E2-6748AB67B83D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791450" y="2275371"/>
                <a:ext cx="410049" cy="865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738F7DF5-88B4-A509-DB0D-73391DC1F199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 flipV="1">
                <a:off x="7791450" y="3343676"/>
                <a:ext cx="410049" cy="959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have Esquerda 91">
              <a:extLst>
                <a:ext uri="{FF2B5EF4-FFF2-40B4-BE49-F238E27FC236}">
                  <a16:creationId xmlns:a16="http://schemas.microsoft.com/office/drawing/2014/main" id="{C7615704-18B1-D104-90C3-FC4DC2335236}"/>
                </a:ext>
              </a:extLst>
            </p:cNvPr>
            <p:cNvSpPr/>
            <p:nvPr/>
          </p:nvSpPr>
          <p:spPr>
            <a:xfrm rot="16200000">
              <a:off x="5929027" y="3787773"/>
              <a:ext cx="180976" cy="35138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93805F0-9070-B21D-D67D-6B439931B9EA}"/>
                </a:ext>
              </a:extLst>
            </p:cNvPr>
            <p:cNvSpPr txBox="1"/>
            <p:nvPr/>
          </p:nvSpPr>
          <p:spPr>
            <a:xfrm>
              <a:off x="4262586" y="5659630"/>
              <a:ext cx="351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Camada convolucional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644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9C8ABF4-4D85-27D4-276F-C42B4846AD3C}"/>
              </a:ext>
            </a:extLst>
          </p:cNvPr>
          <p:cNvGrpSpPr/>
          <p:nvPr/>
        </p:nvGrpSpPr>
        <p:grpSpPr>
          <a:xfrm>
            <a:off x="1087164" y="638829"/>
            <a:ext cx="4474554" cy="2174220"/>
            <a:chOff x="1087164" y="638829"/>
            <a:chExt cx="4474554" cy="2174220"/>
          </a:xfrm>
        </p:grpSpPr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77D8061D-CE9F-586A-3FEF-FB80125A53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6476921"/>
                </p:ext>
              </p:extLst>
            </p:nvPr>
          </p:nvGraphicFramePr>
          <p:xfrm>
            <a:off x="1087164" y="1162049"/>
            <a:ext cx="1656036" cy="165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14009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3646872024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2543788704"/>
                      </a:ext>
                    </a:extLst>
                  </a:gridCol>
                </a:tblGrid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87601981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22169473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6">
              <a:extLst>
                <a:ext uri="{FF2B5EF4-FFF2-40B4-BE49-F238E27FC236}">
                  <a16:creationId xmlns:a16="http://schemas.microsoft.com/office/drawing/2014/main" id="{3D7922F3-96D0-B17B-80B7-E7B27A5555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210383"/>
                </p:ext>
              </p:extLst>
            </p:nvPr>
          </p:nvGraphicFramePr>
          <p:xfrm>
            <a:off x="4702934" y="1621789"/>
            <a:ext cx="858784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29392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29392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E737436-CBEC-EC49-4E3B-0AFD4CA5FFB9}"/>
                </a:ext>
              </a:extLst>
            </p:cNvPr>
            <p:cNvSpPr txBox="1"/>
            <p:nvPr/>
          </p:nvSpPr>
          <p:spPr>
            <a:xfrm>
              <a:off x="1087164" y="638829"/>
              <a:ext cx="447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Max Pooling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2276082-EB3C-8A54-52D4-7A63DBAA90F8}"/>
                </a:ext>
              </a:extLst>
            </p:cNvPr>
            <p:cNvSpPr txBox="1"/>
            <p:nvPr/>
          </p:nvSpPr>
          <p:spPr>
            <a:xfrm>
              <a:off x="2743200" y="14643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Tamanho do </a:t>
              </a:r>
              <a:r>
                <a:rPr lang="pt-BR" sz="1400" i="1" dirty="0"/>
                <a:t>pool</a:t>
              </a:r>
              <a:r>
                <a:rPr lang="pt-BR" sz="1400" dirty="0"/>
                <a:t>: 2x2</a:t>
              </a:r>
            </a:p>
            <a:p>
              <a:r>
                <a:rPr lang="pt-BR" sz="1400" i="1" dirty="0" err="1"/>
                <a:t>Stride</a:t>
              </a:r>
              <a:r>
                <a:rPr lang="pt-BR" sz="1400" dirty="0"/>
                <a:t>: 2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8DF511F-DB2C-AF55-37BF-A9A2D56CF13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54" y="1996658"/>
              <a:ext cx="1850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5131EE-85AA-FCA3-FD1B-178C2DFF4F83}"/>
              </a:ext>
            </a:extLst>
          </p:cNvPr>
          <p:cNvGrpSpPr/>
          <p:nvPr/>
        </p:nvGrpSpPr>
        <p:grpSpPr>
          <a:xfrm>
            <a:off x="3084120" y="3465022"/>
            <a:ext cx="6092269" cy="2976915"/>
            <a:chOff x="3084120" y="3465022"/>
            <a:chExt cx="6092269" cy="297691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/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/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/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/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2×2</m:t>
                        </m:r>
                      </m:oMath>
                    </m:oMathPara>
                  </a14:m>
                  <a:endParaRPr lang="pt-BR" dirty="0"/>
                </a:p>
                <a:p>
                  <a:pPr algn="ctr"/>
                  <a:r>
                    <a:rPr lang="pt-BR" i="1" dirty="0" err="1"/>
                    <a:t>stride</a:t>
                  </a:r>
                  <a:r>
                    <a:rPr lang="pt-BR" dirty="0"/>
                    <a:t> = 1</a:t>
                  </a:r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/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761D55B-1299-D1C9-5A57-06AB21771704}"/>
                </a:ext>
              </a:extLst>
            </p:cNvPr>
            <p:cNvSpPr txBox="1"/>
            <p:nvPr/>
          </p:nvSpPr>
          <p:spPr>
            <a:xfrm>
              <a:off x="3084120" y="3465022"/>
              <a:ext cx="206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61D4FE-F4F5-6FE7-AFC7-7D15F8311F97}"/>
                </a:ext>
              </a:extLst>
            </p:cNvPr>
            <p:cNvSpPr txBox="1"/>
            <p:nvPr/>
          </p:nvSpPr>
          <p:spPr>
            <a:xfrm>
              <a:off x="5773932" y="3476665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5878AAC-FDB8-E5C2-0FBB-866FC4234616}"/>
                </a:ext>
              </a:extLst>
            </p:cNvPr>
            <p:cNvSpPr txBox="1"/>
            <p:nvPr/>
          </p:nvSpPr>
          <p:spPr>
            <a:xfrm>
              <a:off x="7409109" y="3465022"/>
              <a:ext cx="176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6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51B7-26D0-12FA-7AE3-4CD5911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complexas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0A49-A3CD-CFA0-C43A-88F82912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48856" cy="5032375"/>
          </a:xfrm>
        </p:spPr>
        <p:txBody>
          <a:bodyPr>
            <a:normAutofit/>
          </a:bodyPr>
          <a:lstStyle/>
          <a:p>
            <a:r>
              <a:rPr lang="pt-BR" dirty="0"/>
              <a:t>Mas e quando as imagens são mais complexas?</a:t>
            </a:r>
          </a:p>
          <a:p>
            <a:r>
              <a:rPr lang="pt-BR" dirty="0"/>
              <a:t>Com cores, resoluções variadas, objetos não centralizados, com variação em termos de rotação, iluminação, escala, diferentes fundos, </a:t>
            </a:r>
            <a:r>
              <a:rPr lang="pt-BR" b="0" i="0" dirty="0">
                <a:effectLst/>
              </a:rPr>
              <a:t>oclusões, </a:t>
            </a:r>
            <a:r>
              <a:rPr lang="pt-BR" dirty="0"/>
              <a:t>etc.</a:t>
            </a:r>
          </a:p>
          <a:p>
            <a:r>
              <a:rPr lang="pt-BR" dirty="0"/>
              <a:t>Usar </a:t>
            </a:r>
            <a:r>
              <a:rPr lang="pt-BR" b="1" i="1" dirty="0"/>
              <a:t>filtros de convolução</a:t>
            </a:r>
            <a:r>
              <a:rPr lang="pt-BR" dirty="0"/>
              <a:t> pode nos ajudar com esses problemas.</a:t>
            </a:r>
          </a:p>
          <a:p>
            <a:r>
              <a:rPr lang="pt-BR" dirty="0"/>
              <a:t>Por exemplo, e se eu quiser classificar entre pessoas e cavalos na praia?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EACD-FB99-FF37-8876-F0514CDC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9D255-6733-0D61-095D-FE93735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Os neurônios biológicos no córtex visual respondem a padrões específicos em pequenas regiões do campo visual chamadas </a:t>
            </a:r>
            <a:r>
              <a:rPr lang="pt-BR" b="1" i="1" dirty="0">
                <a:solidFill>
                  <a:srgbClr val="00B050"/>
                </a:solidFill>
              </a:rPr>
              <a:t>campos receptivos</a:t>
            </a:r>
            <a:r>
              <a:rPr lang="pt-BR" dirty="0"/>
              <a:t>.</a:t>
            </a:r>
          </a:p>
          <a:p>
            <a:r>
              <a:rPr lang="pt-BR" dirty="0"/>
              <a:t>À medida que o sinal visual percorre as camadas do cérebro, os neurônios respondem a padrões mais complexos em campos receptivos maiores.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Alguns neurônios reagem apenas a imagens de linhas horizontais, enquanto outros reagem apenas a linhas com orientações diferentes.</a:t>
            </a:r>
          </a:p>
          <a:p>
            <a:r>
              <a:rPr lang="pt-BR" dirty="0"/>
              <a:t>Outros neurônios têm campos receptivos maiores e reagem a padrões mais complexos que são combinações de padrões de nível inferior.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4793-151C-2CA5-C485-E1D4FC40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88E49-E748-7646-F1CF-D0DB5ED6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825624"/>
            <a:ext cx="57912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falarmos sobre convolução, vamos falar sobre cores.</a:t>
            </a:r>
          </a:p>
          <a:p>
            <a:r>
              <a:rPr lang="pt-BR" dirty="0"/>
              <a:t>Até agora, ignoramos que imagens, em geral, consistem em três canais: vermelho (R), verde (G) e azul (B).</a:t>
            </a:r>
          </a:p>
          <a:p>
            <a:r>
              <a:rPr lang="pt-BR" dirty="0"/>
              <a:t>Imagens coloridas têm canais RGB para indicar a quantidade de vermelho, verde e azul.</a:t>
            </a:r>
          </a:p>
          <a:p>
            <a:r>
              <a:rPr lang="pt-BR" dirty="0"/>
              <a:t>Em suma, as imagens não são objetos bidimensionais, mas sim tensores de três dimensões, caracterizados por altura, largura e canal.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DCF5-FA6A-E9B1-8E1D-A0544C6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5FBDC-0740-0137-66ED-5E9FF507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098" y="1825624"/>
            <a:ext cx="6295696" cy="5032375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um tensor (em geral em 3D) responsável por detectar características específicas em uma imagem.</a:t>
            </a:r>
          </a:p>
          <a:p>
            <a:r>
              <a:rPr lang="pt-BR" dirty="0"/>
              <a:t>Ele </a:t>
            </a:r>
            <a:r>
              <a:rPr lang="pt-BR" b="0" i="0" dirty="0">
                <a:effectLst/>
              </a:rPr>
              <a:t>percorre </a:t>
            </a:r>
            <a:r>
              <a:rPr lang="pt-BR" dirty="0"/>
              <a:t>uma</a:t>
            </a:r>
            <a:r>
              <a:rPr lang="pt-BR" b="0" i="0" dirty="0">
                <a:effectLst/>
              </a:rPr>
              <a:t> imagem e realiza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convolução</a:t>
            </a:r>
            <a:r>
              <a:rPr lang="pt-BR" b="0" i="0" dirty="0">
                <a:effectLst/>
              </a:rPr>
              <a:t> entre seus valores e os dos pixels na região da imagem correspondente a ele.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93A6803-8CB7-AAAA-54B0-14A003B0EAB7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8" name="Tabela 4">
              <a:extLst>
                <a:ext uri="{FF2B5EF4-FFF2-40B4-BE49-F238E27FC236}">
                  <a16:creationId xmlns:a16="http://schemas.microsoft.com/office/drawing/2014/main" id="{EB90F607-C31F-517B-77C5-9D9929A933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4062259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4">
              <a:extLst>
                <a:ext uri="{FF2B5EF4-FFF2-40B4-BE49-F238E27FC236}">
                  <a16:creationId xmlns:a16="http://schemas.microsoft.com/office/drawing/2014/main" id="{7126498E-E22B-DAA9-37A6-29E364F2C9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1878118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4" name="Tabela 4">
              <a:extLst>
                <a:ext uri="{FF2B5EF4-FFF2-40B4-BE49-F238E27FC236}">
                  <a16:creationId xmlns:a16="http://schemas.microsoft.com/office/drawing/2014/main" id="{CFD95762-F8DE-81FE-C4E9-8D66BEBCB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8400641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0EA9B26-38CE-1968-8D22-E48A4497C38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280819F3-F602-E083-3DA1-FC41E7741B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6418329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ECE292-9CC9-7AF8-2480-6EF55CF453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55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14274</TotalTime>
  <Words>3117</Words>
  <Application>Microsoft Office PowerPoint</Application>
  <PresentationFormat>Widescreen</PresentationFormat>
  <Paragraphs>991</Paragraphs>
  <Slides>42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Roboto</vt:lpstr>
      <vt:lpstr>Söhne</vt:lpstr>
      <vt:lpstr>TimesNewRomanPSMT</vt:lpstr>
      <vt:lpstr>Wingdings</vt:lpstr>
      <vt:lpstr>Tema do Office</vt:lpstr>
      <vt:lpstr>TP557 - Tópicos avançados em IoT e Machine Learning: Introduzindo Convoluções</vt:lpstr>
      <vt:lpstr>O que vamos ver?</vt:lpstr>
      <vt:lpstr>Dados tabulares </vt:lpstr>
      <vt:lpstr>Imagens simples</vt:lpstr>
      <vt:lpstr>Imagens complexas</vt:lpstr>
      <vt:lpstr>Neurônios biológicos</vt:lpstr>
      <vt:lpstr>Neurônios biológicos</vt:lpstr>
      <vt:lpstr>Canais</vt:lpstr>
      <vt:lpstr>Filtros de convolução ou kernels</vt:lpstr>
      <vt:lpstr>Filtros de convolução ou kernels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Mapa de características</vt:lpstr>
      <vt:lpstr>Stride</vt:lpstr>
      <vt:lpstr>Convolução ou correlação cruzada?</vt:lpstr>
      <vt:lpstr>Operação de convolução com 3 canais</vt:lpstr>
      <vt:lpstr>Operação de convolução com 3 canais</vt:lpstr>
      <vt:lpstr>Operação de convolução com 3 canais</vt:lpstr>
      <vt:lpstr>Operação de convolução com 3 canais</vt:lpstr>
      <vt:lpstr>Kernels diferentes para características diferentes</vt:lpstr>
      <vt:lpstr>Camada de Pooling (ou subamostragem)</vt:lpstr>
      <vt:lpstr>Camada de Pooling (ou subamostragem)</vt:lpstr>
      <vt:lpstr>Padding ou preenchimento</vt:lpstr>
      <vt:lpstr>Padding ou preenchimento</vt:lpstr>
      <vt:lpstr>Aplicando filtros a imagens</vt:lpstr>
      <vt:lpstr>Aplicando filtros a imagens</vt:lpstr>
      <vt:lpstr>Apresentação do PowerPoint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2382</cp:revision>
  <dcterms:created xsi:type="dcterms:W3CDTF">2020-01-20T13:50:05Z</dcterms:created>
  <dcterms:modified xsi:type="dcterms:W3CDTF">2023-09-05T02:43:23Z</dcterms:modified>
</cp:coreProperties>
</file>