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583" r:id="rId4"/>
    <p:sldId id="591" r:id="rId5"/>
    <p:sldId id="586" r:id="rId6"/>
    <p:sldId id="587" r:id="rId7"/>
    <p:sldId id="588" r:id="rId8"/>
    <p:sldId id="589" r:id="rId9"/>
    <p:sldId id="590" r:id="rId10"/>
    <p:sldId id="585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84" r:id="rId1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2567" autoAdjust="0"/>
  </p:normalViewPr>
  <p:slideViewPr>
    <p:cSldViewPr snapToGrid="0">
      <p:cViewPr varScale="1">
        <p:scale>
          <a:sx n="68" d="100"/>
          <a:sy n="68" d="100"/>
        </p:scale>
        <p:origin x="1522" y="5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25/10/2023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844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27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817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410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813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951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74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29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36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04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98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35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0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81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766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19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0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03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63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96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29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5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29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4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076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1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5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25/10/2023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1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9772072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Motion </a:t>
            </a:r>
            <a:r>
              <a:rPr lang="pt-BR" b="1" i="1" dirty="0" err="1"/>
              <a:t>Classification</a:t>
            </a:r>
            <a:endParaRPr lang="pt-BR" b="1" i="1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D82026D-D2EA-05D7-61F2-DEE04704DB7E}"/>
              </a:ext>
            </a:extLst>
          </p:cNvPr>
          <p:cNvSpPr txBox="1"/>
          <p:nvPr/>
        </p:nvSpPr>
        <p:spPr>
          <a:xfrm>
            <a:off x="8068201" y="59330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Samuel Baraldi Mafra</a:t>
            </a:r>
          </a:p>
          <a:p>
            <a:r>
              <a:rPr lang="pt-BR" dirty="0"/>
              <a:t>samuelbmafra@inatel.br</a:t>
            </a:r>
          </a:p>
        </p:txBody>
      </p:sp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Motion </a:t>
            </a:r>
            <a:r>
              <a:rPr lang="pt-BR" dirty="0" err="1"/>
              <a:t>Classification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Exemplo de dado recebido com frequência de leitura de 62.5 Hz;</a:t>
            </a: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EE8F3B-F21B-EBDD-8836-71298D219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11" y="2044700"/>
            <a:ext cx="64293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993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Motion </a:t>
            </a:r>
            <a:r>
              <a:rPr lang="pt-BR" dirty="0" err="1"/>
              <a:t>Classification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Exemplo de dado recebido com frequência de leitura de 62.5 Hz;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Tempo de janela de 2 segundos. Possibilidade de pegar pelo menos 2 ciclos completos.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2*62,5=125 dados por eixo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375 valores de entrada.</a:t>
            </a: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6A6266-4F96-A9EE-A327-C4A981C95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65" y="2344202"/>
            <a:ext cx="3132091" cy="177561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BE89270-4C86-1A06-BB71-909DD12DB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8" y="2238375"/>
            <a:ext cx="64293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64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Motion </a:t>
            </a:r>
            <a:r>
              <a:rPr lang="pt-BR" dirty="0" err="1"/>
              <a:t>Classification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Exemplo de dado recebido com frequência de leitura de 62.5 Hz;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375 valores de entrada.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Rede neural mais complexa.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Rede </a:t>
            </a:r>
            <a:r>
              <a:rPr lang="pt-BR" sz="2000" dirty="0" err="1">
                <a:ea typeface="Calibri" panose="020F0502020204030204" pitchFamily="34" charset="0"/>
                <a:cs typeface="Arial" panose="020B0604020202020204" pitchFamily="34" charset="0"/>
              </a:rPr>
              <a:t>convolucional</a:t>
            </a: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Custo energético mais alto para embarcado.</a:t>
            </a: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7870545-4F2D-B338-1639-8D24A1522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566" y="2238375"/>
            <a:ext cx="5416867" cy="200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45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Motion </a:t>
            </a:r>
            <a:r>
              <a:rPr lang="pt-BR" dirty="0" err="1"/>
              <a:t>Classification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Exemplo de dado recebido com frequência de leitura de 62.5 Hz;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Solução: </a:t>
            </a:r>
            <a:r>
              <a:rPr lang="pt-BR" sz="2000" dirty="0" err="1">
                <a:ea typeface="Calibri" panose="020F0502020204030204" pitchFamily="34" charset="0"/>
                <a:cs typeface="Arial" panose="020B0604020202020204" pitchFamily="34" charset="0"/>
              </a:rPr>
              <a:t>Pré</a:t>
            </a: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 processamento dos dados.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Valores RMS das três curvas</a:t>
            </a: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76BA1F-0314-9771-20B7-DAEE6955E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833" y="3055444"/>
            <a:ext cx="4943475" cy="1524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F338048-EB3D-C9A4-2D47-CD7735A5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8" y="2904419"/>
            <a:ext cx="64293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66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Motion </a:t>
            </a:r>
            <a:r>
              <a:rPr lang="pt-BR" dirty="0" err="1"/>
              <a:t>Classification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Exemplo de dado recebido com frequência de leitura de 62.5 Hz;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Solução: Pré-processamento dos dados.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Calculo da FFT das curvas:</a:t>
            </a: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Pegar a frequência e a amplitude da fundamental mais duas harmônicas por eixo: 9 valores de amplitude e 9 frequências: 18 valores</a:t>
            </a: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34DDF80-3AF4-098B-D371-5E05913D7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442" y="3530600"/>
            <a:ext cx="3676474" cy="291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62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Motion </a:t>
            </a:r>
            <a:r>
              <a:rPr lang="pt-BR" dirty="0" err="1"/>
              <a:t>Classification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Exemplo de dado recebido com frequência de leitura de 62.5 Hz;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Solução: Pré-processamento dos dados.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Calcular a densidade espectral de potência (PSD) : 4 regiões* 3 eixos= 12 valores </a:t>
            </a: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A943D34-6194-3573-A1F3-15277F095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229" y="2440094"/>
            <a:ext cx="3827171" cy="373149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B0EB0A-63CF-B662-F66B-F677CAAE5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2904874"/>
            <a:ext cx="5113867" cy="26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07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Motion </a:t>
            </a:r>
            <a:r>
              <a:rPr lang="pt-BR" dirty="0" err="1"/>
              <a:t>Classification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Para este exemplo ficamos com uma rede neural com: </a:t>
            </a: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33 entradas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Camadas densas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4 saídas:  Parado, sendo erguido, no mar, no caminhão.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5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Edge Impulse</a:t>
            </a:r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Trabalho 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Criar um </a:t>
            </a:r>
            <a:r>
              <a:rPr lang="pt-BR" sz="2000" dirty="0" err="1"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 para classificação de movimento para movimentação de uma cadeira de rodas com uso de movimento da cabeça, treinar pelo menos três movimentos no Edge Impulse.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Exemplo: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05DE0C9-CC2B-9A66-2836-0B5BA9411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929" y="3567797"/>
            <a:ext cx="7886460" cy="24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6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Motion </a:t>
            </a:r>
            <a:r>
              <a:rPr lang="pt-BR" dirty="0" err="1"/>
              <a:t>Classification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2" descr="Mockup Celular - iPhone Mockup | Maker Mockup">
            <a:extLst>
              <a:ext uri="{FF2B5EF4-FFF2-40B4-BE49-F238E27FC236}">
                <a16:creationId xmlns:a16="http://schemas.microsoft.com/office/drawing/2014/main" id="{FC87A0DC-550D-BB34-6B8D-21472B9388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2" y="1225197"/>
            <a:ext cx="28575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tebook Samsung Book 4GB, 15.6'', Intel Celeron, 500 GB, Windows 10 Home,  Cinza - Samsung Book - Magazine Luiza">
            <a:extLst>
              <a:ext uri="{FF2B5EF4-FFF2-40B4-BE49-F238E27FC236}">
                <a16:creationId xmlns:a16="http://schemas.microsoft.com/office/drawing/2014/main" id="{846ECC3C-0F71-81E5-1C69-59A8D9A2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84" y="1374422"/>
            <a:ext cx="2290939" cy="229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lar monitora vacas para melhorar produtividade de leite - 12/05/2023 -  Tec - Folha">
            <a:extLst>
              <a:ext uri="{FF2B5EF4-FFF2-40B4-BE49-F238E27FC236}">
                <a16:creationId xmlns:a16="http://schemas.microsoft.com/office/drawing/2014/main" id="{219B56EB-C5FB-216B-A62B-12BD558A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04" y="36322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Free photo industrial containers box for logistic import export business.">
            <a:extLst>
              <a:ext uri="{FF2B5EF4-FFF2-40B4-BE49-F238E27FC236}">
                <a16:creationId xmlns:a16="http://schemas.microsoft.com/office/drawing/2014/main" id="{EEB34E5E-7F0E-7162-8BAF-B92B4B06B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75" y="1374422"/>
            <a:ext cx="2885204" cy="19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40919DB-71EF-5F88-F569-C5D883B2B4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6344" y="4315001"/>
            <a:ext cx="3073257" cy="21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9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Motion </a:t>
            </a:r>
            <a:r>
              <a:rPr lang="pt-BR" dirty="0" err="1"/>
              <a:t>Classification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Movimentação de containers ao longo do ciclo logístico</a:t>
            </a:r>
          </a:p>
        </p:txBody>
      </p:sp>
      <p:pic>
        <p:nvPicPr>
          <p:cNvPr id="1026" name="Picture 2" descr="Free photo industrial containers box for logistic import export business.">
            <a:extLst>
              <a:ext uri="{FF2B5EF4-FFF2-40B4-BE49-F238E27FC236}">
                <a16:creationId xmlns:a16="http://schemas.microsoft.com/office/drawing/2014/main" id="{FDC07977-F662-66CB-7534-103E83976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141" y="1819275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97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Motion </a:t>
            </a:r>
            <a:r>
              <a:rPr lang="pt-BR" dirty="0" err="1"/>
              <a:t>Classification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Container parado no porto:</a:t>
            </a:r>
          </a:p>
        </p:txBody>
      </p:sp>
      <p:pic>
        <p:nvPicPr>
          <p:cNvPr id="1026" name="Picture 2" descr="Free photo industrial containers box for logistic import export business.">
            <a:extLst>
              <a:ext uri="{FF2B5EF4-FFF2-40B4-BE49-F238E27FC236}">
                <a16:creationId xmlns:a16="http://schemas.microsoft.com/office/drawing/2014/main" id="{FDC07977-F662-66CB-7534-103E83976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08" y="1939749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38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Motion </a:t>
            </a:r>
            <a:r>
              <a:rPr lang="pt-BR" dirty="0" err="1"/>
              <a:t>Classification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Container sendo erguido:</a:t>
            </a:r>
          </a:p>
        </p:txBody>
      </p:sp>
      <p:pic>
        <p:nvPicPr>
          <p:cNvPr id="2050" name="Picture 2" descr="Free PSD blue cargo container on transparent background">
            <a:extLst>
              <a:ext uri="{FF2B5EF4-FFF2-40B4-BE49-F238E27FC236}">
                <a16:creationId xmlns:a16="http://schemas.microsoft.com/office/drawing/2014/main" id="{A98A15EA-A147-6CDF-C2F6-87AAFC6C4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430" y="1825978"/>
            <a:ext cx="42005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2657F2C-3A0E-77BB-E339-41D96ABE7E97}"/>
              </a:ext>
            </a:extLst>
          </p:cNvPr>
          <p:cNvSpPr txBox="1"/>
          <p:nvPr/>
        </p:nvSpPr>
        <p:spPr>
          <a:xfrm>
            <a:off x="2596445" y="6187441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1800" dirty="0">
                <a:ea typeface="Calibri" panose="020F0502020204030204" pitchFamily="34" charset="0"/>
                <a:cs typeface="Arial" panose="020B0604020202020204" pitchFamily="34" charset="0"/>
              </a:rPr>
              <a:t>Movimentação no eixo z.</a:t>
            </a:r>
          </a:p>
        </p:txBody>
      </p:sp>
    </p:spTree>
    <p:extLst>
      <p:ext uri="{BB962C8B-B14F-4D97-AF65-F5344CB8AC3E}">
        <p14:creationId xmlns:p14="http://schemas.microsoft.com/office/powerpoint/2010/main" val="287907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Motion </a:t>
            </a:r>
            <a:r>
              <a:rPr lang="pt-BR" dirty="0" err="1"/>
              <a:t>Classification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Container transportado no oceano:</a:t>
            </a:r>
          </a:p>
        </p:txBody>
      </p:sp>
      <p:pic>
        <p:nvPicPr>
          <p:cNvPr id="3074" name="Picture 2" descr="Free photo aerial view of cargo ship with cargo container on sea">
            <a:extLst>
              <a:ext uri="{FF2B5EF4-FFF2-40B4-BE49-F238E27FC236}">
                <a16:creationId xmlns:a16="http://schemas.microsoft.com/office/drawing/2014/main" id="{6D87BA9E-F12B-B77C-65AD-AFA156B87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1819275"/>
            <a:ext cx="59626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AF6758-F677-FD03-7446-3A59B85054CD}"/>
              </a:ext>
            </a:extLst>
          </p:cNvPr>
          <p:cNvSpPr txBox="1"/>
          <p:nvPr/>
        </p:nvSpPr>
        <p:spPr>
          <a:xfrm>
            <a:off x="1580443" y="5961919"/>
            <a:ext cx="7699023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Movimentação em várias direções devido às correntes marítimas.</a:t>
            </a:r>
          </a:p>
        </p:txBody>
      </p:sp>
    </p:spTree>
    <p:extLst>
      <p:ext uri="{BB962C8B-B14F-4D97-AF65-F5344CB8AC3E}">
        <p14:creationId xmlns:p14="http://schemas.microsoft.com/office/powerpoint/2010/main" val="378936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Motion </a:t>
            </a:r>
            <a:r>
              <a:rPr lang="pt-BR" dirty="0" err="1"/>
              <a:t>Classification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Container transportado no caminhão: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Movimentação no eixo x.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3B75BA-F777-3A50-CB3A-A642F3CCA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197" y="1920109"/>
            <a:ext cx="3985605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7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Motion </a:t>
            </a:r>
            <a:r>
              <a:rPr lang="pt-BR" dirty="0" err="1"/>
              <a:t>Classification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Exemplo de dado coletado por acelerômetro: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Movimentação no eixo x.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7DAF8C7-0817-CFEF-006D-3A402E043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079" y="2053471"/>
            <a:ext cx="5105842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3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9B89C-3183-4D52-981A-62798DDFF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83092"/>
            <a:ext cx="6559285" cy="762000"/>
          </a:xfrm>
        </p:spPr>
        <p:txBody>
          <a:bodyPr>
            <a:normAutofit/>
          </a:bodyPr>
          <a:lstStyle/>
          <a:p>
            <a:r>
              <a:rPr lang="pt-BR" dirty="0"/>
              <a:t>Motion </a:t>
            </a:r>
            <a:r>
              <a:rPr lang="pt-BR" dirty="0" err="1"/>
              <a:t>Classification</a:t>
            </a:r>
            <a:endParaRPr lang="pt-BR" dirty="0"/>
          </a:p>
        </p:txBody>
      </p:sp>
      <p:sp>
        <p:nvSpPr>
          <p:cNvPr id="3" name="AutoShape 2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0166B4DD-D72A-4A54-94A7-2C381338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3274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4" descr="An example of graph signal reconstruction over wireless sensor network. |  Download Scientific Diagram">
            <a:extLst>
              <a:ext uri="{FF2B5EF4-FFF2-40B4-BE49-F238E27FC236}">
                <a16:creationId xmlns:a16="http://schemas.microsoft.com/office/drawing/2014/main" id="{14C2B67D-81A1-457E-A410-FE4350A3C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pPr defTabSz="609630"/>
            <a:endParaRPr lang="pt-BR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49BA64-C9D7-4730-9CA9-5C4AD9FC7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9295589" cy="4330419"/>
          </a:xfrm>
        </p:spPr>
        <p:txBody>
          <a:bodyPr>
            <a:noAutofit/>
          </a:bodyPr>
          <a:lstStyle/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Criar uma base de dados com uso do celular no </a:t>
            </a:r>
            <a:r>
              <a:rPr lang="pt-BR" sz="2000" dirty="0" err="1">
                <a:ea typeface="Calibri" panose="020F0502020204030204" pitchFamily="34" charset="0"/>
                <a:cs typeface="Arial" panose="020B0604020202020204" pitchFamily="34" charset="0"/>
              </a:rPr>
              <a:t>edge</a:t>
            </a: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 impulse</a:t>
            </a: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Classificação de 4 estados do container </a:t>
            </a:r>
          </a:p>
          <a:p>
            <a:pPr marL="152408" indent="0" algn="just">
              <a:lnSpc>
                <a:spcPct val="107000"/>
              </a:lnSpc>
              <a:spcAft>
                <a:spcPts val="533"/>
              </a:spcAft>
              <a:buNone/>
            </a:pPr>
            <a:endParaRPr lang="pt-BR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Parado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Sendo erguido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No mar</a:t>
            </a:r>
          </a:p>
          <a:p>
            <a:pPr marL="495308" indent="-342900" algn="just">
              <a:lnSpc>
                <a:spcPct val="107000"/>
              </a:lnSpc>
              <a:spcAft>
                <a:spcPts val="533"/>
              </a:spcAft>
            </a:pPr>
            <a:r>
              <a:rPr lang="pt-BR" sz="2000" dirty="0">
                <a:ea typeface="Calibri" panose="020F0502020204030204" pitchFamily="34" charset="0"/>
                <a:cs typeface="Arial" panose="020B0604020202020204" pitchFamily="34" charset="0"/>
              </a:rPr>
              <a:t>No caminhão</a:t>
            </a:r>
          </a:p>
        </p:txBody>
      </p:sp>
    </p:spTree>
    <p:extLst>
      <p:ext uri="{BB962C8B-B14F-4D97-AF65-F5344CB8AC3E}">
        <p14:creationId xmlns:p14="http://schemas.microsoft.com/office/powerpoint/2010/main" val="4197704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ós Modelo 1" id="{1890BCC5-262A-4203-9447-FAC66B7F6DAC}" vid="{D23E53B5-32D4-4E89-8BD3-27CFCC7177E3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15630</TotalTime>
  <Words>407</Words>
  <Application>Microsoft Office PowerPoint</Application>
  <PresentationFormat>Widescreen</PresentationFormat>
  <Paragraphs>113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1_Tema do Office</vt:lpstr>
      <vt:lpstr>TP557 - Tópicos avançados em IoT e Machine Learning: Motion Classification</vt:lpstr>
      <vt:lpstr>Motion Classification</vt:lpstr>
      <vt:lpstr>Motion Classification</vt:lpstr>
      <vt:lpstr>Motion Classification</vt:lpstr>
      <vt:lpstr>Motion Classification</vt:lpstr>
      <vt:lpstr>Motion Classification</vt:lpstr>
      <vt:lpstr>Motion Classification</vt:lpstr>
      <vt:lpstr>Motion Classification</vt:lpstr>
      <vt:lpstr>Motion Classification</vt:lpstr>
      <vt:lpstr>Motion Classification</vt:lpstr>
      <vt:lpstr>Motion Classification</vt:lpstr>
      <vt:lpstr>Motion Classification</vt:lpstr>
      <vt:lpstr>Motion Classification</vt:lpstr>
      <vt:lpstr>Motion Classification</vt:lpstr>
      <vt:lpstr>Motion Classification</vt:lpstr>
      <vt:lpstr>Motion Classification</vt:lpstr>
      <vt:lpstr>Edge Impulse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Samuel Baraldi Mafra</cp:lastModifiedBy>
  <cp:revision>2345</cp:revision>
  <dcterms:created xsi:type="dcterms:W3CDTF">2020-01-20T13:50:05Z</dcterms:created>
  <dcterms:modified xsi:type="dcterms:W3CDTF">2023-10-25T11:37:33Z</dcterms:modified>
</cp:coreProperties>
</file>