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06" r:id="rId3"/>
    <p:sldId id="460" r:id="rId4"/>
    <p:sldId id="461" r:id="rId5"/>
    <p:sldId id="462" r:id="rId6"/>
    <p:sldId id="466" r:id="rId7"/>
    <p:sldId id="467" r:id="rId8"/>
    <p:sldId id="470" r:id="rId9"/>
    <p:sldId id="469" r:id="rId10"/>
    <p:sldId id="463" r:id="rId11"/>
    <p:sldId id="473" r:id="rId12"/>
    <p:sldId id="474" r:id="rId13"/>
    <p:sldId id="468" r:id="rId14"/>
    <p:sldId id="472" r:id="rId15"/>
    <p:sldId id="426" r:id="rId16"/>
    <p:sldId id="405" r:id="rId17"/>
    <p:sldId id="293" r:id="rId18"/>
    <p:sldId id="306" r:id="rId19"/>
    <p:sldId id="464" r:id="rId20"/>
    <p:sldId id="465" r:id="rId21"/>
    <p:sldId id="471" r:id="rId2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87651" autoAdjust="0"/>
  </p:normalViewPr>
  <p:slideViewPr>
    <p:cSldViewPr snapToGrid="0">
      <p:cViewPr>
        <p:scale>
          <a:sx n="100" d="100"/>
          <a:sy n="100" d="100"/>
        </p:scale>
        <p:origin x="1314" y="-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14/08/2023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E, da mesma forma, se alimentarmos a imagem de um cachorro, o neurônio que representa um cachorro deve ter uma probabilidade alta e o que representa um gato deve ter uma probabilidade baixa.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991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Regressão_de_preços_de_residências.ipynb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Exercício_Regressão_Sem_Escalonamento.ipynb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Exercício_Otimização_Hiperparamétrica.ipynb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9287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Veremos agora como podemos passar de nosso exemplo de um único neurônio para uma rede de vários neurônios e várias camadas.</a:t>
            </a:r>
          </a:p>
          <a:p>
            <a:r>
              <a:rPr lang="pt-BR" dirty="0"/>
              <a:t>E então como isso pode funcionar para classificar o conteúdo.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836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111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3255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360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55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Até este ponto, olhamos para um único neurônio e o usamos para obter o valor de y para x, quando há uma relação linear entre y e x. Mas as redes neurais podem ser mais sofisticadas do que isso.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1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jpeg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2" Type="http://schemas.openxmlformats.org/officeDocument/2006/relationships/image" Target="../media/image3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320.png"/><Relationship Id="rId5" Type="http://schemas.openxmlformats.org/officeDocument/2006/relationships/image" Target="../media/image261.png"/><Relationship Id="rId10" Type="http://schemas.openxmlformats.org/officeDocument/2006/relationships/image" Target="../media/image310.png"/><Relationship Id="rId4" Type="http://schemas.openxmlformats.org/officeDocument/2006/relationships/image" Target="../media/image251.png"/><Relationship Id="rId9" Type="http://schemas.openxmlformats.org/officeDocument/2006/relationships/image" Target="../media/image30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56.png"/><Relationship Id="rId7" Type="http://schemas.openxmlformats.org/officeDocument/2006/relationships/image" Target="../media/image270.png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411.png"/><Relationship Id="rId5" Type="http://schemas.openxmlformats.org/officeDocument/2006/relationships/image" Target="../media/image250.png"/><Relationship Id="rId10" Type="http://schemas.openxmlformats.org/officeDocument/2006/relationships/image" Target="../media/image300.png"/><Relationship Id="rId4" Type="http://schemas.openxmlformats.org/officeDocument/2006/relationships/image" Target="../media/image57.png"/><Relationship Id="rId9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10.png"/><Relationship Id="rId2" Type="http://schemas.openxmlformats.org/officeDocument/2006/relationships/image" Target="../media/image55.emf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9.png"/><Relationship Id="rId5" Type="http://schemas.openxmlformats.org/officeDocument/2006/relationships/image" Target="../media/image60.png"/><Relationship Id="rId15" Type="http://schemas.openxmlformats.org/officeDocument/2006/relationships/image" Target="../media/image63.png"/><Relationship Id="rId10" Type="http://schemas.openxmlformats.org/officeDocument/2006/relationships/image" Target="../media/image8.png"/><Relationship Id="rId4" Type="http://schemas.openxmlformats.org/officeDocument/2006/relationships/image" Target="../media/image59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Classificação com </a:t>
            </a:r>
            <a:r>
              <a:rPr lang="pt-BR" b="1" i="1" dirty="0" err="1"/>
              <a:t>DNNs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0E5B-8878-4931-6741-969E884F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4ED14-2D94-F17C-D565-C98F7C2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075" y="1825624"/>
            <a:ext cx="6543675" cy="5032375"/>
          </a:xfrm>
        </p:spPr>
        <p:txBody>
          <a:bodyPr>
            <a:normAutofit/>
          </a:bodyPr>
          <a:lstStyle/>
          <a:p>
            <a:r>
              <a:rPr lang="pt-BR" dirty="0"/>
              <a:t>Se precisamos resolver problemas com mais classes ou mais complexos (e.g., que exijam superfícies de separação não-lineares), podemos agrupar vários neurônios e usar uma rede neural.</a:t>
            </a:r>
          </a:p>
          <a:p>
            <a:r>
              <a:rPr lang="pt-BR" dirty="0"/>
              <a:t>Neste caso, teremos vários neurônios na camada de saída, um para cada classe do problema de classificação.</a:t>
            </a:r>
          </a:p>
          <a:p>
            <a:r>
              <a:rPr lang="pt-BR" dirty="0"/>
              <a:t>Cada saída da rede neural dá a probabilidade de uma das classes.</a:t>
            </a:r>
          </a:p>
        </p:txBody>
      </p:sp>
      <p:pic>
        <p:nvPicPr>
          <p:cNvPr id="77" name="Imagem 76">
            <a:extLst>
              <a:ext uri="{FF2B5EF4-FFF2-40B4-BE49-F238E27FC236}">
                <a16:creationId xmlns:a16="http://schemas.microsoft.com/office/drawing/2014/main" id="{F7976FF7-28FE-1F9B-CA60-BDCAD6E6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543175"/>
            <a:ext cx="52863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97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60E5B-8878-4931-6741-969E884F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D4ED14-2D94-F17C-D565-C98F7C2C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075" y="1825624"/>
            <a:ext cx="6543675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se quisermos projetar uma rede neural capaz de distinguir entre gatos e um cachorros, poderíamos ter um neurônio de saída representando gatos e outro representando cães.</a:t>
            </a:r>
          </a:p>
          <a:p>
            <a:r>
              <a:rPr lang="pt-BR" dirty="0"/>
              <a:t>Então, se uma imagem de um gato for passada para a rede, o neurônio que representa os gatos terá um alto valor de probabilidade e o que representa os cachorros terá um baixo valor de probabilidade.</a:t>
            </a:r>
          </a:p>
          <a:p>
            <a:r>
              <a:rPr lang="pt-BR" dirty="0"/>
              <a:t>O contrário ocorreria se imagem de um cachorro fosse passada para a rede.</a:t>
            </a:r>
          </a:p>
          <a:p>
            <a:endParaRPr lang="pt-BR" dirty="0"/>
          </a:p>
        </p:txBody>
      </p:sp>
      <p:pic>
        <p:nvPicPr>
          <p:cNvPr id="145" name="Imagem 144">
            <a:extLst>
              <a:ext uri="{FF2B5EF4-FFF2-40B4-BE49-F238E27FC236}">
                <a16:creationId xmlns:a16="http://schemas.microsoft.com/office/drawing/2014/main" id="{169228DA-221C-0683-8F0E-3A3FC84D2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1" y="1825624"/>
            <a:ext cx="4524744" cy="2251076"/>
          </a:xfrm>
          <a:prstGeom prst="rect">
            <a:avLst/>
          </a:prstGeom>
        </p:spPr>
      </p:pic>
      <p:pic>
        <p:nvPicPr>
          <p:cNvPr id="149" name="Imagem 148">
            <a:extLst>
              <a:ext uri="{FF2B5EF4-FFF2-40B4-BE49-F238E27FC236}">
                <a16:creationId xmlns:a16="http://schemas.microsoft.com/office/drawing/2014/main" id="{A54CFD59-FB30-3F54-1FCB-5CC703DB1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1" y="4420226"/>
            <a:ext cx="4524744" cy="230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74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32E1A5-3D55-B360-D90E-0CF1011D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DAA581-3A7E-0B32-1ADD-2D93D56A4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981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D3922-9733-83FC-7A57-82C153AF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857F59-880E-97EB-F879-5FE799FFB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9150" y="1825624"/>
                <a:ext cx="73818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saídas da rede nos fornecem uma maneira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rotular</a:t>
                </a:r>
                <a:r>
                  <a:rPr lang="pt-BR" dirty="0"/>
                  <a:t> cães e gatos fazendo com que o rótulo seja um vetor contendo a saída desejada do conjunto dos neurônios da camada de saída. </a:t>
                </a:r>
              </a:p>
              <a:p>
                <a:r>
                  <a:rPr lang="pt-BR" dirty="0"/>
                  <a:t>Portanto, se o primeiro neurônio da camada de saída representa um gato e o segundo um cachorro, podemos dizer que o rótulo (i.e., saída esperada) para imagens de gatos é dado pelo vetor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E o rótulo para imagens de cães é dado pelo vetor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forma de representar os rótulos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codificação 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one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-hot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F857F59-880E-97EB-F879-5FE799FFB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9150" y="1825624"/>
                <a:ext cx="7381876" cy="5032375"/>
              </a:xfrm>
              <a:blipFill>
                <a:blip r:embed="rId2"/>
                <a:stretch>
                  <a:fillRect l="-1486" t="-2663" r="-2560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10 Papers You Should Read to Understand Image Classification in the Deep  Learning Era | by Imaginaire AI | Towards Data Science">
            <a:extLst>
              <a:ext uri="{FF2B5EF4-FFF2-40B4-BE49-F238E27FC236}">
                <a16:creationId xmlns:a16="http://schemas.microsoft.com/office/drawing/2014/main" id="{1CDB7486-380D-FD2B-D5EA-8DB9577D1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3677" r="65960" b="48378"/>
          <a:stretch/>
        </p:blipFill>
        <p:spPr bwMode="auto">
          <a:xfrm>
            <a:off x="838200" y="3091689"/>
            <a:ext cx="939926" cy="90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10 Papers You Should Read to Understand Image Classification in the Deep  Learning Era | by Imaginaire AI | Towards Data Science">
            <a:extLst>
              <a:ext uri="{FF2B5EF4-FFF2-40B4-BE49-F238E27FC236}">
                <a16:creationId xmlns:a16="http://schemas.microsoft.com/office/drawing/2014/main" id="{D0CFD7C2-2696-03C0-4660-7BFFE69CCF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5" t="53090" r="65959" b="8965"/>
          <a:stretch/>
        </p:blipFill>
        <p:spPr bwMode="auto">
          <a:xfrm>
            <a:off x="838200" y="4185224"/>
            <a:ext cx="939926" cy="99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B067D5B-882E-8271-77EA-33758D00EF48}"/>
                  </a:ext>
                </a:extLst>
              </p:cNvPr>
              <p:cNvSpPr txBox="1"/>
              <p:nvPr/>
            </p:nvSpPr>
            <p:spPr>
              <a:xfrm>
                <a:off x="2419350" y="3221104"/>
                <a:ext cx="1257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B067D5B-882E-8271-77EA-33758D00E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3221104"/>
                <a:ext cx="12573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7534A5-4F14-D02E-9D32-4988F89338FE}"/>
                  </a:ext>
                </a:extLst>
              </p:cNvPr>
              <p:cNvSpPr txBox="1"/>
              <p:nvPr/>
            </p:nvSpPr>
            <p:spPr>
              <a:xfrm>
                <a:off x="2419350" y="4452643"/>
                <a:ext cx="1257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</m:e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97534A5-4F14-D02E-9D32-4988F8933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4452643"/>
                <a:ext cx="12573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B69A933A-944F-C19B-8ADD-DB2363455D31}"/>
              </a:ext>
            </a:extLst>
          </p:cNvPr>
          <p:cNvSpPr txBox="1"/>
          <p:nvPr/>
        </p:nvSpPr>
        <p:spPr>
          <a:xfrm>
            <a:off x="838200" y="2360571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Dados de entrada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6090C01-25FF-F91F-DD4E-357C54F1C8D5}"/>
              </a:ext>
            </a:extLst>
          </p:cNvPr>
          <p:cNvSpPr txBox="1"/>
          <p:nvPr/>
        </p:nvSpPr>
        <p:spPr>
          <a:xfrm>
            <a:off x="2514600" y="2471499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Rótulo</a:t>
            </a:r>
          </a:p>
        </p:txBody>
      </p:sp>
    </p:spTree>
    <p:extLst>
      <p:ext uri="{BB962C8B-B14F-4D97-AF65-F5344CB8AC3E}">
        <p14:creationId xmlns:p14="http://schemas.microsoft.com/office/powerpoint/2010/main" val="3989609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99753-E363-68E3-E865-0BE95701E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D304-CA29-929A-C24C-49852742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5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Regressão com </a:t>
            </a:r>
            <a:r>
              <a:rPr lang="pt-BR" b="1" i="1" dirty="0" err="1"/>
              <a:t>DNNs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6E771C27-6008-834A-908F-0566F3043887}"/>
              </a:ext>
            </a:extLst>
          </p:cNvPr>
          <p:cNvGrpSpPr/>
          <p:nvPr/>
        </p:nvGrpSpPr>
        <p:grpSpPr>
          <a:xfrm>
            <a:off x="3705225" y="2845272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0CFD4431-5218-D580-6815-2507B4D5D106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752A1B8-8C7F-8C9C-E913-AB6B3DA332B6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2FE192C-98EE-EDEF-4D28-4E40F0DB2A93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DD8F24E-A6CB-ED31-5472-BBDFDA5BC56C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41DD2C4-BFE5-CEFA-BC5A-7F9EBEC8AB4E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C210939B-8B18-0A46-BE32-3D8EEE86B11A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7662BEB-649D-AD8B-CF95-C82C02E635AE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67011BFB-49F5-CD3F-93ED-CB098AA87C21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9346103E-D959-D950-B6CB-535E0BD740B3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2E42C36E-BAFA-CE29-BD39-5EA577FC7144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0832826-EA67-3BB4-454D-6AF8EA337667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4A47E87-8A1E-4909-2EED-C0C6C0897925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8E6ED919-8710-6F7C-1832-A18E89B66438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3920C5AD-2EE3-6071-C0FE-74B8C869AECE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67BEBF01-FCD5-240B-9299-FE71CABB9C53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94C499EA-022B-DE74-9A29-CE2EF6A851EE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01A0507-A2A6-357D-D6C8-B7C1DDFAF452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68B02824-7996-A26E-7814-551D4C7D557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C4BD2CEE-5375-68B2-378F-5C00E62435F6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6F7F1C14-7872-5B2C-33C1-7DD84E0A5FF8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FC0C660E-B5B1-8F2E-137A-4CB5F33D7D91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274442FB-A168-36DA-481C-34E036872293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10A62DAB-494B-EE08-7864-F9C58DB7CBDC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7FA78164-6264-BAF7-2536-A6CF324AAF9E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72E7601B-70B4-D74F-1308-577D43F58BCD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2B1361B3-9ACB-6F39-3D1C-148E16059D59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14EEC301-3115-4634-EBA3-FC9C00EB7E97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25D7B743-86FA-6087-B4DD-30AFAF6A6248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180B88B3-EEE1-9712-BEE1-66CA8B6DA016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B6253134-1BE5-67EB-6E49-2A64D5C851C5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F8D2A664-3CC5-60B6-52B8-7514B047AE4B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A3D61D51-234A-478A-14B4-2C751FC1475B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D63B41AF-9E89-4702-3DEE-2DCBCE3E1282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2D5DAA88-3359-FF6C-A1F3-2217E0ABFDE1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71C16F0D-3DF2-FCD7-C0A9-8BE4CAF518D3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CEDB2CCF-A04E-3D29-A19A-A0D7BC783E86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1EF57F53-DD18-4F77-BA49-3268E590AAF6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30BD2FFC-A91C-90F3-AE7D-2A1AA86F22C1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6ACEEBFB-B92E-37B2-E2C0-7F07419F6672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79A4DF88-9A4D-37F1-B1D3-35695CFC4D65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6646A671-21A7-ABDF-D040-2C289DBCF3C2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087CBA40-C4C4-6E1A-B9AD-1B96A6A5C2B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882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39690772-6EFD-5D7D-7ED6-695F2FBF081E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F678FFB4-DA7F-8B0C-B63E-E95002570554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C44FD267-3767-807B-A90A-53A153CEA3A6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1ECFFFCE-0A0A-1538-EA17-0E7D1B357DF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175B550F-3C06-3909-64FC-07B454C5F14B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8A2A0DF2-DDCC-8996-97DA-BE17F4E5273F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026DCA74-EAA0-3165-14C6-8D51A9C1CC87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FD79F010-1113-80EB-E552-3DB63344D75C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8CE7A56E-11A2-473B-BA1E-F5BBC3BED3CE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4B4400CE-207F-BE2D-D0D1-67BE5829EE2C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277CB0A1-22D5-F18A-71EF-2EE4CFA98BA4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69D05F85-2C06-9D8C-EFE9-5AFE5946DD3D}"/>
                </a:ext>
              </a:extLst>
            </p:cNvPr>
            <p:cNvCxnSpPr>
              <a:stCxn id="5" idx="6"/>
              <a:endCxn id="61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6C25314D-9C30-6670-39BA-F385CEC09F19}"/>
                </a:ext>
              </a:extLst>
            </p:cNvPr>
            <p:cNvCxnSpPr>
              <a:stCxn id="6" idx="6"/>
              <a:endCxn id="61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5932F105-6F3E-704B-D0E0-84BD5E5576DE}"/>
                </a:ext>
              </a:extLst>
            </p:cNvPr>
            <p:cNvCxnSpPr>
              <a:stCxn id="7" idx="6"/>
              <a:endCxn id="61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A87ECA3B-E868-4D98-CE92-88208249E5A3}"/>
                </a:ext>
              </a:extLst>
            </p:cNvPr>
            <p:cNvCxnSpPr>
              <a:stCxn id="8" idx="6"/>
              <a:endCxn id="61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756959FD-54AD-D4A4-6E76-8C3F75D0B4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7246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Elipse 68">
            <a:extLst>
              <a:ext uri="{FF2B5EF4-FFF2-40B4-BE49-F238E27FC236}">
                <a16:creationId xmlns:a16="http://schemas.microsoft.com/office/drawing/2014/main" id="{4F8544A8-4FEE-EE98-6834-AE9318F4BF25}"/>
              </a:ext>
            </a:extLst>
          </p:cNvPr>
          <p:cNvSpPr/>
          <p:nvPr/>
        </p:nvSpPr>
        <p:spPr>
          <a:xfrm>
            <a:off x="5484149" y="1161766"/>
            <a:ext cx="566057" cy="56605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70" name="Conector de Seta Reta 69">
            <a:extLst>
              <a:ext uri="{FF2B5EF4-FFF2-40B4-BE49-F238E27FC236}">
                <a16:creationId xmlns:a16="http://schemas.microsoft.com/office/drawing/2014/main" id="{3E653411-9935-7511-6EFC-49058E9C6EEB}"/>
              </a:ext>
            </a:extLst>
          </p:cNvPr>
          <p:cNvCxnSpPr>
            <a:cxnSpLocks/>
            <a:stCxn id="71" idx="3"/>
            <a:endCxn id="69" idx="2"/>
          </p:cNvCxnSpPr>
          <p:nvPr/>
        </p:nvCxnSpPr>
        <p:spPr>
          <a:xfrm>
            <a:off x="5065913" y="948407"/>
            <a:ext cx="418236" cy="49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DEDAED8-967D-3E07-6350-7505723D9BAF}"/>
                  </a:ext>
                </a:extLst>
              </p:cNvPr>
              <p:cNvSpPr txBox="1"/>
              <p:nvPr/>
            </p:nvSpPr>
            <p:spPr>
              <a:xfrm>
                <a:off x="4683374" y="763741"/>
                <a:ext cx="382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CDEDAED8-967D-3E07-6350-7505723D9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374" y="763741"/>
                <a:ext cx="3825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A833E85C-460F-91F1-7E7D-1BE65CAA0818}"/>
                  </a:ext>
                </a:extLst>
              </p:cNvPr>
              <p:cNvSpPr txBox="1"/>
              <p:nvPr/>
            </p:nvSpPr>
            <p:spPr>
              <a:xfrm>
                <a:off x="4683695" y="1176757"/>
                <a:ext cx="370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A833E85C-460F-91F1-7E7D-1BE65CAA0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695" y="1176757"/>
                <a:ext cx="3702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FE34EAA6-3309-41D6-E906-A4CD26E24D2D}"/>
                  </a:ext>
                </a:extLst>
              </p:cNvPr>
              <p:cNvSpPr txBox="1"/>
              <p:nvPr/>
            </p:nvSpPr>
            <p:spPr>
              <a:xfrm>
                <a:off x="4671445" y="1701597"/>
                <a:ext cx="382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FE34EAA6-3309-41D6-E906-A4CD26E24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445" y="1701597"/>
                <a:ext cx="382540" cy="369332"/>
              </a:xfrm>
              <a:prstGeom prst="rect">
                <a:avLst/>
              </a:prstGeom>
              <a:blipFill>
                <a:blip r:embed="rId10"/>
                <a:stretch>
                  <a:fillRect r="-31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A759E63F-BC35-E011-28FD-4CF5965B9A38}"/>
              </a:ext>
            </a:extLst>
          </p:cNvPr>
          <p:cNvCxnSpPr>
            <a:cxnSpLocks/>
            <a:stCxn id="72" idx="3"/>
            <a:endCxn id="69" idx="2"/>
          </p:cNvCxnSpPr>
          <p:nvPr/>
        </p:nvCxnSpPr>
        <p:spPr>
          <a:xfrm>
            <a:off x="5053985" y="1361423"/>
            <a:ext cx="430164" cy="83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85E0FD11-9CBE-0EEB-EEA0-55F211E55791}"/>
              </a:ext>
            </a:extLst>
          </p:cNvPr>
          <p:cNvCxnSpPr>
            <a:cxnSpLocks/>
            <a:stCxn id="73" idx="3"/>
            <a:endCxn id="69" idx="2"/>
          </p:cNvCxnSpPr>
          <p:nvPr/>
        </p:nvCxnSpPr>
        <p:spPr>
          <a:xfrm flipV="1">
            <a:off x="5053985" y="1444795"/>
            <a:ext cx="430164" cy="44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3260558B-8A9D-F2EB-3F3D-F137CC2B879A}"/>
                  </a:ext>
                </a:extLst>
              </p:cNvPr>
              <p:cNvSpPr txBox="1"/>
              <p:nvPr/>
            </p:nvSpPr>
            <p:spPr>
              <a:xfrm flipH="1">
                <a:off x="4547817" y="1550818"/>
                <a:ext cx="6536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3260558B-8A9D-F2EB-3F3D-F137CC2B8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47817" y="1550818"/>
                <a:ext cx="653654" cy="276999"/>
              </a:xfrm>
              <a:prstGeom prst="rect">
                <a:avLst/>
              </a:prstGeom>
              <a:blipFill>
                <a:blip r:embed="rId11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04E086E8-05EF-C21C-D0B6-F631DE3DBAED}"/>
              </a:ext>
            </a:extLst>
          </p:cNvPr>
          <p:cNvCxnSpPr>
            <a:cxnSpLocks/>
          </p:cNvCxnSpPr>
          <p:nvPr/>
        </p:nvCxnSpPr>
        <p:spPr>
          <a:xfrm>
            <a:off x="5763276" y="1019322"/>
            <a:ext cx="0" cy="14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7A403C0E-ED95-BD9D-EFCF-41F65F1A0772}"/>
              </a:ext>
            </a:extLst>
          </p:cNvPr>
          <p:cNvCxnSpPr>
            <a:cxnSpLocks/>
          </p:cNvCxnSpPr>
          <p:nvPr/>
        </p:nvCxnSpPr>
        <p:spPr>
          <a:xfrm flipV="1">
            <a:off x="6034909" y="1440926"/>
            <a:ext cx="257585" cy="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572E63ED-EF06-4620-5C59-CA738780A836}"/>
                  </a:ext>
                </a:extLst>
              </p:cNvPr>
              <p:cNvSpPr txBox="1"/>
              <p:nvPr/>
            </p:nvSpPr>
            <p:spPr>
              <a:xfrm>
                <a:off x="6192116" y="1229263"/>
                <a:ext cx="4158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572E63ED-EF06-4620-5C59-CA738780A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116" y="1229263"/>
                <a:ext cx="415834" cy="369332"/>
              </a:xfrm>
              <a:prstGeom prst="rect">
                <a:avLst/>
              </a:prstGeom>
              <a:blipFill>
                <a:blip r:embed="rId12"/>
                <a:stretch>
                  <a:fillRect t="-6667" r="-19118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Seta: para Baixo 79">
            <a:extLst>
              <a:ext uri="{FF2B5EF4-FFF2-40B4-BE49-F238E27FC236}">
                <a16:creationId xmlns:a16="http://schemas.microsoft.com/office/drawing/2014/main" id="{C060A1F2-B68F-0988-A7DA-1830F40F42FB}"/>
              </a:ext>
            </a:extLst>
          </p:cNvPr>
          <p:cNvSpPr/>
          <p:nvPr/>
        </p:nvSpPr>
        <p:spPr>
          <a:xfrm>
            <a:off x="5548194" y="2117984"/>
            <a:ext cx="430164" cy="633759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91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FE7774-7186-A846-D8DE-518B2CBF4E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59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Anteriormente, vimos como os computadores aprendem através do ajuste dos parâmetros (i.e., dos pesos) de um modelo de ML a relação entre as entradas,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a saída esperada,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 eles encontram um mapeamento (uma função) ente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Quando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são mapeados em valores contínuos,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pt-BR" dirty="0"/>
                  <a:t>, chamados o problema de </a:t>
                </a:r>
                <a:r>
                  <a:rPr lang="pt-BR" b="1" i="1" dirty="0"/>
                  <a:t>regressão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Neste tópico, veremos um outro problema de mapeamento, mas desta vez,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são mapeados em valores de um conjunto finito e discreto de valores,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1, …,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define o número de valores de saída.</a:t>
                </a:r>
              </a:p>
              <a:p>
                <a:r>
                  <a:rPr lang="pt-BR" dirty="0"/>
                  <a:t>Esse problema é chamado de </a:t>
                </a:r>
                <a:r>
                  <a:rPr lang="pt-BR" b="1" i="1" dirty="0"/>
                  <a:t>classificação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5FE7774-7186-A846-D8DE-518B2CBF4E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5938" cy="5032376"/>
              </a:xfrm>
              <a:blipFill>
                <a:blip r:embed="rId3"/>
                <a:stretch>
                  <a:fillRect l="-994" t="-1937" r="-15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Agrupar 24">
            <a:extLst>
              <a:ext uri="{FF2B5EF4-FFF2-40B4-BE49-F238E27FC236}">
                <a16:creationId xmlns:a16="http://schemas.microsoft.com/office/drawing/2014/main" id="{45C13C72-D028-8395-E778-E419E9E6D5AD}"/>
              </a:ext>
            </a:extLst>
          </p:cNvPr>
          <p:cNvGrpSpPr/>
          <p:nvPr/>
        </p:nvGrpSpPr>
        <p:grpSpPr>
          <a:xfrm>
            <a:off x="8074237" y="1937982"/>
            <a:ext cx="3669112" cy="3010450"/>
            <a:chOff x="8074237" y="1937982"/>
            <a:chExt cx="3669112" cy="3010450"/>
          </a:xfrm>
        </p:grpSpPr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03173BB-D1CC-D10D-17E6-48EF988187E6}"/>
                </a:ext>
              </a:extLst>
            </p:cNvPr>
            <p:cNvSpPr txBox="1"/>
            <p:nvPr/>
          </p:nvSpPr>
          <p:spPr>
            <a:xfrm>
              <a:off x="8543926" y="1937982"/>
              <a:ext cx="2857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Função logística</a:t>
              </a: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384816E-1A46-520B-33FA-A7FC69CA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6699" y="2103598"/>
              <a:ext cx="3656650" cy="274248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9CC51D05-AFDF-3D36-56AB-EA0BF3DB55B6}"/>
                    </a:ext>
                  </a:extLst>
                </p:cNvPr>
                <p:cNvSpPr txBox="1"/>
                <p:nvPr/>
              </p:nvSpPr>
              <p:spPr>
                <a:xfrm>
                  <a:off x="9689307" y="4671433"/>
                  <a:ext cx="5667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9CC51D05-AFDF-3D36-56AB-EA0BF3DB5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307" y="4671433"/>
                  <a:ext cx="566738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0EB14F7E-444A-27C7-CBC8-BBFD489278B9}"/>
                    </a:ext>
                  </a:extLst>
                </p:cNvPr>
                <p:cNvSpPr txBox="1"/>
                <p:nvPr/>
              </p:nvSpPr>
              <p:spPr>
                <a:xfrm rot="16200000">
                  <a:off x="7893582" y="3278605"/>
                  <a:ext cx="662097" cy="30078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0EB14F7E-444A-27C7-CBC8-BBFD489278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893582" y="3278605"/>
                  <a:ext cx="662097" cy="300788"/>
                </a:xfrm>
                <a:prstGeom prst="rect">
                  <a:avLst/>
                </a:prstGeom>
                <a:blipFill>
                  <a:blip r:embed="rId4"/>
                  <a:stretch>
                    <a:fillRect r="-204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3862EA5C-2324-A9D7-1089-993369604C3B}"/>
              </a:ext>
            </a:extLst>
          </p:cNvPr>
          <p:cNvGrpSpPr/>
          <p:nvPr/>
        </p:nvGrpSpPr>
        <p:grpSpPr>
          <a:xfrm>
            <a:off x="448651" y="1615596"/>
            <a:ext cx="3740834" cy="3838933"/>
            <a:chOff x="3985525" y="1463116"/>
            <a:chExt cx="3740834" cy="3838933"/>
          </a:xfrm>
        </p:grpSpPr>
        <p:cxnSp>
          <p:nvCxnSpPr>
            <p:cNvPr id="27" name="Straight Arrow Connector 3">
              <a:extLst>
                <a:ext uri="{FF2B5EF4-FFF2-40B4-BE49-F238E27FC236}">
                  <a16:creationId xmlns:a16="http://schemas.microsoft.com/office/drawing/2014/main" id="{A8B4D11B-CE57-FF4E-462F-C02EA1307BDF}"/>
                </a:ext>
              </a:extLst>
            </p:cNvPr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4">
              <a:extLst>
                <a:ext uri="{FF2B5EF4-FFF2-40B4-BE49-F238E27FC236}">
                  <a16:creationId xmlns:a16="http://schemas.microsoft.com/office/drawing/2014/main" id="{CA6AFD73-A7D4-8333-D44D-4624B6D26E8D}"/>
                </a:ext>
              </a:extLst>
            </p:cNvPr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D20A8D8F-E538-CB90-EBF8-8A196E6D0D26}"/>
                </a:ext>
              </a:extLst>
            </p:cNvPr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Isosceles Triangle 6">
              <a:extLst>
                <a:ext uri="{FF2B5EF4-FFF2-40B4-BE49-F238E27FC236}">
                  <a16:creationId xmlns:a16="http://schemas.microsoft.com/office/drawing/2014/main" id="{CD376818-EECC-48AB-18D7-294017344E0B}"/>
                </a:ext>
              </a:extLst>
            </p:cNvPr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7">
              <a:extLst>
                <a:ext uri="{FF2B5EF4-FFF2-40B4-BE49-F238E27FC236}">
                  <a16:creationId xmlns:a16="http://schemas.microsoft.com/office/drawing/2014/main" id="{395BA15B-4707-2D95-8C6A-024A785FF9C6}"/>
                </a:ext>
              </a:extLst>
            </p:cNvPr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8">
              <a:extLst>
                <a:ext uri="{FF2B5EF4-FFF2-40B4-BE49-F238E27FC236}">
                  <a16:creationId xmlns:a16="http://schemas.microsoft.com/office/drawing/2014/main" id="{E4D4F456-C8C7-EFDC-320A-F1F8C8A90891}"/>
                </a:ext>
              </a:extLst>
            </p:cNvPr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570D617C-253A-26B1-DAF9-2C2FA08B7050}"/>
                </a:ext>
              </a:extLst>
            </p:cNvPr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F99DDF22-1533-273A-56A1-46D3E7ECFAAA}"/>
                </a:ext>
              </a:extLst>
            </p:cNvPr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86D79BA1-20A0-AFD5-975B-57AA248A1472}"/>
                </a:ext>
              </a:extLst>
            </p:cNvPr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12">
              <a:extLst>
                <a:ext uri="{FF2B5EF4-FFF2-40B4-BE49-F238E27FC236}">
                  <a16:creationId xmlns:a16="http://schemas.microsoft.com/office/drawing/2014/main" id="{260E08ED-39DF-EE8A-C509-697E66035785}"/>
                </a:ext>
              </a:extLst>
            </p:cNvPr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3">
              <a:extLst>
                <a:ext uri="{FF2B5EF4-FFF2-40B4-BE49-F238E27FC236}">
                  <a16:creationId xmlns:a16="http://schemas.microsoft.com/office/drawing/2014/main" id="{3EAB7786-F271-7473-12E9-870E2F788D21}"/>
                </a:ext>
              </a:extLst>
            </p:cNvPr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Isosceles Triangle 14">
              <a:extLst>
                <a:ext uri="{FF2B5EF4-FFF2-40B4-BE49-F238E27FC236}">
                  <a16:creationId xmlns:a16="http://schemas.microsoft.com/office/drawing/2014/main" id="{2591F0F9-68C9-A662-FAB7-E52A648807B0}"/>
                </a:ext>
              </a:extLst>
            </p:cNvPr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15">
              <a:extLst>
                <a:ext uri="{FF2B5EF4-FFF2-40B4-BE49-F238E27FC236}">
                  <a16:creationId xmlns:a16="http://schemas.microsoft.com/office/drawing/2014/main" id="{D6556B6D-F358-BE0B-6332-6A74BB116322}"/>
                </a:ext>
              </a:extLst>
            </p:cNvPr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Isosceles Triangle 16">
              <a:extLst>
                <a:ext uri="{FF2B5EF4-FFF2-40B4-BE49-F238E27FC236}">
                  <a16:creationId xmlns:a16="http://schemas.microsoft.com/office/drawing/2014/main" id="{B15050CA-97CD-5F25-7406-A2E347589BE6}"/>
                </a:ext>
              </a:extLst>
            </p:cNvPr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Isosceles Triangle 17">
              <a:extLst>
                <a:ext uri="{FF2B5EF4-FFF2-40B4-BE49-F238E27FC236}">
                  <a16:creationId xmlns:a16="http://schemas.microsoft.com/office/drawing/2014/main" id="{200A908A-A9BE-2239-7D2F-5B58884656AA}"/>
                </a:ext>
              </a:extLst>
            </p:cNvPr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Isosceles Triangle 18">
              <a:extLst>
                <a:ext uri="{FF2B5EF4-FFF2-40B4-BE49-F238E27FC236}">
                  <a16:creationId xmlns:a16="http://schemas.microsoft.com/office/drawing/2014/main" id="{5E5A9D90-BA55-813A-3399-907D6A0E0856}"/>
                </a:ext>
              </a:extLst>
            </p:cNvPr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Isosceles Triangle 19">
              <a:extLst>
                <a:ext uri="{FF2B5EF4-FFF2-40B4-BE49-F238E27FC236}">
                  <a16:creationId xmlns:a16="http://schemas.microsoft.com/office/drawing/2014/main" id="{E6F5FB82-B858-3AC4-3159-CF5F2E14F05C}"/>
                </a:ext>
              </a:extLst>
            </p:cNvPr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20">
              <a:extLst>
                <a:ext uri="{FF2B5EF4-FFF2-40B4-BE49-F238E27FC236}">
                  <a16:creationId xmlns:a16="http://schemas.microsoft.com/office/drawing/2014/main" id="{B24FB7A9-B1C9-74E8-2670-DDFCE6228441}"/>
                </a:ext>
              </a:extLst>
            </p:cNvPr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21">
                  <a:extLst>
                    <a:ext uri="{FF2B5EF4-FFF2-40B4-BE49-F238E27FC236}">
                      <a16:creationId xmlns:a16="http://schemas.microsoft.com/office/drawing/2014/main" id="{13A88661-3E40-3E85-CAF7-2BFC37E9BA05}"/>
                    </a:ext>
                  </a:extLst>
                </p:cNvPr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22">
                  <a:extLst>
                    <a:ext uri="{FF2B5EF4-FFF2-40B4-BE49-F238E27FC236}">
                      <a16:creationId xmlns:a16="http://schemas.microsoft.com/office/drawing/2014/main" id="{CAAB4421-80B0-720D-72CC-F8A5A5518661}"/>
                    </a:ext>
                  </a:extLst>
                </p:cNvPr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23">
                  <a:extLst>
                    <a:ext uri="{FF2B5EF4-FFF2-40B4-BE49-F238E27FC236}">
                      <a16:creationId xmlns:a16="http://schemas.microsoft.com/office/drawing/2014/main" id="{61A876DB-827D-74B3-F32D-15B7BF2B7CDC}"/>
                    </a:ext>
                  </a:extLst>
                </p:cNvPr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24">
                  <a:extLst>
                    <a:ext uri="{FF2B5EF4-FFF2-40B4-BE49-F238E27FC236}">
                      <a16:creationId xmlns:a16="http://schemas.microsoft.com/office/drawing/2014/main" id="{77A9B3B3-1E8C-AF3E-A9B5-A553E7E2EAEE}"/>
                    </a:ext>
                  </a:extLst>
                </p:cNvPr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25">
                  <a:extLst>
                    <a:ext uri="{FF2B5EF4-FFF2-40B4-BE49-F238E27FC236}">
                      <a16:creationId xmlns:a16="http://schemas.microsoft.com/office/drawing/2014/main" id="{2817CAA1-0E09-3C6B-EDE8-D197104CBF1A}"/>
                    </a:ext>
                  </a:extLst>
                </p:cNvPr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26">
                  <a:extLst>
                    <a:ext uri="{FF2B5EF4-FFF2-40B4-BE49-F238E27FC236}">
                      <a16:creationId xmlns:a16="http://schemas.microsoft.com/office/drawing/2014/main" id="{44ECC190-48AD-75A1-7358-09FEFA346C3D}"/>
                    </a:ext>
                  </a:extLst>
                </p:cNvPr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27">
                  <a:extLst>
                    <a:ext uri="{FF2B5EF4-FFF2-40B4-BE49-F238E27FC236}">
                      <a16:creationId xmlns:a16="http://schemas.microsoft.com/office/drawing/2014/main" id="{3E607CA3-15A5-75E8-AA89-D4F434727B30}"/>
                    </a:ext>
                  </a:extLst>
                </p:cNvPr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urved Connector 28">
              <a:extLst>
                <a:ext uri="{FF2B5EF4-FFF2-40B4-BE49-F238E27FC236}">
                  <a16:creationId xmlns:a16="http://schemas.microsoft.com/office/drawing/2014/main" id="{27F2E446-D298-A48F-AEC4-C5F254B9D15E}"/>
                </a:ext>
              </a:extLst>
            </p:cNvPr>
            <p:cNvCxnSpPr>
              <a:endCxn id="51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336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1B62291-1584-41BC-724D-45A29E003B94}"/>
              </a:ext>
            </a:extLst>
          </p:cNvPr>
          <p:cNvGrpSpPr/>
          <p:nvPr/>
        </p:nvGrpSpPr>
        <p:grpSpPr>
          <a:xfrm>
            <a:off x="306377" y="2040356"/>
            <a:ext cx="3669112" cy="3010450"/>
            <a:chOff x="3573452" y="2164181"/>
            <a:chExt cx="3669112" cy="3010450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D86E55-07DE-E829-42B6-0DC5BA4B4E9E}"/>
                </a:ext>
              </a:extLst>
            </p:cNvPr>
            <p:cNvGrpSpPr/>
            <p:nvPr/>
          </p:nvGrpSpPr>
          <p:grpSpPr>
            <a:xfrm>
              <a:off x="3573452" y="2164181"/>
              <a:ext cx="3669112" cy="3010450"/>
              <a:chOff x="3573452" y="2164181"/>
              <a:chExt cx="3669112" cy="3010450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A1BB4AC5-E529-3CDD-5A57-D9881FFF7CCB}"/>
                  </a:ext>
                </a:extLst>
              </p:cNvPr>
              <p:cNvGrpSpPr/>
              <p:nvPr/>
            </p:nvGrpSpPr>
            <p:grpSpPr>
              <a:xfrm>
                <a:off x="3573452" y="2164181"/>
                <a:ext cx="3669112" cy="3010450"/>
                <a:chOff x="8074237" y="1937982"/>
                <a:chExt cx="3669112" cy="3010450"/>
              </a:xfrm>
            </p:grpSpPr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8531C2E6-D83A-2812-0DC0-04A75A64E787}"/>
                    </a:ext>
                  </a:extLst>
                </p:cNvPr>
                <p:cNvSpPr txBox="1"/>
                <p:nvPr/>
              </p:nvSpPr>
              <p:spPr>
                <a:xfrm>
                  <a:off x="8543926" y="1937982"/>
                  <a:ext cx="2857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/>
                    <a:t>Função logística</a:t>
                  </a:r>
                </a:p>
              </p:txBody>
            </p:sp>
            <p:pic>
              <p:nvPicPr>
                <p:cNvPr id="6" name="Imagem 5">
                  <a:extLst>
                    <a:ext uri="{FF2B5EF4-FFF2-40B4-BE49-F238E27FC236}">
                      <a16:creationId xmlns:a16="http://schemas.microsoft.com/office/drawing/2014/main" id="{4D80E6E5-D9D8-1642-C28F-883E5336B5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086699" y="2103598"/>
                  <a:ext cx="3656650" cy="2742488"/>
                </a:xfrm>
                <a:prstGeom prst="rect">
                  <a:avLst/>
                </a:prstGeom>
              </p:spPr>
            </p:pic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" name="CaixaDeTexto 6">
                      <a:extLst>
                        <a:ext uri="{FF2B5EF4-FFF2-40B4-BE49-F238E27FC236}">
                          <a16:creationId xmlns:a16="http://schemas.microsoft.com/office/drawing/2014/main" id="{49877162-EDB5-01DB-C572-D0D7231EC6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689307" y="4671433"/>
                      <a:ext cx="566738" cy="2769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2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>
                <p:sp>
                  <p:nvSpPr>
                    <p:cNvPr id="7" name="CaixaDeTexto 6">
                      <a:extLst>
                        <a:ext uri="{FF2B5EF4-FFF2-40B4-BE49-F238E27FC236}">
                          <a16:creationId xmlns:a16="http://schemas.microsoft.com/office/drawing/2014/main" id="{49877162-EDB5-01DB-C572-D0D7231EC6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89307" y="4671433"/>
                      <a:ext cx="566738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8" name="CaixaDeTexto 7">
                      <a:extLst>
                        <a:ext uri="{FF2B5EF4-FFF2-40B4-BE49-F238E27FC236}">
                          <a16:creationId xmlns:a16="http://schemas.microsoft.com/office/drawing/2014/main" id="{2A9DDD9C-D57E-09F0-E357-D97D7CE49F78}"/>
                        </a:ext>
                      </a:extLst>
                    </p:cNvPr>
                    <p:cNvSpPr txBox="1"/>
                    <p:nvPr/>
                  </p:nvSpPr>
                  <p:spPr>
                    <a:xfrm rot="16200000">
                      <a:off x="7893582" y="3278605"/>
                      <a:ext cx="662097" cy="3007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2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>
                <p:sp>
                  <p:nvSpPr>
                    <p:cNvPr id="8" name="CaixaDeTexto 7">
                      <a:extLst>
                        <a:ext uri="{FF2B5EF4-FFF2-40B4-BE49-F238E27FC236}">
                          <a16:creationId xmlns:a16="http://schemas.microsoft.com/office/drawing/2014/main" id="{2A9DDD9C-D57E-09F0-E357-D97D7CE49F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7893582" y="3278605"/>
                      <a:ext cx="662097" cy="30078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" name="Right Brace 9">
                <a:extLst>
                  <a:ext uri="{FF2B5EF4-FFF2-40B4-BE49-F238E27FC236}">
                    <a16:creationId xmlns:a16="http://schemas.microsoft.com/office/drawing/2014/main" id="{4D963F6D-E2D2-0DF5-44E0-0A78144D04CC}"/>
                  </a:ext>
                </a:extLst>
              </p:cNvPr>
              <p:cNvSpPr/>
              <p:nvPr/>
            </p:nvSpPr>
            <p:spPr>
              <a:xfrm rot="16200000">
                <a:off x="4699442" y="2834217"/>
                <a:ext cx="142787" cy="1412081"/>
              </a:xfrm>
              <a:prstGeom prst="rightBrace">
                <a:avLst>
                  <a:gd name="adj1" fmla="val 8333"/>
                  <a:gd name="adj2" fmla="val 507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F7EF5129-F955-E14B-1A14-99134D12ABEE}"/>
                      </a:ext>
                    </a:extLst>
                  </p:cNvPr>
                  <p:cNvSpPr txBox="1"/>
                  <p:nvPr/>
                </p:nvSpPr>
                <p:spPr>
                  <a:xfrm>
                    <a:off x="4063759" y="3207254"/>
                    <a:ext cx="141311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1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&lt;0.5</m:t>
                          </m:r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100" b="0" i="0" dirty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&lt;0</m:t>
                          </m:r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F7EF5129-F955-E14B-1A14-99134D12AB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3759" y="3207254"/>
                    <a:ext cx="1413117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Right Brace 5">
                <a:extLst>
                  <a:ext uri="{FF2B5EF4-FFF2-40B4-BE49-F238E27FC236}">
                    <a16:creationId xmlns:a16="http://schemas.microsoft.com/office/drawing/2014/main" id="{187454D8-2D87-DCD0-BD18-8A84EB3A70B6}"/>
                  </a:ext>
                </a:extLst>
              </p:cNvPr>
              <p:cNvSpPr/>
              <p:nvPr/>
            </p:nvSpPr>
            <p:spPr>
              <a:xfrm rot="5400000">
                <a:off x="6105679" y="3061505"/>
                <a:ext cx="166155" cy="1423766"/>
              </a:xfrm>
              <a:prstGeom prst="rightBrace">
                <a:avLst>
                  <a:gd name="adj1" fmla="val 8333"/>
                  <a:gd name="adj2" fmla="val 507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061FA155-9B88-FD4D-0861-9BC7216E27D9}"/>
                      </a:ext>
                    </a:extLst>
                  </p:cNvPr>
                  <p:cNvSpPr txBox="1"/>
                  <p:nvPr/>
                </p:nvSpPr>
                <p:spPr>
                  <a:xfrm>
                    <a:off x="5476872" y="3850543"/>
                    <a:ext cx="142376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1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&gt;0.5</m:t>
                          </m:r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100" b="0" i="0" dirty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061FA155-9B88-FD4D-0861-9BC7216E27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76872" y="3850543"/>
                    <a:ext cx="142376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6">
                    <a:extLst>
                      <a:ext uri="{FF2B5EF4-FFF2-40B4-BE49-F238E27FC236}">
                        <a16:creationId xmlns:a16="http://schemas.microsoft.com/office/drawing/2014/main" id="{47D1FEB6-6A06-9B1A-95C2-426DECC0F11E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297" y="3196769"/>
                    <a:ext cx="142376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11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=0.5</m:t>
                          </m:r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1100" b="0" i="0" dirty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11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1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sz="11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100" dirty="0"/>
                  </a:p>
                </p:txBody>
              </p:sp>
            </mc:Choice>
            <mc:Fallback>
              <p:sp>
                <p:nvSpPr>
                  <p:cNvPr id="21" name="TextBox 6">
                    <a:extLst>
                      <a:ext uri="{FF2B5EF4-FFF2-40B4-BE49-F238E27FC236}">
                        <a16:creationId xmlns:a16="http://schemas.microsoft.com/office/drawing/2014/main" id="{47D1FEB6-6A06-9B1A-95C2-426DECC0F1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297" y="3196769"/>
                    <a:ext cx="1423767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ector de Seta Reta 22">
                <a:extLst>
                  <a:ext uri="{FF2B5EF4-FFF2-40B4-BE49-F238E27FC236}">
                    <a16:creationId xmlns:a16="http://schemas.microsoft.com/office/drawing/2014/main" id="{CC12EE18-C490-D900-54E8-70EA5D49026F}"/>
                  </a:ext>
                </a:extLst>
              </p:cNvPr>
              <p:cNvCxnSpPr>
                <a:cxnSpLocks/>
                <a:stCxn id="27" idx="7"/>
              </p:cNvCxnSpPr>
              <p:nvPr/>
            </p:nvCxnSpPr>
            <p:spPr>
              <a:xfrm flipV="1">
                <a:off x="5492461" y="3429000"/>
                <a:ext cx="219364" cy="201096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D03DF163-817D-5787-3223-2975D9425F36}"/>
                </a:ext>
              </a:extLst>
            </p:cNvPr>
            <p:cNvSpPr/>
            <p:nvPr/>
          </p:nvSpPr>
          <p:spPr>
            <a:xfrm>
              <a:off x="5442800" y="3621445"/>
              <a:ext cx="58182" cy="590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8F5AC0D3-5304-0E54-6428-B4A255026DE6}"/>
              </a:ext>
            </a:extLst>
          </p:cNvPr>
          <p:cNvGrpSpPr/>
          <p:nvPr/>
        </p:nvGrpSpPr>
        <p:grpSpPr>
          <a:xfrm>
            <a:off x="4763380" y="369131"/>
            <a:ext cx="6151693" cy="3036592"/>
            <a:chOff x="4953880" y="1826743"/>
            <a:chExt cx="6151693" cy="3036592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BE7CEA91-7A79-9FA9-D170-1566346B7CE7}"/>
                </a:ext>
              </a:extLst>
            </p:cNvPr>
            <p:cNvGrpSpPr/>
            <p:nvPr/>
          </p:nvGrpSpPr>
          <p:grpSpPr>
            <a:xfrm>
              <a:off x="5964872" y="1826743"/>
              <a:ext cx="4577263" cy="3036592"/>
              <a:chOff x="983980" y="3614532"/>
              <a:chExt cx="4577263" cy="3036592"/>
            </a:xfrm>
          </p:grpSpPr>
          <p:sp>
            <p:nvSpPr>
              <p:cNvPr id="3" name="Elipse 2">
                <a:extLst>
                  <a:ext uri="{FF2B5EF4-FFF2-40B4-BE49-F238E27FC236}">
                    <a16:creationId xmlns:a16="http://schemas.microsoft.com/office/drawing/2014/main" id="{9FBBBE19-765D-4DA4-27DB-8CFF0F7ADDAD}"/>
                  </a:ext>
                </a:extLst>
              </p:cNvPr>
              <p:cNvSpPr/>
              <p:nvPr/>
            </p:nvSpPr>
            <p:spPr>
              <a:xfrm>
                <a:off x="3328962" y="3756976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3F4CA6C6-D1D8-9986-03E5-4EC902C4DFEC}"/>
                  </a:ext>
                </a:extLst>
              </p:cNvPr>
              <p:cNvSpPr/>
              <p:nvPr/>
            </p:nvSpPr>
            <p:spPr>
              <a:xfrm>
                <a:off x="3328961" y="4526233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9E10D2CD-54C6-7333-E97A-5E22B054535A}"/>
                  </a:ext>
                </a:extLst>
              </p:cNvPr>
              <p:cNvSpPr/>
              <p:nvPr/>
            </p:nvSpPr>
            <p:spPr>
              <a:xfrm>
                <a:off x="3328961" y="5305650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5C1FCD0-D048-AE75-7E77-A02A5F096897}"/>
                  </a:ext>
                </a:extLst>
              </p:cNvPr>
              <p:cNvSpPr/>
              <p:nvPr/>
            </p:nvSpPr>
            <p:spPr>
              <a:xfrm>
                <a:off x="3328961" y="6085067"/>
                <a:ext cx="566057" cy="5660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6F395903-9758-C515-9CD7-A2F80A64771E}"/>
                  </a:ext>
                </a:extLst>
              </p:cNvPr>
              <p:cNvSpPr/>
              <p:nvPr/>
            </p:nvSpPr>
            <p:spPr>
              <a:xfrm>
                <a:off x="4389392" y="4524905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C4BAD02-5F0D-A997-7875-578E9FDEE881}"/>
                  </a:ext>
                </a:extLst>
              </p:cNvPr>
              <p:cNvSpPr/>
              <p:nvPr/>
            </p:nvSpPr>
            <p:spPr>
              <a:xfrm>
                <a:off x="2123189" y="3756976"/>
                <a:ext cx="566057" cy="5660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01B6E13-823A-6562-3928-471F64D4E5F2}"/>
                  </a:ext>
                </a:extLst>
              </p:cNvPr>
              <p:cNvSpPr/>
              <p:nvPr/>
            </p:nvSpPr>
            <p:spPr>
              <a:xfrm>
                <a:off x="2127901" y="4526230"/>
                <a:ext cx="566057" cy="5660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2E4B5170-725D-6350-A327-FEC1199EEE28}"/>
                  </a:ext>
                </a:extLst>
              </p:cNvPr>
              <p:cNvSpPr/>
              <p:nvPr/>
            </p:nvSpPr>
            <p:spPr>
              <a:xfrm>
                <a:off x="2123189" y="5303324"/>
                <a:ext cx="566057" cy="5660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0FE3A0EE-4227-915E-E44F-637197C1DE9A}"/>
                  </a:ext>
                </a:extLst>
              </p:cNvPr>
              <p:cNvCxnSpPr>
                <a:stCxn id="13" idx="6"/>
                <a:endCxn id="3" idx="2"/>
              </p:cNvCxnSpPr>
              <p:nvPr/>
            </p:nvCxnSpPr>
            <p:spPr>
              <a:xfrm>
                <a:off x="2689246" y="4040005"/>
                <a:ext cx="6397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E7C8974D-B235-81EC-F63A-709510591E72}"/>
                  </a:ext>
                </a:extLst>
              </p:cNvPr>
              <p:cNvCxnSpPr>
                <a:stCxn id="13" idx="6"/>
                <a:endCxn id="9" idx="2"/>
              </p:cNvCxnSpPr>
              <p:nvPr/>
            </p:nvCxnSpPr>
            <p:spPr>
              <a:xfrm>
                <a:off x="2689246" y="4040005"/>
                <a:ext cx="639715" cy="7692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ector de Seta Reta 23">
                <a:extLst>
                  <a:ext uri="{FF2B5EF4-FFF2-40B4-BE49-F238E27FC236}">
                    <a16:creationId xmlns:a16="http://schemas.microsoft.com/office/drawing/2014/main" id="{3F62FC8D-369A-0D63-44F6-414E18E231B0}"/>
                  </a:ext>
                </a:extLst>
              </p:cNvPr>
              <p:cNvCxnSpPr>
                <a:stCxn id="13" idx="6"/>
                <a:endCxn id="10" idx="2"/>
              </p:cNvCxnSpPr>
              <p:nvPr/>
            </p:nvCxnSpPr>
            <p:spPr>
              <a:xfrm>
                <a:off x="2689246" y="4040005"/>
                <a:ext cx="639715" cy="15486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de Seta Reta 25">
                <a:extLst>
                  <a:ext uri="{FF2B5EF4-FFF2-40B4-BE49-F238E27FC236}">
                    <a16:creationId xmlns:a16="http://schemas.microsoft.com/office/drawing/2014/main" id="{82E58125-04F1-5476-F657-82B73DB48AEB}"/>
                  </a:ext>
                </a:extLst>
              </p:cNvPr>
              <p:cNvCxnSpPr>
                <a:stCxn id="13" idx="6"/>
                <a:endCxn id="11" idx="2"/>
              </p:cNvCxnSpPr>
              <p:nvPr/>
            </p:nvCxnSpPr>
            <p:spPr>
              <a:xfrm>
                <a:off x="2689246" y="4040005"/>
                <a:ext cx="639715" cy="2328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de Seta Reta 27">
                <a:extLst>
                  <a:ext uri="{FF2B5EF4-FFF2-40B4-BE49-F238E27FC236}">
                    <a16:creationId xmlns:a16="http://schemas.microsoft.com/office/drawing/2014/main" id="{FF8B993A-8CE2-5459-A082-1EA7671ABDA7}"/>
                  </a:ext>
                </a:extLst>
              </p:cNvPr>
              <p:cNvCxnSpPr>
                <a:stCxn id="14" idx="6"/>
                <a:endCxn id="3" idx="2"/>
              </p:cNvCxnSpPr>
              <p:nvPr/>
            </p:nvCxnSpPr>
            <p:spPr>
              <a:xfrm flipV="1">
                <a:off x="2693958" y="4040005"/>
                <a:ext cx="635004" cy="769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012494B6-D0CF-4AFA-30DD-79DB5104D2B8}"/>
                  </a:ext>
                </a:extLst>
              </p:cNvPr>
              <p:cNvCxnSpPr>
                <a:stCxn id="15" idx="6"/>
                <a:endCxn id="9" idx="2"/>
              </p:cNvCxnSpPr>
              <p:nvPr/>
            </p:nvCxnSpPr>
            <p:spPr>
              <a:xfrm flipV="1">
                <a:off x="2689246" y="4809262"/>
                <a:ext cx="639715" cy="777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de Seta Reta 30">
                <a:extLst>
                  <a:ext uri="{FF2B5EF4-FFF2-40B4-BE49-F238E27FC236}">
                    <a16:creationId xmlns:a16="http://schemas.microsoft.com/office/drawing/2014/main" id="{CBED7C70-B48A-C25A-799A-3C2124ABE3BF}"/>
                  </a:ext>
                </a:extLst>
              </p:cNvPr>
              <p:cNvCxnSpPr>
                <a:stCxn id="14" idx="6"/>
                <a:endCxn id="9" idx="2"/>
              </p:cNvCxnSpPr>
              <p:nvPr/>
            </p:nvCxnSpPr>
            <p:spPr>
              <a:xfrm>
                <a:off x="2693958" y="4809259"/>
                <a:ext cx="635003" cy="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4AD75E9D-ADAA-5D68-54F9-210425336227}"/>
                  </a:ext>
                </a:extLst>
              </p:cNvPr>
              <p:cNvCxnSpPr>
                <a:stCxn id="14" idx="6"/>
                <a:endCxn id="10" idx="2"/>
              </p:cNvCxnSpPr>
              <p:nvPr/>
            </p:nvCxnSpPr>
            <p:spPr>
              <a:xfrm>
                <a:off x="2693958" y="4809259"/>
                <a:ext cx="635003" cy="7794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A1D1CA95-A939-B3C3-EE2E-61FA4D6AA1DB}"/>
                  </a:ext>
                </a:extLst>
              </p:cNvPr>
              <p:cNvCxnSpPr>
                <a:stCxn id="14" idx="6"/>
                <a:endCxn id="11" idx="2"/>
              </p:cNvCxnSpPr>
              <p:nvPr/>
            </p:nvCxnSpPr>
            <p:spPr>
              <a:xfrm>
                <a:off x="2693958" y="4809259"/>
                <a:ext cx="635003" cy="15588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de Seta Reta 33">
                <a:extLst>
                  <a:ext uri="{FF2B5EF4-FFF2-40B4-BE49-F238E27FC236}">
                    <a16:creationId xmlns:a16="http://schemas.microsoft.com/office/drawing/2014/main" id="{9E1357A3-ACD6-4221-8A10-F8222A2D2147}"/>
                  </a:ext>
                </a:extLst>
              </p:cNvPr>
              <p:cNvCxnSpPr>
                <a:stCxn id="15" idx="6"/>
                <a:endCxn id="3" idx="2"/>
              </p:cNvCxnSpPr>
              <p:nvPr/>
            </p:nvCxnSpPr>
            <p:spPr>
              <a:xfrm flipV="1">
                <a:off x="2689246" y="4040005"/>
                <a:ext cx="639716" cy="1546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F767040C-7547-EB89-2EFD-49833D0F6987}"/>
                  </a:ext>
                </a:extLst>
              </p:cNvPr>
              <p:cNvCxnSpPr>
                <a:stCxn id="15" idx="6"/>
                <a:endCxn id="10" idx="2"/>
              </p:cNvCxnSpPr>
              <p:nvPr/>
            </p:nvCxnSpPr>
            <p:spPr>
              <a:xfrm>
                <a:off x="2689246" y="5586353"/>
                <a:ext cx="639715" cy="2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de Seta Reta 35">
                <a:extLst>
                  <a:ext uri="{FF2B5EF4-FFF2-40B4-BE49-F238E27FC236}">
                    <a16:creationId xmlns:a16="http://schemas.microsoft.com/office/drawing/2014/main" id="{6581E5B3-1829-753C-18C4-746F50608BCB}"/>
                  </a:ext>
                </a:extLst>
              </p:cNvPr>
              <p:cNvCxnSpPr>
                <a:stCxn id="15" idx="6"/>
                <a:endCxn id="11" idx="2"/>
              </p:cNvCxnSpPr>
              <p:nvPr/>
            </p:nvCxnSpPr>
            <p:spPr>
              <a:xfrm>
                <a:off x="2689246" y="5586353"/>
                <a:ext cx="639715" cy="78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de Seta Reta 36">
                <a:extLst>
                  <a:ext uri="{FF2B5EF4-FFF2-40B4-BE49-F238E27FC236}">
                    <a16:creationId xmlns:a16="http://schemas.microsoft.com/office/drawing/2014/main" id="{CADFCE31-ABF9-A547-A6BA-25B29486E29B}"/>
                  </a:ext>
                </a:extLst>
              </p:cNvPr>
              <p:cNvCxnSpPr>
                <a:cxnSpLocks/>
                <a:stCxn id="40" idx="3"/>
                <a:endCxn id="13" idx="2"/>
              </p:cNvCxnSpPr>
              <p:nvPr/>
            </p:nvCxnSpPr>
            <p:spPr>
              <a:xfrm flipV="1">
                <a:off x="1547919" y="4040005"/>
                <a:ext cx="575270" cy="3979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to 37">
                <a:extLst>
                  <a:ext uri="{FF2B5EF4-FFF2-40B4-BE49-F238E27FC236}">
                    <a16:creationId xmlns:a16="http://schemas.microsoft.com/office/drawing/2014/main" id="{32D79C6D-B21D-4B03-AB43-306ED9D315C7}"/>
                  </a:ext>
                </a:extLst>
              </p:cNvPr>
              <p:cNvCxnSpPr>
                <a:cxnSpLocks/>
                <a:stCxn id="47" idx="3"/>
                <a:endCxn id="14" idx="2"/>
              </p:cNvCxnSpPr>
              <p:nvPr/>
            </p:nvCxnSpPr>
            <p:spPr>
              <a:xfrm flipV="1">
                <a:off x="1504691" y="4809259"/>
                <a:ext cx="623210" cy="1133997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de Seta Reta 38">
                <a:extLst>
                  <a:ext uri="{FF2B5EF4-FFF2-40B4-BE49-F238E27FC236}">
                    <a16:creationId xmlns:a16="http://schemas.microsoft.com/office/drawing/2014/main" id="{93833D48-1017-BC76-4C74-C72AE08AC0A6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 flipV="1">
                <a:off x="4955449" y="4806772"/>
                <a:ext cx="257585" cy="1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E17B4632-1B1D-B7A3-B51B-FE6706D6AAC8}"/>
                      </a:ext>
                    </a:extLst>
                  </p:cNvPr>
                  <p:cNvSpPr txBox="1"/>
                  <p:nvPr/>
                </p:nvSpPr>
                <p:spPr>
                  <a:xfrm>
                    <a:off x="1165380" y="4253294"/>
                    <a:ext cx="38253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8" name="CaixaDeTexto 27">
                    <a:extLst>
                      <a:ext uri="{FF2B5EF4-FFF2-40B4-BE49-F238E27FC236}">
                        <a16:creationId xmlns:a16="http://schemas.microsoft.com/office/drawing/2014/main" id="{700BFFF4-EFA5-FE1A-E698-FE561F64A0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5380" y="4253294"/>
                    <a:ext cx="38253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C3F77148-DA22-F8F5-8AF9-C3C5C82A5EAD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276" y="5001341"/>
                    <a:ext cx="3702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856CAF11-1146-858A-1735-7C96E93ED0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276" y="5001341"/>
                    <a:ext cx="3702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8751AEF9-E5DB-BBE7-5604-1241F31AD035}"/>
                  </a:ext>
                </a:extLst>
              </p:cNvPr>
              <p:cNvSpPr/>
              <p:nvPr/>
            </p:nvSpPr>
            <p:spPr>
              <a:xfrm>
                <a:off x="2130257" y="6080416"/>
                <a:ext cx="566057" cy="5660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43" name="Conector de Seta Reta 42">
                <a:extLst>
                  <a:ext uri="{FF2B5EF4-FFF2-40B4-BE49-F238E27FC236}">
                    <a16:creationId xmlns:a16="http://schemas.microsoft.com/office/drawing/2014/main" id="{20B79A85-FEAE-75A1-B7B0-C2754606B5EE}"/>
                  </a:ext>
                </a:extLst>
              </p:cNvPr>
              <p:cNvCxnSpPr>
                <a:stCxn id="42" idx="6"/>
                <a:endCxn id="11" idx="2"/>
              </p:cNvCxnSpPr>
              <p:nvPr/>
            </p:nvCxnSpPr>
            <p:spPr>
              <a:xfrm>
                <a:off x="2696314" y="6363445"/>
                <a:ext cx="632647" cy="46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de Seta Reta 43">
                <a:extLst>
                  <a:ext uri="{FF2B5EF4-FFF2-40B4-BE49-F238E27FC236}">
                    <a16:creationId xmlns:a16="http://schemas.microsoft.com/office/drawing/2014/main" id="{2FF37FAD-164E-BC4C-A7CE-6E2CDA690234}"/>
                  </a:ext>
                </a:extLst>
              </p:cNvPr>
              <p:cNvCxnSpPr>
                <a:stCxn id="42" idx="6"/>
                <a:endCxn id="10" idx="2"/>
              </p:cNvCxnSpPr>
              <p:nvPr/>
            </p:nvCxnSpPr>
            <p:spPr>
              <a:xfrm flipV="1">
                <a:off x="2696314" y="5588679"/>
                <a:ext cx="632647" cy="7747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de Seta Reta 44">
                <a:extLst>
                  <a:ext uri="{FF2B5EF4-FFF2-40B4-BE49-F238E27FC236}">
                    <a16:creationId xmlns:a16="http://schemas.microsoft.com/office/drawing/2014/main" id="{7166C62B-4A84-5356-4269-FF8DEE61D1D9}"/>
                  </a:ext>
                </a:extLst>
              </p:cNvPr>
              <p:cNvCxnSpPr>
                <a:stCxn id="42" idx="6"/>
                <a:endCxn id="9" idx="2"/>
              </p:cNvCxnSpPr>
              <p:nvPr/>
            </p:nvCxnSpPr>
            <p:spPr>
              <a:xfrm flipV="1">
                <a:off x="2696314" y="4809262"/>
                <a:ext cx="632647" cy="15541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de Seta Reta 45">
                <a:extLst>
                  <a:ext uri="{FF2B5EF4-FFF2-40B4-BE49-F238E27FC236}">
                    <a16:creationId xmlns:a16="http://schemas.microsoft.com/office/drawing/2014/main" id="{52D9EFD4-CA62-2EF3-F69A-7BB817FF6436}"/>
                  </a:ext>
                </a:extLst>
              </p:cNvPr>
              <p:cNvCxnSpPr>
                <a:stCxn id="42" idx="6"/>
                <a:endCxn id="3" idx="2"/>
              </p:cNvCxnSpPr>
              <p:nvPr/>
            </p:nvCxnSpPr>
            <p:spPr>
              <a:xfrm flipV="1">
                <a:off x="2696314" y="4040005"/>
                <a:ext cx="632648" cy="23234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CaixaDeTexto 46">
                    <a:extLst>
                      <a:ext uri="{FF2B5EF4-FFF2-40B4-BE49-F238E27FC236}">
                        <a16:creationId xmlns:a16="http://schemas.microsoft.com/office/drawing/2014/main" id="{A680BAFB-5F13-6E74-F290-B6DDE06560CF}"/>
                      </a:ext>
                    </a:extLst>
                  </p:cNvPr>
                  <p:cNvSpPr txBox="1"/>
                  <p:nvPr/>
                </p:nvSpPr>
                <p:spPr>
                  <a:xfrm>
                    <a:off x="1122151" y="5758590"/>
                    <a:ext cx="3825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35" name="CaixaDeTexto 34">
                    <a:extLst>
                      <a:ext uri="{FF2B5EF4-FFF2-40B4-BE49-F238E27FC236}">
                        <a16:creationId xmlns:a16="http://schemas.microsoft.com/office/drawing/2014/main" id="{81030FF5-97E0-FF90-2CD6-B39D9A7EA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2151" y="5758590"/>
                    <a:ext cx="38254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7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Conector de Seta Reta 47">
                <a:extLst>
                  <a:ext uri="{FF2B5EF4-FFF2-40B4-BE49-F238E27FC236}">
                    <a16:creationId xmlns:a16="http://schemas.microsoft.com/office/drawing/2014/main" id="{9384B744-985F-5A99-8CE1-E554AEDA7890}"/>
                  </a:ext>
                </a:extLst>
              </p:cNvPr>
              <p:cNvCxnSpPr>
                <a:cxnSpLocks/>
                <a:stCxn id="41" idx="3"/>
                <a:endCxn id="13" idx="2"/>
              </p:cNvCxnSpPr>
              <p:nvPr/>
            </p:nvCxnSpPr>
            <p:spPr>
              <a:xfrm flipV="1">
                <a:off x="1498566" y="4040005"/>
                <a:ext cx="624623" cy="11460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de Seta Reta 48">
                <a:extLst>
                  <a:ext uri="{FF2B5EF4-FFF2-40B4-BE49-F238E27FC236}">
                    <a16:creationId xmlns:a16="http://schemas.microsoft.com/office/drawing/2014/main" id="{F88EA3DD-109C-205C-9AD6-51463EC7775D}"/>
                  </a:ext>
                </a:extLst>
              </p:cNvPr>
              <p:cNvCxnSpPr>
                <a:cxnSpLocks/>
                <a:stCxn id="41" idx="3"/>
                <a:endCxn id="14" idx="2"/>
              </p:cNvCxnSpPr>
              <p:nvPr/>
            </p:nvCxnSpPr>
            <p:spPr>
              <a:xfrm flipV="1">
                <a:off x="1498566" y="4809259"/>
                <a:ext cx="629335" cy="3767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de Seta Reta 49">
                <a:extLst>
                  <a:ext uri="{FF2B5EF4-FFF2-40B4-BE49-F238E27FC236}">
                    <a16:creationId xmlns:a16="http://schemas.microsoft.com/office/drawing/2014/main" id="{1B1B7785-0E67-6FFB-CC9E-C2F2200FF6E5}"/>
                  </a:ext>
                </a:extLst>
              </p:cNvPr>
              <p:cNvCxnSpPr>
                <a:stCxn id="47" idx="3"/>
                <a:endCxn id="15" idx="2"/>
              </p:cNvCxnSpPr>
              <p:nvPr/>
            </p:nvCxnSpPr>
            <p:spPr>
              <a:xfrm flipV="1">
                <a:off x="1504691" y="5586353"/>
                <a:ext cx="618498" cy="3569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de Seta Reta 50">
                <a:extLst>
                  <a:ext uri="{FF2B5EF4-FFF2-40B4-BE49-F238E27FC236}">
                    <a16:creationId xmlns:a16="http://schemas.microsoft.com/office/drawing/2014/main" id="{FBCB712B-6FA6-2E18-E627-3EA038C8AF77}"/>
                  </a:ext>
                </a:extLst>
              </p:cNvPr>
              <p:cNvCxnSpPr>
                <a:cxnSpLocks/>
                <a:stCxn id="47" idx="3"/>
                <a:endCxn id="13" idx="2"/>
              </p:cNvCxnSpPr>
              <p:nvPr/>
            </p:nvCxnSpPr>
            <p:spPr>
              <a:xfrm flipV="1">
                <a:off x="1504691" y="4040005"/>
                <a:ext cx="618498" cy="19032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de Seta Reta 51">
                <a:extLst>
                  <a:ext uri="{FF2B5EF4-FFF2-40B4-BE49-F238E27FC236}">
                    <a16:creationId xmlns:a16="http://schemas.microsoft.com/office/drawing/2014/main" id="{88676A1A-5060-C9A7-718B-C1CF9098C0B9}"/>
                  </a:ext>
                </a:extLst>
              </p:cNvPr>
              <p:cNvCxnSpPr>
                <a:cxnSpLocks/>
                <a:stCxn id="41" idx="3"/>
                <a:endCxn id="15" idx="2"/>
              </p:cNvCxnSpPr>
              <p:nvPr/>
            </p:nvCxnSpPr>
            <p:spPr>
              <a:xfrm>
                <a:off x="1498566" y="5186007"/>
                <a:ext cx="624623" cy="400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ector de Seta Reta 52">
                <a:extLst>
                  <a:ext uri="{FF2B5EF4-FFF2-40B4-BE49-F238E27FC236}">
                    <a16:creationId xmlns:a16="http://schemas.microsoft.com/office/drawing/2014/main" id="{45B86EB9-F069-D8F3-AFA9-8C178CF5E389}"/>
                  </a:ext>
                </a:extLst>
              </p:cNvPr>
              <p:cNvCxnSpPr>
                <a:cxnSpLocks/>
                <a:stCxn id="41" idx="3"/>
                <a:endCxn id="42" idx="2"/>
              </p:cNvCxnSpPr>
              <p:nvPr/>
            </p:nvCxnSpPr>
            <p:spPr>
              <a:xfrm>
                <a:off x="1498566" y="5186007"/>
                <a:ext cx="631691" cy="11774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ector de Seta Reta 53">
                <a:extLst>
                  <a:ext uri="{FF2B5EF4-FFF2-40B4-BE49-F238E27FC236}">
                    <a16:creationId xmlns:a16="http://schemas.microsoft.com/office/drawing/2014/main" id="{A327DFF2-2CF7-3633-5602-1764D1C00334}"/>
                  </a:ext>
                </a:extLst>
              </p:cNvPr>
              <p:cNvCxnSpPr>
                <a:stCxn id="40" idx="3"/>
                <a:endCxn id="14" idx="2"/>
              </p:cNvCxnSpPr>
              <p:nvPr/>
            </p:nvCxnSpPr>
            <p:spPr>
              <a:xfrm>
                <a:off x="1547919" y="4437960"/>
                <a:ext cx="579982" cy="3712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de Seta Reta 54">
                <a:extLst>
                  <a:ext uri="{FF2B5EF4-FFF2-40B4-BE49-F238E27FC236}">
                    <a16:creationId xmlns:a16="http://schemas.microsoft.com/office/drawing/2014/main" id="{74BB179D-C9DE-82A2-C280-E14820AF9460}"/>
                  </a:ext>
                </a:extLst>
              </p:cNvPr>
              <p:cNvCxnSpPr>
                <a:stCxn id="40" idx="3"/>
                <a:endCxn id="15" idx="2"/>
              </p:cNvCxnSpPr>
              <p:nvPr/>
            </p:nvCxnSpPr>
            <p:spPr>
              <a:xfrm>
                <a:off x="1547919" y="4437960"/>
                <a:ext cx="575270" cy="114839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de Seta Reta 55">
                <a:extLst>
                  <a:ext uri="{FF2B5EF4-FFF2-40B4-BE49-F238E27FC236}">
                    <a16:creationId xmlns:a16="http://schemas.microsoft.com/office/drawing/2014/main" id="{C8E27725-1D5B-566B-0637-AB6E9F07998A}"/>
                  </a:ext>
                </a:extLst>
              </p:cNvPr>
              <p:cNvCxnSpPr>
                <a:stCxn id="40" idx="3"/>
                <a:endCxn id="42" idx="2"/>
              </p:cNvCxnSpPr>
              <p:nvPr/>
            </p:nvCxnSpPr>
            <p:spPr>
              <a:xfrm>
                <a:off x="1547919" y="4437960"/>
                <a:ext cx="582338" cy="19254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de Seta Reta 56">
                <a:extLst>
                  <a:ext uri="{FF2B5EF4-FFF2-40B4-BE49-F238E27FC236}">
                    <a16:creationId xmlns:a16="http://schemas.microsoft.com/office/drawing/2014/main" id="{2C719A63-080C-C482-7C3B-7DB6FEEEDBDC}"/>
                  </a:ext>
                </a:extLst>
              </p:cNvPr>
              <p:cNvCxnSpPr>
                <a:stCxn id="47" idx="3"/>
                <a:endCxn id="42" idx="2"/>
              </p:cNvCxnSpPr>
              <p:nvPr/>
            </p:nvCxnSpPr>
            <p:spPr>
              <a:xfrm>
                <a:off x="1504691" y="5943256"/>
                <a:ext cx="625566" cy="4201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ector de Seta Reta 57">
                <a:extLst>
                  <a:ext uri="{FF2B5EF4-FFF2-40B4-BE49-F238E27FC236}">
                    <a16:creationId xmlns:a16="http://schemas.microsoft.com/office/drawing/2014/main" id="{8A814F8A-E22B-40CA-9C00-2EBA9AE671E8}"/>
                  </a:ext>
                </a:extLst>
              </p:cNvPr>
              <p:cNvCxnSpPr>
                <a:cxnSpLocks/>
                <a:stCxn id="3" idx="6"/>
                <a:endCxn id="12" idx="2"/>
              </p:cNvCxnSpPr>
              <p:nvPr/>
            </p:nvCxnSpPr>
            <p:spPr>
              <a:xfrm>
                <a:off x="3895019" y="4040005"/>
                <a:ext cx="494373" cy="76792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ector de Seta Reta 58">
                <a:extLst>
                  <a:ext uri="{FF2B5EF4-FFF2-40B4-BE49-F238E27FC236}">
                    <a16:creationId xmlns:a16="http://schemas.microsoft.com/office/drawing/2014/main" id="{AA1F0966-2093-7538-626B-045E88C83C86}"/>
                  </a:ext>
                </a:extLst>
              </p:cNvPr>
              <p:cNvCxnSpPr>
                <a:stCxn id="9" idx="6"/>
                <a:endCxn id="12" idx="2"/>
              </p:cNvCxnSpPr>
              <p:nvPr/>
            </p:nvCxnSpPr>
            <p:spPr>
              <a:xfrm flipV="1">
                <a:off x="3895018" y="4807934"/>
                <a:ext cx="494374" cy="13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ector de Seta Reta 59">
                <a:extLst>
                  <a:ext uri="{FF2B5EF4-FFF2-40B4-BE49-F238E27FC236}">
                    <a16:creationId xmlns:a16="http://schemas.microsoft.com/office/drawing/2014/main" id="{D3114640-7E5A-8794-8B72-0F62F718832C}"/>
                  </a:ext>
                </a:extLst>
              </p:cNvPr>
              <p:cNvCxnSpPr>
                <a:stCxn id="10" idx="6"/>
                <a:endCxn id="12" idx="2"/>
              </p:cNvCxnSpPr>
              <p:nvPr/>
            </p:nvCxnSpPr>
            <p:spPr>
              <a:xfrm flipV="1">
                <a:off x="3895018" y="4807934"/>
                <a:ext cx="494374" cy="7807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de Seta Reta 60">
                <a:extLst>
                  <a:ext uri="{FF2B5EF4-FFF2-40B4-BE49-F238E27FC236}">
                    <a16:creationId xmlns:a16="http://schemas.microsoft.com/office/drawing/2014/main" id="{EDC08602-07EF-F5B6-5660-3485C5D1980D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3895018" y="4807934"/>
                <a:ext cx="494374" cy="156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99514D62-894A-8E5C-D29C-41B352D439A2}"/>
                      </a:ext>
                    </a:extLst>
                  </p:cNvPr>
                  <p:cNvSpPr txBox="1"/>
                  <p:nvPr/>
                </p:nvSpPr>
                <p:spPr>
                  <a:xfrm>
                    <a:off x="5135329" y="4613494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10A6983A-CC8B-D7FC-B3D3-06EDC31B5D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35329" y="4613494"/>
                    <a:ext cx="41583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6557" r="-869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CaixaDeTexto 62">
                    <a:extLst>
                      <a:ext uri="{FF2B5EF4-FFF2-40B4-BE49-F238E27FC236}">
                        <a16:creationId xmlns:a16="http://schemas.microsoft.com/office/drawing/2014/main" id="{E81C0D87-A928-8713-5B07-CD54185E1D84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983980" y="5467885"/>
                    <a:ext cx="65365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5" name="CaixaDeTexto 54">
                    <a:extLst>
                      <a:ext uri="{FF2B5EF4-FFF2-40B4-BE49-F238E27FC236}">
                        <a16:creationId xmlns:a16="http://schemas.microsoft.com/office/drawing/2014/main" id="{0F417A13-A7EE-2E2F-4483-6FE0F36226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983980" y="5467885"/>
                    <a:ext cx="653654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434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Conector de Seta Reta 63">
                <a:extLst>
                  <a:ext uri="{FF2B5EF4-FFF2-40B4-BE49-F238E27FC236}">
                    <a16:creationId xmlns:a16="http://schemas.microsoft.com/office/drawing/2014/main" id="{533ADB27-A813-0BBA-14F3-784C63A44F69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611991" y="3614532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de Seta Reta 64">
                <a:extLst>
                  <a:ext uri="{FF2B5EF4-FFF2-40B4-BE49-F238E27FC236}">
                    <a16:creationId xmlns:a16="http://schemas.microsoft.com/office/drawing/2014/main" id="{5EEA6755-68E7-7DBA-68A1-E142ED18DE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991" y="4383786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de Seta Reta 65">
                <a:extLst>
                  <a:ext uri="{FF2B5EF4-FFF2-40B4-BE49-F238E27FC236}">
                    <a16:creationId xmlns:a16="http://schemas.microsoft.com/office/drawing/2014/main" id="{BE39902A-6D14-234C-AEAD-773DB3B79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991" y="5160880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de Seta Reta 66">
                <a:extLst>
                  <a:ext uri="{FF2B5EF4-FFF2-40B4-BE49-F238E27FC236}">
                    <a16:creationId xmlns:a16="http://schemas.microsoft.com/office/drawing/2014/main" id="{C0919A61-636B-6CB6-99C2-D5A7882C5D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11991" y="5937972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de Seta Reta 67">
                <a:extLst>
                  <a:ext uri="{FF2B5EF4-FFF2-40B4-BE49-F238E27FC236}">
                    <a16:creationId xmlns:a16="http://schemas.microsoft.com/office/drawing/2014/main" id="{D2572768-339E-927E-5904-858398801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316" y="3614532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ector de Seta Reta 68">
                <a:extLst>
                  <a:ext uri="{FF2B5EF4-FFF2-40B4-BE49-F238E27FC236}">
                    <a16:creationId xmlns:a16="http://schemas.microsoft.com/office/drawing/2014/main" id="{D1C7826D-B0E4-EBE9-A43B-232A70B9B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8666" y="4375037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ector de Seta Reta 69">
                <a:extLst>
                  <a:ext uri="{FF2B5EF4-FFF2-40B4-BE49-F238E27FC236}">
                    <a16:creationId xmlns:a16="http://schemas.microsoft.com/office/drawing/2014/main" id="{24D5EB0A-2D5D-CF91-D646-37F8B1FB7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316" y="5160880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ector de Seta Reta 70">
                <a:extLst>
                  <a:ext uri="{FF2B5EF4-FFF2-40B4-BE49-F238E27FC236}">
                    <a16:creationId xmlns:a16="http://schemas.microsoft.com/office/drawing/2014/main" id="{4DCBAEBC-B22E-B72F-915D-E5DD036A98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316" y="5935320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ector de Seta Reta 71">
                <a:extLst>
                  <a:ext uri="{FF2B5EF4-FFF2-40B4-BE49-F238E27FC236}">
                    <a16:creationId xmlns:a16="http://schemas.microsoft.com/office/drawing/2014/main" id="{F8183920-BDB2-DE0C-2975-B8FFF0811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0061" y="4383786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Elipse 72">
                <a:extLst>
                  <a:ext uri="{FF2B5EF4-FFF2-40B4-BE49-F238E27FC236}">
                    <a16:creationId xmlns:a16="http://schemas.microsoft.com/office/drawing/2014/main" id="{44B31C0A-F6AD-741A-A226-987A180FA339}"/>
                  </a:ext>
                </a:extLst>
              </p:cNvPr>
              <p:cNvSpPr/>
              <p:nvPr/>
            </p:nvSpPr>
            <p:spPr>
              <a:xfrm>
                <a:off x="4389389" y="5303324"/>
                <a:ext cx="566057" cy="566057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74" name="Conector de Seta Reta 73">
                <a:extLst>
                  <a:ext uri="{FF2B5EF4-FFF2-40B4-BE49-F238E27FC236}">
                    <a16:creationId xmlns:a16="http://schemas.microsoft.com/office/drawing/2014/main" id="{4E586775-A4E4-2977-6D66-DC5656E183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417" y="5160880"/>
                <a:ext cx="0" cy="14244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ector de Seta Reta 74">
                <a:extLst>
                  <a:ext uri="{FF2B5EF4-FFF2-40B4-BE49-F238E27FC236}">
                    <a16:creationId xmlns:a16="http://schemas.microsoft.com/office/drawing/2014/main" id="{DD6B6A9C-4EDB-12E3-35F9-DB64DF830725}"/>
                  </a:ext>
                </a:extLst>
              </p:cNvPr>
              <p:cNvCxnSpPr>
                <a:stCxn id="3" idx="6"/>
                <a:endCxn id="73" idx="2"/>
              </p:cNvCxnSpPr>
              <p:nvPr/>
            </p:nvCxnSpPr>
            <p:spPr>
              <a:xfrm>
                <a:off x="3895019" y="4040005"/>
                <a:ext cx="494370" cy="15463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ector de Seta Reta 75">
                <a:extLst>
                  <a:ext uri="{FF2B5EF4-FFF2-40B4-BE49-F238E27FC236}">
                    <a16:creationId xmlns:a16="http://schemas.microsoft.com/office/drawing/2014/main" id="{A413C8F5-8C2C-FABC-BFE4-7DD7A6973317}"/>
                  </a:ext>
                </a:extLst>
              </p:cNvPr>
              <p:cNvCxnSpPr>
                <a:stCxn id="9" idx="6"/>
                <a:endCxn id="73" idx="2"/>
              </p:cNvCxnSpPr>
              <p:nvPr/>
            </p:nvCxnSpPr>
            <p:spPr>
              <a:xfrm>
                <a:off x="3895018" y="4809262"/>
                <a:ext cx="494371" cy="7770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de Seta Reta 76">
                <a:extLst>
                  <a:ext uri="{FF2B5EF4-FFF2-40B4-BE49-F238E27FC236}">
                    <a16:creationId xmlns:a16="http://schemas.microsoft.com/office/drawing/2014/main" id="{A6723340-44B6-4727-C85D-49AF436B9379}"/>
                  </a:ext>
                </a:extLst>
              </p:cNvPr>
              <p:cNvCxnSpPr>
                <a:stCxn id="10" idx="6"/>
                <a:endCxn id="73" idx="2"/>
              </p:cNvCxnSpPr>
              <p:nvPr/>
            </p:nvCxnSpPr>
            <p:spPr>
              <a:xfrm flipV="1">
                <a:off x="3895018" y="5586353"/>
                <a:ext cx="494371" cy="23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ector de Seta Reta 77">
                <a:extLst>
                  <a:ext uri="{FF2B5EF4-FFF2-40B4-BE49-F238E27FC236}">
                    <a16:creationId xmlns:a16="http://schemas.microsoft.com/office/drawing/2014/main" id="{0B29CAC1-EAAE-EF09-75AD-1B03D50CF954}"/>
                  </a:ext>
                </a:extLst>
              </p:cNvPr>
              <p:cNvCxnSpPr>
                <a:stCxn id="11" idx="6"/>
                <a:endCxn id="73" idx="2"/>
              </p:cNvCxnSpPr>
              <p:nvPr/>
            </p:nvCxnSpPr>
            <p:spPr>
              <a:xfrm flipV="1">
                <a:off x="3895018" y="5586353"/>
                <a:ext cx="494371" cy="78174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ector de Seta Reta 78">
                <a:extLst>
                  <a:ext uri="{FF2B5EF4-FFF2-40B4-BE49-F238E27FC236}">
                    <a16:creationId xmlns:a16="http://schemas.microsoft.com/office/drawing/2014/main" id="{3BF8065E-9E0D-0DBF-7EDE-BACBF2E73B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5449" y="5581057"/>
                <a:ext cx="257585" cy="1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CaixaDeTexto 79">
                    <a:extLst>
                      <a:ext uri="{FF2B5EF4-FFF2-40B4-BE49-F238E27FC236}">
                        <a16:creationId xmlns:a16="http://schemas.microsoft.com/office/drawing/2014/main" id="{BE0E5FAB-CF68-E318-C37B-7D7F3890B294}"/>
                      </a:ext>
                    </a:extLst>
                  </p:cNvPr>
                  <p:cNvSpPr txBox="1"/>
                  <p:nvPr/>
                </p:nvSpPr>
                <p:spPr>
                  <a:xfrm>
                    <a:off x="5145409" y="5375552"/>
                    <a:ext cx="41583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0" name="CaixaDeTexto 79">
                    <a:extLst>
                      <a:ext uri="{FF2B5EF4-FFF2-40B4-BE49-F238E27FC236}">
                        <a16:creationId xmlns:a16="http://schemas.microsoft.com/office/drawing/2014/main" id="{5CDEB567-E0D5-F258-8FA4-9CD0A4591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5409" y="5375552"/>
                    <a:ext cx="415834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6557" r="-8824"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1" name="Picture 2" descr="10 Papers You Should Read to Understand Image Classification in the Deep  Learning Era | by Imaginaire AI | Towards Data Science">
              <a:extLst>
                <a:ext uri="{FF2B5EF4-FFF2-40B4-BE49-F238E27FC236}">
                  <a16:creationId xmlns:a16="http://schemas.microsoft.com/office/drawing/2014/main" id="{CB5D4F1B-A598-0790-18AC-60C4E8856C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94" t="13677" r="65960" b="48378"/>
            <a:stretch/>
          </p:blipFill>
          <p:spPr bwMode="auto">
            <a:xfrm>
              <a:off x="4953880" y="2510951"/>
              <a:ext cx="939926" cy="90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0A6DA284-6924-2A4C-ABE3-C62F4FE5DE57}"/>
                </a:ext>
              </a:extLst>
            </p:cNvPr>
            <p:cNvSpPr txBox="1"/>
            <p:nvPr/>
          </p:nvSpPr>
          <p:spPr>
            <a:xfrm>
              <a:off x="10025425" y="2587247"/>
              <a:ext cx="6355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Gato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D886C2F4-49C6-9672-8AC7-A2A656FB59CC}"/>
                </a:ext>
              </a:extLst>
            </p:cNvPr>
            <p:cNvSpPr txBox="1"/>
            <p:nvPr/>
          </p:nvSpPr>
          <p:spPr>
            <a:xfrm>
              <a:off x="9986516" y="3896926"/>
              <a:ext cx="11190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Cachorro</a:t>
              </a:r>
            </a:p>
          </p:txBody>
        </p:sp>
        <p:sp>
          <p:nvSpPr>
            <p:cNvPr id="84" name="Chave Direita 83">
              <a:extLst>
                <a:ext uri="{FF2B5EF4-FFF2-40B4-BE49-F238E27FC236}">
                  <a16:creationId xmlns:a16="http://schemas.microsoft.com/office/drawing/2014/main" id="{F969E270-291C-D993-A9E9-DD22698C3248}"/>
                </a:ext>
              </a:extLst>
            </p:cNvPr>
            <p:cNvSpPr/>
            <p:nvPr/>
          </p:nvSpPr>
          <p:spPr>
            <a:xfrm>
              <a:off x="5951508" y="2544392"/>
              <a:ext cx="190369" cy="17528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5" name="Picture 2" descr="10 Papers You Should Read to Understand Image Classification in the Deep  Learning Era | by Imaginaire AI | Towards Data Science">
              <a:extLst>
                <a:ext uri="{FF2B5EF4-FFF2-40B4-BE49-F238E27FC236}">
                  <a16:creationId xmlns:a16="http://schemas.microsoft.com/office/drawing/2014/main" id="{85214C22-D9B3-097D-72D1-99E37776B20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5" t="53090" r="65959" b="8965"/>
            <a:stretch/>
          </p:blipFill>
          <p:spPr bwMode="auto">
            <a:xfrm>
              <a:off x="5055339" y="3444417"/>
              <a:ext cx="853770" cy="9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53233421-F89E-269B-1958-83367D825079}"/>
              </a:ext>
            </a:extLst>
          </p:cNvPr>
          <p:cNvGrpSpPr/>
          <p:nvPr/>
        </p:nvGrpSpPr>
        <p:grpSpPr>
          <a:xfrm>
            <a:off x="4914017" y="3539720"/>
            <a:ext cx="5961324" cy="3036592"/>
            <a:chOff x="4914017" y="3539720"/>
            <a:chExt cx="5961324" cy="3036592"/>
          </a:xfrm>
        </p:grpSpPr>
        <p:grpSp>
          <p:nvGrpSpPr>
            <p:cNvPr id="87" name="Agrupar 86">
              <a:extLst>
                <a:ext uri="{FF2B5EF4-FFF2-40B4-BE49-F238E27FC236}">
                  <a16:creationId xmlns:a16="http://schemas.microsoft.com/office/drawing/2014/main" id="{32A34C46-04F6-8F84-8BAF-930E6213E397}"/>
                </a:ext>
              </a:extLst>
            </p:cNvPr>
            <p:cNvGrpSpPr/>
            <p:nvPr/>
          </p:nvGrpSpPr>
          <p:grpSpPr>
            <a:xfrm>
              <a:off x="5721276" y="3539720"/>
              <a:ext cx="5154065" cy="3036592"/>
              <a:chOff x="5951508" y="1826743"/>
              <a:chExt cx="5154065" cy="3036592"/>
            </a:xfrm>
          </p:grpSpPr>
          <p:grpSp>
            <p:nvGrpSpPr>
              <p:cNvPr id="88" name="Agrupar 87">
                <a:extLst>
                  <a:ext uri="{FF2B5EF4-FFF2-40B4-BE49-F238E27FC236}">
                    <a16:creationId xmlns:a16="http://schemas.microsoft.com/office/drawing/2014/main" id="{49A12777-5BF5-E58C-414F-434EF4132FF2}"/>
                  </a:ext>
                </a:extLst>
              </p:cNvPr>
              <p:cNvGrpSpPr/>
              <p:nvPr/>
            </p:nvGrpSpPr>
            <p:grpSpPr>
              <a:xfrm>
                <a:off x="5964872" y="1826743"/>
                <a:ext cx="5060579" cy="3036592"/>
                <a:chOff x="983980" y="3614532"/>
                <a:chExt cx="5060579" cy="3036592"/>
              </a:xfrm>
            </p:grpSpPr>
            <p:sp>
              <p:nvSpPr>
                <p:cNvPr id="94" name="Elipse 93">
                  <a:extLst>
                    <a:ext uri="{FF2B5EF4-FFF2-40B4-BE49-F238E27FC236}">
                      <a16:creationId xmlns:a16="http://schemas.microsoft.com/office/drawing/2014/main" id="{28C3F8F0-A753-3B50-76F4-C15726F2F0C5}"/>
                    </a:ext>
                  </a:extLst>
                </p:cNvPr>
                <p:cNvSpPr/>
                <p:nvPr/>
              </p:nvSpPr>
              <p:spPr>
                <a:xfrm>
                  <a:off x="3328962" y="3756976"/>
                  <a:ext cx="566057" cy="5660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5" name="Elipse 94">
                  <a:extLst>
                    <a:ext uri="{FF2B5EF4-FFF2-40B4-BE49-F238E27FC236}">
                      <a16:creationId xmlns:a16="http://schemas.microsoft.com/office/drawing/2014/main" id="{2DDAB9F4-D2FE-12B5-6434-03A8A0246588}"/>
                    </a:ext>
                  </a:extLst>
                </p:cNvPr>
                <p:cNvSpPr/>
                <p:nvPr/>
              </p:nvSpPr>
              <p:spPr>
                <a:xfrm>
                  <a:off x="3328961" y="4526233"/>
                  <a:ext cx="566057" cy="5660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6" name="Elipse 95">
                  <a:extLst>
                    <a:ext uri="{FF2B5EF4-FFF2-40B4-BE49-F238E27FC236}">
                      <a16:creationId xmlns:a16="http://schemas.microsoft.com/office/drawing/2014/main" id="{6640D7B2-74A1-0AD3-8BB3-CDA6D87E434A}"/>
                    </a:ext>
                  </a:extLst>
                </p:cNvPr>
                <p:cNvSpPr/>
                <p:nvPr/>
              </p:nvSpPr>
              <p:spPr>
                <a:xfrm>
                  <a:off x="3328961" y="5305650"/>
                  <a:ext cx="566057" cy="5660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7" name="Elipse 96">
                  <a:extLst>
                    <a:ext uri="{FF2B5EF4-FFF2-40B4-BE49-F238E27FC236}">
                      <a16:creationId xmlns:a16="http://schemas.microsoft.com/office/drawing/2014/main" id="{A9E09788-6BCE-555D-E848-3ECA9D9E73A5}"/>
                    </a:ext>
                  </a:extLst>
                </p:cNvPr>
                <p:cNvSpPr/>
                <p:nvPr/>
              </p:nvSpPr>
              <p:spPr>
                <a:xfrm>
                  <a:off x="3328961" y="6085067"/>
                  <a:ext cx="566057" cy="56605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8" name="Elipse 97">
                  <a:extLst>
                    <a:ext uri="{FF2B5EF4-FFF2-40B4-BE49-F238E27FC236}">
                      <a16:creationId xmlns:a16="http://schemas.microsoft.com/office/drawing/2014/main" id="{EB3CD317-C089-223F-62A9-47B4A91228AB}"/>
                    </a:ext>
                  </a:extLst>
                </p:cNvPr>
                <p:cNvSpPr/>
                <p:nvPr/>
              </p:nvSpPr>
              <p:spPr>
                <a:xfrm>
                  <a:off x="4389392" y="4524905"/>
                  <a:ext cx="566057" cy="56605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9" name="Elipse 98">
                  <a:extLst>
                    <a:ext uri="{FF2B5EF4-FFF2-40B4-BE49-F238E27FC236}">
                      <a16:creationId xmlns:a16="http://schemas.microsoft.com/office/drawing/2014/main" id="{C2E0DF1E-399B-766B-42D6-0E45ADE650D4}"/>
                    </a:ext>
                  </a:extLst>
                </p:cNvPr>
                <p:cNvSpPr/>
                <p:nvPr/>
              </p:nvSpPr>
              <p:spPr>
                <a:xfrm>
                  <a:off x="2123189" y="3756976"/>
                  <a:ext cx="566057" cy="5660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0" name="Elipse 99">
                  <a:extLst>
                    <a:ext uri="{FF2B5EF4-FFF2-40B4-BE49-F238E27FC236}">
                      <a16:creationId xmlns:a16="http://schemas.microsoft.com/office/drawing/2014/main" id="{FE1435EB-A041-29E0-3466-78A36701E96C}"/>
                    </a:ext>
                  </a:extLst>
                </p:cNvPr>
                <p:cNvSpPr/>
                <p:nvPr/>
              </p:nvSpPr>
              <p:spPr>
                <a:xfrm>
                  <a:off x="2127901" y="4526230"/>
                  <a:ext cx="566057" cy="5660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101" name="Elipse 100">
                  <a:extLst>
                    <a:ext uri="{FF2B5EF4-FFF2-40B4-BE49-F238E27FC236}">
                      <a16:creationId xmlns:a16="http://schemas.microsoft.com/office/drawing/2014/main" id="{3FB43F9A-A59E-B5F0-006E-96C393497746}"/>
                    </a:ext>
                  </a:extLst>
                </p:cNvPr>
                <p:cNvSpPr/>
                <p:nvPr/>
              </p:nvSpPr>
              <p:spPr>
                <a:xfrm>
                  <a:off x="2123189" y="5303324"/>
                  <a:ext cx="566057" cy="5660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102" name="Conector de Seta Reta 101">
                  <a:extLst>
                    <a:ext uri="{FF2B5EF4-FFF2-40B4-BE49-F238E27FC236}">
                      <a16:creationId xmlns:a16="http://schemas.microsoft.com/office/drawing/2014/main" id="{2779CFD5-8D74-1B8C-9D16-00FFDEE0E8C5}"/>
                    </a:ext>
                  </a:extLst>
                </p:cNvPr>
                <p:cNvCxnSpPr>
                  <a:stCxn id="99" idx="6"/>
                  <a:endCxn id="94" idx="2"/>
                </p:cNvCxnSpPr>
                <p:nvPr/>
              </p:nvCxnSpPr>
              <p:spPr>
                <a:xfrm>
                  <a:off x="2689246" y="4040005"/>
                  <a:ext cx="63971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Conector de Seta Reta 102">
                  <a:extLst>
                    <a:ext uri="{FF2B5EF4-FFF2-40B4-BE49-F238E27FC236}">
                      <a16:creationId xmlns:a16="http://schemas.microsoft.com/office/drawing/2014/main" id="{C57370B7-B7FC-1DB9-EBF3-865DFD8B634E}"/>
                    </a:ext>
                  </a:extLst>
                </p:cNvPr>
                <p:cNvCxnSpPr>
                  <a:stCxn id="99" idx="6"/>
                  <a:endCxn id="95" idx="2"/>
                </p:cNvCxnSpPr>
                <p:nvPr/>
              </p:nvCxnSpPr>
              <p:spPr>
                <a:xfrm>
                  <a:off x="2689246" y="4040005"/>
                  <a:ext cx="639715" cy="76925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Conector de Seta Reta 103">
                  <a:extLst>
                    <a:ext uri="{FF2B5EF4-FFF2-40B4-BE49-F238E27FC236}">
                      <a16:creationId xmlns:a16="http://schemas.microsoft.com/office/drawing/2014/main" id="{317AB364-FEF4-FAFC-A120-4DDBC544638A}"/>
                    </a:ext>
                  </a:extLst>
                </p:cNvPr>
                <p:cNvCxnSpPr>
                  <a:stCxn id="99" idx="6"/>
                  <a:endCxn id="96" idx="2"/>
                </p:cNvCxnSpPr>
                <p:nvPr/>
              </p:nvCxnSpPr>
              <p:spPr>
                <a:xfrm>
                  <a:off x="2689246" y="4040005"/>
                  <a:ext cx="639715" cy="154867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Conector de Seta Reta 104">
                  <a:extLst>
                    <a:ext uri="{FF2B5EF4-FFF2-40B4-BE49-F238E27FC236}">
                      <a16:creationId xmlns:a16="http://schemas.microsoft.com/office/drawing/2014/main" id="{E0E8A1B0-0179-5FEF-3CF6-40B5BFF5A0B3}"/>
                    </a:ext>
                  </a:extLst>
                </p:cNvPr>
                <p:cNvCxnSpPr>
                  <a:stCxn id="99" idx="6"/>
                  <a:endCxn id="97" idx="2"/>
                </p:cNvCxnSpPr>
                <p:nvPr/>
              </p:nvCxnSpPr>
              <p:spPr>
                <a:xfrm>
                  <a:off x="2689246" y="4040005"/>
                  <a:ext cx="639715" cy="23280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Conector de Seta Reta 105">
                  <a:extLst>
                    <a:ext uri="{FF2B5EF4-FFF2-40B4-BE49-F238E27FC236}">
                      <a16:creationId xmlns:a16="http://schemas.microsoft.com/office/drawing/2014/main" id="{5553CC1B-DCB1-F233-E1E0-C3C4DFD5B618}"/>
                    </a:ext>
                  </a:extLst>
                </p:cNvPr>
                <p:cNvCxnSpPr>
                  <a:stCxn id="100" idx="6"/>
                  <a:endCxn id="94" idx="2"/>
                </p:cNvCxnSpPr>
                <p:nvPr/>
              </p:nvCxnSpPr>
              <p:spPr>
                <a:xfrm flipV="1">
                  <a:off x="2693958" y="4040005"/>
                  <a:ext cx="635004" cy="76925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Conector de Seta Reta 106">
                  <a:extLst>
                    <a:ext uri="{FF2B5EF4-FFF2-40B4-BE49-F238E27FC236}">
                      <a16:creationId xmlns:a16="http://schemas.microsoft.com/office/drawing/2014/main" id="{DA34D6A8-0F8C-7D96-C48D-3F412FA8FF9D}"/>
                    </a:ext>
                  </a:extLst>
                </p:cNvPr>
                <p:cNvCxnSpPr>
                  <a:stCxn id="101" idx="6"/>
                  <a:endCxn id="95" idx="2"/>
                </p:cNvCxnSpPr>
                <p:nvPr/>
              </p:nvCxnSpPr>
              <p:spPr>
                <a:xfrm flipV="1">
                  <a:off x="2689246" y="4809262"/>
                  <a:ext cx="639715" cy="7770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Conector de Seta Reta 107">
                  <a:extLst>
                    <a:ext uri="{FF2B5EF4-FFF2-40B4-BE49-F238E27FC236}">
                      <a16:creationId xmlns:a16="http://schemas.microsoft.com/office/drawing/2014/main" id="{D05993F3-8308-81DA-310E-B366E1E4DB3F}"/>
                    </a:ext>
                  </a:extLst>
                </p:cNvPr>
                <p:cNvCxnSpPr>
                  <a:stCxn id="100" idx="6"/>
                  <a:endCxn id="95" idx="2"/>
                </p:cNvCxnSpPr>
                <p:nvPr/>
              </p:nvCxnSpPr>
              <p:spPr>
                <a:xfrm>
                  <a:off x="2693958" y="4809259"/>
                  <a:ext cx="635003" cy="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Conector de Seta Reta 108">
                  <a:extLst>
                    <a:ext uri="{FF2B5EF4-FFF2-40B4-BE49-F238E27FC236}">
                      <a16:creationId xmlns:a16="http://schemas.microsoft.com/office/drawing/2014/main" id="{69F0793C-671D-CF40-6F55-3E9A6F668928}"/>
                    </a:ext>
                  </a:extLst>
                </p:cNvPr>
                <p:cNvCxnSpPr>
                  <a:stCxn id="100" idx="6"/>
                  <a:endCxn id="96" idx="2"/>
                </p:cNvCxnSpPr>
                <p:nvPr/>
              </p:nvCxnSpPr>
              <p:spPr>
                <a:xfrm>
                  <a:off x="2693958" y="4809259"/>
                  <a:ext cx="635003" cy="77942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Conector de Seta Reta 109">
                  <a:extLst>
                    <a:ext uri="{FF2B5EF4-FFF2-40B4-BE49-F238E27FC236}">
                      <a16:creationId xmlns:a16="http://schemas.microsoft.com/office/drawing/2014/main" id="{A548ABAD-34FB-76D8-6F91-6F0C270CB573}"/>
                    </a:ext>
                  </a:extLst>
                </p:cNvPr>
                <p:cNvCxnSpPr>
                  <a:stCxn id="100" idx="6"/>
                  <a:endCxn id="97" idx="2"/>
                </p:cNvCxnSpPr>
                <p:nvPr/>
              </p:nvCxnSpPr>
              <p:spPr>
                <a:xfrm>
                  <a:off x="2693958" y="4809259"/>
                  <a:ext cx="635003" cy="155883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Conector de Seta Reta 110">
                  <a:extLst>
                    <a:ext uri="{FF2B5EF4-FFF2-40B4-BE49-F238E27FC236}">
                      <a16:creationId xmlns:a16="http://schemas.microsoft.com/office/drawing/2014/main" id="{A484D5F0-F059-2D13-7698-3BCFFC9B5EB3}"/>
                    </a:ext>
                  </a:extLst>
                </p:cNvPr>
                <p:cNvCxnSpPr>
                  <a:stCxn id="101" idx="6"/>
                  <a:endCxn id="94" idx="2"/>
                </p:cNvCxnSpPr>
                <p:nvPr/>
              </p:nvCxnSpPr>
              <p:spPr>
                <a:xfrm flipV="1">
                  <a:off x="2689246" y="4040005"/>
                  <a:ext cx="639716" cy="15463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Conector de Seta Reta 111">
                  <a:extLst>
                    <a:ext uri="{FF2B5EF4-FFF2-40B4-BE49-F238E27FC236}">
                      <a16:creationId xmlns:a16="http://schemas.microsoft.com/office/drawing/2014/main" id="{A825DF01-6759-E345-C3E8-C415CE0067CE}"/>
                    </a:ext>
                  </a:extLst>
                </p:cNvPr>
                <p:cNvCxnSpPr>
                  <a:stCxn id="101" idx="6"/>
                  <a:endCxn id="96" idx="2"/>
                </p:cNvCxnSpPr>
                <p:nvPr/>
              </p:nvCxnSpPr>
              <p:spPr>
                <a:xfrm>
                  <a:off x="2689246" y="5586353"/>
                  <a:ext cx="639715" cy="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Conector de Seta Reta 112">
                  <a:extLst>
                    <a:ext uri="{FF2B5EF4-FFF2-40B4-BE49-F238E27FC236}">
                      <a16:creationId xmlns:a16="http://schemas.microsoft.com/office/drawing/2014/main" id="{03D03DCC-A08E-7924-4B97-F8F734A8775D}"/>
                    </a:ext>
                  </a:extLst>
                </p:cNvPr>
                <p:cNvCxnSpPr>
                  <a:stCxn id="101" idx="6"/>
                  <a:endCxn id="97" idx="2"/>
                </p:cNvCxnSpPr>
                <p:nvPr/>
              </p:nvCxnSpPr>
              <p:spPr>
                <a:xfrm>
                  <a:off x="2689246" y="5586353"/>
                  <a:ext cx="639715" cy="7817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Conector de Seta Reta 113">
                  <a:extLst>
                    <a:ext uri="{FF2B5EF4-FFF2-40B4-BE49-F238E27FC236}">
                      <a16:creationId xmlns:a16="http://schemas.microsoft.com/office/drawing/2014/main" id="{C27E44D1-7748-2AB3-5DA9-BE5BB5614CF5}"/>
                    </a:ext>
                  </a:extLst>
                </p:cNvPr>
                <p:cNvCxnSpPr>
                  <a:cxnSpLocks/>
                  <a:stCxn id="117" idx="3"/>
                  <a:endCxn id="99" idx="2"/>
                </p:cNvCxnSpPr>
                <p:nvPr/>
              </p:nvCxnSpPr>
              <p:spPr>
                <a:xfrm flipV="1">
                  <a:off x="1547919" y="4040005"/>
                  <a:ext cx="575270" cy="3979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Conector reto 114">
                  <a:extLst>
                    <a:ext uri="{FF2B5EF4-FFF2-40B4-BE49-F238E27FC236}">
                      <a16:creationId xmlns:a16="http://schemas.microsoft.com/office/drawing/2014/main" id="{D52FCA34-7260-21E1-1418-238890BA6D33}"/>
                    </a:ext>
                  </a:extLst>
                </p:cNvPr>
                <p:cNvCxnSpPr>
                  <a:cxnSpLocks/>
                  <a:stCxn id="124" idx="3"/>
                  <a:endCxn id="100" idx="2"/>
                </p:cNvCxnSpPr>
                <p:nvPr/>
              </p:nvCxnSpPr>
              <p:spPr>
                <a:xfrm flipV="1">
                  <a:off x="1504691" y="4809259"/>
                  <a:ext cx="623210" cy="1133997"/>
                </a:xfrm>
                <a:prstGeom prst="line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Conector de Seta Reta 115">
                  <a:extLst>
                    <a:ext uri="{FF2B5EF4-FFF2-40B4-BE49-F238E27FC236}">
                      <a16:creationId xmlns:a16="http://schemas.microsoft.com/office/drawing/2014/main" id="{809AB070-A41A-2D2E-E661-940BC9364412}"/>
                    </a:ext>
                  </a:extLst>
                </p:cNvPr>
                <p:cNvCxnSpPr>
                  <a:cxnSpLocks/>
                  <a:stCxn id="98" idx="6"/>
                </p:cNvCxnSpPr>
                <p:nvPr/>
              </p:nvCxnSpPr>
              <p:spPr>
                <a:xfrm flipV="1">
                  <a:off x="4955449" y="4806772"/>
                  <a:ext cx="257585" cy="11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CaixaDeTexto 116">
                      <a:extLst>
                        <a:ext uri="{FF2B5EF4-FFF2-40B4-BE49-F238E27FC236}">
                          <a16:creationId xmlns:a16="http://schemas.microsoft.com/office/drawing/2014/main" id="{F1ABFC0F-52CE-9CD6-FAF4-C93C9974F6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5380" y="4253294"/>
                      <a:ext cx="38253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8" name="CaixaDeTexto 27">
                      <a:extLst>
                        <a:ext uri="{FF2B5EF4-FFF2-40B4-BE49-F238E27FC236}">
                          <a16:creationId xmlns:a16="http://schemas.microsoft.com/office/drawing/2014/main" id="{700BFFF4-EFA5-FE1A-E698-FE561F64A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5380" y="4253294"/>
                      <a:ext cx="382539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8" name="CaixaDeTexto 117">
                      <a:extLst>
                        <a:ext uri="{FF2B5EF4-FFF2-40B4-BE49-F238E27FC236}">
                          <a16:creationId xmlns:a16="http://schemas.microsoft.com/office/drawing/2014/main" id="{59ED028B-2D4B-7DEC-C096-A29AC4D435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8276" y="5001341"/>
                      <a:ext cx="3702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9" name="CaixaDeTexto 28">
                      <a:extLst>
                        <a:ext uri="{FF2B5EF4-FFF2-40B4-BE49-F238E27FC236}">
                          <a16:creationId xmlns:a16="http://schemas.microsoft.com/office/drawing/2014/main" id="{856CAF11-1146-858A-1735-7C96E93ED0F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8276" y="5001341"/>
                      <a:ext cx="3702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9" name="Elipse 118">
                  <a:extLst>
                    <a:ext uri="{FF2B5EF4-FFF2-40B4-BE49-F238E27FC236}">
                      <a16:creationId xmlns:a16="http://schemas.microsoft.com/office/drawing/2014/main" id="{B85D36D3-9744-CF69-8F5F-E173E22A1DCD}"/>
                    </a:ext>
                  </a:extLst>
                </p:cNvPr>
                <p:cNvSpPr/>
                <p:nvPr/>
              </p:nvSpPr>
              <p:spPr>
                <a:xfrm>
                  <a:off x="2130257" y="6080416"/>
                  <a:ext cx="566057" cy="566057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120" name="Conector de Seta Reta 119">
                  <a:extLst>
                    <a:ext uri="{FF2B5EF4-FFF2-40B4-BE49-F238E27FC236}">
                      <a16:creationId xmlns:a16="http://schemas.microsoft.com/office/drawing/2014/main" id="{CC6C6306-AF13-50BB-447A-0CAE232001E2}"/>
                    </a:ext>
                  </a:extLst>
                </p:cNvPr>
                <p:cNvCxnSpPr>
                  <a:stCxn id="119" idx="6"/>
                  <a:endCxn id="97" idx="2"/>
                </p:cNvCxnSpPr>
                <p:nvPr/>
              </p:nvCxnSpPr>
              <p:spPr>
                <a:xfrm>
                  <a:off x="2696314" y="6363445"/>
                  <a:ext cx="632647" cy="46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Conector de Seta Reta 120">
                  <a:extLst>
                    <a:ext uri="{FF2B5EF4-FFF2-40B4-BE49-F238E27FC236}">
                      <a16:creationId xmlns:a16="http://schemas.microsoft.com/office/drawing/2014/main" id="{D49D5E20-8559-F8AC-3CC9-BB604C199E16}"/>
                    </a:ext>
                  </a:extLst>
                </p:cNvPr>
                <p:cNvCxnSpPr>
                  <a:stCxn id="119" idx="6"/>
                  <a:endCxn id="96" idx="2"/>
                </p:cNvCxnSpPr>
                <p:nvPr/>
              </p:nvCxnSpPr>
              <p:spPr>
                <a:xfrm flipV="1">
                  <a:off x="2696314" y="5588679"/>
                  <a:ext cx="632647" cy="77476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Conector de Seta Reta 121">
                  <a:extLst>
                    <a:ext uri="{FF2B5EF4-FFF2-40B4-BE49-F238E27FC236}">
                      <a16:creationId xmlns:a16="http://schemas.microsoft.com/office/drawing/2014/main" id="{0352647A-8E39-4B0F-CE3A-59F2745CB071}"/>
                    </a:ext>
                  </a:extLst>
                </p:cNvPr>
                <p:cNvCxnSpPr>
                  <a:stCxn id="119" idx="6"/>
                  <a:endCxn id="95" idx="2"/>
                </p:cNvCxnSpPr>
                <p:nvPr/>
              </p:nvCxnSpPr>
              <p:spPr>
                <a:xfrm flipV="1">
                  <a:off x="2696314" y="4809262"/>
                  <a:ext cx="632647" cy="15541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Conector de Seta Reta 122">
                  <a:extLst>
                    <a:ext uri="{FF2B5EF4-FFF2-40B4-BE49-F238E27FC236}">
                      <a16:creationId xmlns:a16="http://schemas.microsoft.com/office/drawing/2014/main" id="{5D138283-1922-29CC-970B-5921008FE754}"/>
                    </a:ext>
                  </a:extLst>
                </p:cNvPr>
                <p:cNvCxnSpPr>
                  <a:stCxn id="119" idx="6"/>
                  <a:endCxn id="94" idx="2"/>
                </p:cNvCxnSpPr>
                <p:nvPr/>
              </p:nvCxnSpPr>
              <p:spPr>
                <a:xfrm flipV="1">
                  <a:off x="2696314" y="4040005"/>
                  <a:ext cx="632648" cy="23234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CaixaDeTexto 123">
                      <a:extLst>
                        <a:ext uri="{FF2B5EF4-FFF2-40B4-BE49-F238E27FC236}">
                          <a16:creationId xmlns:a16="http://schemas.microsoft.com/office/drawing/2014/main" id="{16F126F3-06DA-D49C-76B7-4D1FB11B4B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22151" y="5758590"/>
                      <a:ext cx="3825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35" name="CaixaDeTexto 34">
                      <a:extLst>
                        <a:ext uri="{FF2B5EF4-FFF2-40B4-BE49-F238E27FC236}">
                          <a16:creationId xmlns:a16="http://schemas.microsoft.com/office/drawing/2014/main" id="{81030FF5-97E0-FF90-2CD6-B39D9A7EA5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22151" y="5758590"/>
                      <a:ext cx="38254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5" name="Conector de Seta Reta 124">
                  <a:extLst>
                    <a:ext uri="{FF2B5EF4-FFF2-40B4-BE49-F238E27FC236}">
                      <a16:creationId xmlns:a16="http://schemas.microsoft.com/office/drawing/2014/main" id="{338E199D-9887-647E-886C-3638B6A1333F}"/>
                    </a:ext>
                  </a:extLst>
                </p:cNvPr>
                <p:cNvCxnSpPr>
                  <a:cxnSpLocks/>
                  <a:stCxn id="118" idx="3"/>
                  <a:endCxn id="99" idx="2"/>
                </p:cNvCxnSpPr>
                <p:nvPr/>
              </p:nvCxnSpPr>
              <p:spPr>
                <a:xfrm flipV="1">
                  <a:off x="1498566" y="4040005"/>
                  <a:ext cx="624623" cy="114600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Conector de Seta Reta 125">
                  <a:extLst>
                    <a:ext uri="{FF2B5EF4-FFF2-40B4-BE49-F238E27FC236}">
                      <a16:creationId xmlns:a16="http://schemas.microsoft.com/office/drawing/2014/main" id="{824C2B85-84A2-7541-EAC2-B1A67A6B32F0}"/>
                    </a:ext>
                  </a:extLst>
                </p:cNvPr>
                <p:cNvCxnSpPr>
                  <a:cxnSpLocks/>
                  <a:stCxn id="118" idx="3"/>
                  <a:endCxn id="100" idx="2"/>
                </p:cNvCxnSpPr>
                <p:nvPr/>
              </p:nvCxnSpPr>
              <p:spPr>
                <a:xfrm flipV="1">
                  <a:off x="1498566" y="4809259"/>
                  <a:ext cx="629335" cy="3767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ector de Seta Reta 126">
                  <a:extLst>
                    <a:ext uri="{FF2B5EF4-FFF2-40B4-BE49-F238E27FC236}">
                      <a16:creationId xmlns:a16="http://schemas.microsoft.com/office/drawing/2014/main" id="{6FA2AF73-E61C-36AC-5A25-17B7A45C2CF0}"/>
                    </a:ext>
                  </a:extLst>
                </p:cNvPr>
                <p:cNvCxnSpPr>
                  <a:stCxn id="124" idx="3"/>
                  <a:endCxn id="101" idx="2"/>
                </p:cNvCxnSpPr>
                <p:nvPr/>
              </p:nvCxnSpPr>
              <p:spPr>
                <a:xfrm flipV="1">
                  <a:off x="1504691" y="5586353"/>
                  <a:ext cx="618498" cy="3569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ector de Seta Reta 127">
                  <a:extLst>
                    <a:ext uri="{FF2B5EF4-FFF2-40B4-BE49-F238E27FC236}">
                      <a16:creationId xmlns:a16="http://schemas.microsoft.com/office/drawing/2014/main" id="{151DF1D6-D82D-91F3-7F25-0D60989263CE}"/>
                    </a:ext>
                  </a:extLst>
                </p:cNvPr>
                <p:cNvCxnSpPr>
                  <a:cxnSpLocks/>
                  <a:stCxn id="124" idx="3"/>
                  <a:endCxn id="99" idx="2"/>
                </p:cNvCxnSpPr>
                <p:nvPr/>
              </p:nvCxnSpPr>
              <p:spPr>
                <a:xfrm flipV="1">
                  <a:off x="1504691" y="4040005"/>
                  <a:ext cx="618498" cy="190325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ector de Seta Reta 128">
                  <a:extLst>
                    <a:ext uri="{FF2B5EF4-FFF2-40B4-BE49-F238E27FC236}">
                      <a16:creationId xmlns:a16="http://schemas.microsoft.com/office/drawing/2014/main" id="{CAF7A56F-90C1-2887-6E2D-AC1E5152F9C3}"/>
                    </a:ext>
                  </a:extLst>
                </p:cNvPr>
                <p:cNvCxnSpPr>
                  <a:cxnSpLocks/>
                  <a:stCxn id="118" idx="3"/>
                  <a:endCxn id="101" idx="2"/>
                </p:cNvCxnSpPr>
                <p:nvPr/>
              </p:nvCxnSpPr>
              <p:spPr>
                <a:xfrm>
                  <a:off x="1498566" y="5186007"/>
                  <a:ext cx="624623" cy="4003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ector de Seta Reta 129">
                  <a:extLst>
                    <a:ext uri="{FF2B5EF4-FFF2-40B4-BE49-F238E27FC236}">
                      <a16:creationId xmlns:a16="http://schemas.microsoft.com/office/drawing/2014/main" id="{E0FE54DB-39C2-04C9-84D7-53E5D9DB263D}"/>
                    </a:ext>
                  </a:extLst>
                </p:cNvPr>
                <p:cNvCxnSpPr>
                  <a:cxnSpLocks/>
                  <a:stCxn id="118" idx="3"/>
                  <a:endCxn id="119" idx="2"/>
                </p:cNvCxnSpPr>
                <p:nvPr/>
              </p:nvCxnSpPr>
              <p:spPr>
                <a:xfrm>
                  <a:off x="1498566" y="5186007"/>
                  <a:ext cx="631691" cy="11774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ector de Seta Reta 130">
                  <a:extLst>
                    <a:ext uri="{FF2B5EF4-FFF2-40B4-BE49-F238E27FC236}">
                      <a16:creationId xmlns:a16="http://schemas.microsoft.com/office/drawing/2014/main" id="{B9C7F53B-3E43-4BFE-0F40-EE2340845915}"/>
                    </a:ext>
                  </a:extLst>
                </p:cNvPr>
                <p:cNvCxnSpPr>
                  <a:stCxn id="117" idx="3"/>
                  <a:endCxn id="100" idx="2"/>
                </p:cNvCxnSpPr>
                <p:nvPr/>
              </p:nvCxnSpPr>
              <p:spPr>
                <a:xfrm>
                  <a:off x="1547919" y="4437960"/>
                  <a:ext cx="579982" cy="3712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Conector de Seta Reta 131">
                  <a:extLst>
                    <a:ext uri="{FF2B5EF4-FFF2-40B4-BE49-F238E27FC236}">
                      <a16:creationId xmlns:a16="http://schemas.microsoft.com/office/drawing/2014/main" id="{6F4ADE3F-C491-82DD-C198-3C4C38563E60}"/>
                    </a:ext>
                  </a:extLst>
                </p:cNvPr>
                <p:cNvCxnSpPr>
                  <a:stCxn id="117" idx="3"/>
                  <a:endCxn id="101" idx="2"/>
                </p:cNvCxnSpPr>
                <p:nvPr/>
              </p:nvCxnSpPr>
              <p:spPr>
                <a:xfrm>
                  <a:off x="1547919" y="4437960"/>
                  <a:ext cx="575270" cy="114839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Conector de Seta Reta 132">
                  <a:extLst>
                    <a:ext uri="{FF2B5EF4-FFF2-40B4-BE49-F238E27FC236}">
                      <a16:creationId xmlns:a16="http://schemas.microsoft.com/office/drawing/2014/main" id="{9134F64B-C29D-A4DD-09D6-DE9ADA87076B}"/>
                    </a:ext>
                  </a:extLst>
                </p:cNvPr>
                <p:cNvCxnSpPr>
                  <a:stCxn id="117" idx="3"/>
                  <a:endCxn id="119" idx="2"/>
                </p:cNvCxnSpPr>
                <p:nvPr/>
              </p:nvCxnSpPr>
              <p:spPr>
                <a:xfrm>
                  <a:off x="1547919" y="4437960"/>
                  <a:ext cx="582338" cy="192548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Conector de Seta Reta 133">
                  <a:extLst>
                    <a:ext uri="{FF2B5EF4-FFF2-40B4-BE49-F238E27FC236}">
                      <a16:creationId xmlns:a16="http://schemas.microsoft.com/office/drawing/2014/main" id="{6883483C-B11C-43B5-ADB4-9DA705143F2C}"/>
                    </a:ext>
                  </a:extLst>
                </p:cNvPr>
                <p:cNvCxnSpPr>
                  <a:stCxn id="124" idx="3"/>
                  <a:endCxn id="119" idx="2"/>
                </p:cNvCxnSpPr>
                <p:nvPr/>
              </p:nvCxnSpPr>
              <p:spPr>
                <a:xfrm>
                  <a:off x="1504691" y="5943256"/>
                  <a:ext cx="625566" cy="42018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Conector de Seta Reta 134">
                  <a:extLst>
                    <a:ext uri="{FF2B5EF4-FFF2-40B4-BE49-F238E27FC236}">
                      <a16:creationId xmlns:a16="http://schemas.microsoft.com/office/drawing/2014/main" id="{50B9EFCF-5131-8EF6-45A9-F1F0D418E932}"/>
                    </a:ext>
                  </a:extLst>
                </p:cNvPr>
                <p:cNvCxnSpPr>
                  <a:cxnSpLocks/>
                  <a:stCxn id="94" idx="6"/>
                  <a:endCxn id="98" idx="2"/>
                </p:cNvCxnSpPr>
                <p:nvPr/>
              </p:nvCxnSpPr>
              <p:spPr>
                <a:xfrm>
                  <a:off x="3895019" y="4040005"/>
                  <a:ext cx="494373" cy="76792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ector de Seta Reta 135">
                  <a:extLst>
                    <a:ext uri="{FF2B5EF4-FFF2-40B4-BE49-F238E27FC236}">
                      <a16:creationId xmlns:a16="http://schemas.microsoft.com/office/drawing/2014/main" id="{8333EB13-0AC5-E864-71A3-759F060C328F}"/>
                    </a:ext>
                  </a:extLst>
                </p:cNvPr>
                <p:cNvCxnSpPr>
                  <a:stCxn id="95" idx="6"/>
                  <a:endCxn id="98" idx="2"/>
                </p:cNvCxnSpPr>
                <p:nvPr/>
              </p:nvCxnSpPr>
              <p:spPr>
                <a:xfrm flipV="1">
                  <a:off x="3895018" y="4807934"/>
                  <a:ext cx="494374" cy="13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Conector de Seta Reta 136">
                  <a:extLst>
                    <a:ext uri="{FF2B5EF4-FFF2-40B4-BE49-F238E27FC236}">
                      <a16:creationId xmlns:a16="http://schemas.microsoft.com/office/drawing/2014/main" id="{CD125AAE-C12C-B705-2801-EEAE5F0128CE}"/>
                    </a:ext>
                  </a:extLst>
                </p:cNvPr>
                <p:cNvCxnSpPr>
                  <a:stCxn id="96" idx="6"/>
                  <a:endCxn id="98" idx="2"/>
                </p:cNvCxnSpPr>
                <p:nvPr/>
              </p:nvCxnSpPr>
              <p:spPr>
                <a:xfrm flipV="1">
                  <a:off x="3895018" y="4807934"/>
                  <a:ext cx="494374" cy="78074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Conector de Seta Reta 137">
                  <a:extLst>
                    <a:ext uri="{FF2B5EF4-FFF2-40B4-BE49-F238E27FC236}">
                      <a16:creationId xmlns:a16="http://schemas.microsoft.com/office/drawing/2014/main" id="{8544892A-ABFD-64B3-A106-E7210236A0E7}"/>
                    </a:ext>
                  </a:extLst>
                </p:cNvPr>
                <p:cNvCxnSpPr>
                  <a:stCxn id="97" idx="6"/>
                  <a:endCxn id="98" idx="2"/>
                </p:cNvCxnSpPr>
                <p:nvPr/>
              </p:nvCxnSpPr>
              <p:spPr>
                <a:xfrm flipV="1">
                  <a:off x="3895018" y="4807934"/>
                  <a:ext cx="494374" cy="15601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9" name="CaixaDeTexto 138">
                      <a:extLst>
                        <a:ext uri="{FF2B5EF4-FFF2-40B4-BE49-F238E27FC236}">
                          <a16:creationId xmlns:a16="http://schemas.microsoft.com/office/drawing/2014/main" id="{007E38AD-D185-B191-7B9A-B78B3CC795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5328" y="4613494"/>
                      <a:ext cx="909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pt-BR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oMath>
                      </a14:m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p:txBody>
                </p:sp>
              </mc:Choice>
              <mc:Fallback>
                <p:sp>
                  <p:nvSpPr>
                    <p:cNvPr id="139" name="CaixaDeTexto 138">
                      <a:extLst>
                        <a:ext uri="{FF2B5EF4-FFF2-40B4-BE49-F238E27FC236}">
                          <a16:creationId xmlns:a16="http://schemas.microsoft.com/office/drawing/2014/main" id="{007E38AD-D185-B191-7B9A-B78B3CC79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5328" y="4613494"/>
                      <a:ext cx="909231" cy="36933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CaixaDeTexto 139">
                      <a:extLst>
                        <a:ext uri="{FF2B5EF4-FFF2-40B4-BE49-F238E27FC236}">
                          <a16:creationId xmlns:a16="http://schemas.microsoft.com/office/drawing/2014/main" id="{89B2F9AF-9352-D2C0-7CCE-C0CE7723666E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983980" y="5467885"/>
                      <a:ext cx="6536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55" name="CaixaDeTexto 54">
                      <a:extLst>
                        <a:ext uri="{FF2B5EF4-FFF2-40B4-BE49-F238E27FC236}">
                          <a16:creationId xmlns:a16="http://schemas.microsoft.com/office/drawing/2014/main" id="{0F417A13-A7EE-2E2F-4483-6FE0F36226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flipH="1">
                      <a:off x="983980" y="5467885"/>
                      <a:ext cx="653654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43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1" name="Conector de Seta Reta 140">
                  <a:extLst>
                    <a:ext uri="{FF2B5EF4-FFF2-40B4-BE49-F238E27FC236}">
                      <a16:creationId xmlns:a16="http://schemas.microsoft.com/office/drawing/2014/main" id="{83396509-0AAA-10A8-5FB8-7F2C231C5E3D}"/>
                    </a:ext>
                  </a:extLst>
                </p:cNvPr>
                <p:cNvCxnSpPr>
                  <a:cxnSpLocks/>
                  <a:endCxn id="94" idx="0"/>
                </p:cNvCxnSpPr>
                <p:nvPr/>
              </p:nvCxnSpPr>
              <p:spPr>
                <a:xfrm>
                  <a:off x="3611991" y="3614532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ector de Seta Reta 141">
                  <a:extLst>
                    <a:ext uri="{FF2B5EF4-FFF2-40B4-BE49-F238E27FC236}">
                      <a16:creationId xmlns:a16="http://schemas.microsoft.com/office/drawing/2014/main" id="{A9172E69-D820-DDE6-C23A-65272FB5D0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1991" y="4383786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ector de Seta Reta 142">
                  <a:extLst>
                    <a:ext uri="{FF2B5EF4-FFF2-40B4-BE49-F238E27FC236}">
                      <a16:creationId xmlns:a16="http://schemas.microsoft.com/office/drawing/2014/main" id="{9C84D903-98FF-9A42-ADA4-B8CE00AB4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1991" y="5160880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ector de Seta Reta 143">
                  <a:extLst>
                    <a:ext uri="{FF2B5EF4-FFF2-40B4-BE49-F238E27FC236}">
                      <a16:creationId xmlns:a16="http://schemas.microsoft.com/office/drawing/2014/main" id="{1FC19838-AA1F-3D5C-3F03-51A897DA79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1991" y="5937972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ector de Seta Reta 144">
                  <a:extLst>
                    <a:ext uri="{FF2B5EF4-FFF2-40B4-BE49-F238E27FC236}">
                      <a16:creationId xmlns:a16="http://schemas.microsoft.com/office/drawing/2014/main" id="{0B66F6A6-B457-826C-179F-DB3DA94458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316" y="3614532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ector de Seta Reta 145">
                  <a:extLst>
                    <a:ext uri="{FF2B5EF4-FFF2-40B4-BE49-F238E27FC236}">
                      <a16:creationId xmlns:a16="http://schemas.microsoft.com/office/drawing/2014/main" id="{75353E87-C113-B204-0255-6295A64C6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8666" y="4375037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Conector de Seta Reta 146">
                  <a:extLst>
                    <a:ext uri="{FF2B5EF4-FFF2-40B4-BE49-F238E27FC236}">
                      <a16:creationId xmlns:a16="http://schemas.microsoft.com/office/drawing/2014/main" id="{6FEB4AE7-BB3A-856E-2828-F771D61FB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316" y="5160880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Conector de Seta Reta 147">
                  <a:extLst>
                    <a:ext uri="{FF2B5EF4-FFF2-40B4-BE49-F238E27FC236}">
                      <a16:creationId xmlns:a16="http://schemas.microsoft.com/office/drawing/2014/main" id="{D3A8A9F2-26B8-D3E4-573A-75B7E5881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02316" y="5935320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Conector de Seta Reta 148">
                  <a:extLst>
                    <a:ext uri="{FF2B5EF4-FFF2-40B4-BE49-F238E27FC236}">
                      <a16:creationId xmlns:a16="http://schemas.microsoft.com/office/drawing/2014/main" id="{E2563EC1-8765-C80B-6045-9B10CCD345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80061" y="4383786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Elipse 149">
                  <a:extLst>
                    <a:ext uri="{FF2B5EF4-FFF2-40B4-BE49-F238E27FC236}">
                      <a16:creationId xmlns:a16="http://schemas.microsoft.com/office/drawing/2014/main" id="{48EC2D16-C9CE-326B-DDE6-91C054A25D81}"/>
                    </a:ext>
                  </a:extLst>
                </p:cNvPr>
                <p:cNvSpPr/>
                <p:nvPr/>
              </p:nvSpPr>
              <p:spPr>
                <a:xfrm>
                  <a:off x="4389389" y="5303324"/>
                  <a:ext cx="566057" cy="566057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151" name="Conector de Seta Reta 150">
                  <a:extLst>
                    <a:ext uri="{FF2B5EF4-FFF2-40B4-BE49-F238E27FC236}">
                      <a16:creationId xmlns:a16="http://schemas.microsoft.com/office/drawing/2014/main" id="{C7D58439-02F9-D43A-842F-2E55A0483C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2417" y="5160880"/>
                  <a:ext cx="0" cy="14244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Conector de Seta Reta 151">
                  <a:extLst>
                    <a:ext uri="{FF2B5EF4-FFF2-40B4-BE49-F238E27FC236}">
                      <a16:creationId xmlns:a16="http://schemas.microsoft.com/office/drawing/2014/main" id="{D8B092DC-DB36-4C3B-BA29-E7C72349AF6D}"/>
                    </a:ext>
                  </a:extLst>
                </p:cNvPr>
                <p:cNvCxnSpPr>
                  <a:stCxn id="94" idx="6"/>
                  <a:endCxn id="150" idx="2"/>
                </p:cNvCxnSpPr>
                <p:nvPr/>
              </p:nvCxnSpPr>
              <p:spPr>
                <a:xfrm>
                  <a:off x="3895019" y="4040005"/>
                  <a:ext cx="494370" cy="154634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ector de Seta Reta 152">
                  <a:extLst>
                    <a:ext uri="{FF2B5EF4-FFF2-40B4-BE49-F238E27FC236}">
                      <a16:creationId xmlns:a16="http://schemas.microsoft.com/office/drawing/2014/main" id="{AB9FD46F-BEA7-B031-28D3-3E4823B4FF2C}"/>
                    </a:ext>
                  </a:extLst>
                </p:cNvPr>
                <p:cNvCxnSpPr>
                  <a:stCxn id="95" idx="6"/>
                  <a:endCxn id="150" idx="2"/>
                </p:cNvCxnSpPr>
                <p:nvPr/>
              </p:nvCxnSpPr>
              <p:spPr>
                <a:xfrm>
                  <a:off x="3895018" y="4809262"/>
                  <a:ext cx="494371" cy="77709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ector de Seta Reta 153">
                  <a:extLst>
                    <a:ext uri="{FF2B5EF4-FFF2-40B4-BE49-F238E27FC236}">
                      <a16:creationId xmlns:a16="http://schemas.microsoft.com/office/drawing/2014/main" id="{AF81F2E0-123E-0CEE-0C03-FE00BED6E35C}"/>
                    </a:ext>
                  </a:extLst>
                </p:cNvPr>
                <p:cNvCxnSpPr>
                  <a:stCxn id="96" idx="6"/>
                  <a:endCxn id="150" idx="2"/>
                </p:cNvCxnSpPr>
                <p:nvPr/>
              </p:nvCxnSpPr>
              <p:spPr>
                <a:xfrm flipV="1">
                  <a:off x="3895018" y="5586353"/>
                  <a:ext cx="494371" cy="23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Conector de Seta Reta 154">
                  <a:extLst>
                    <a:ext uri="{FF2B5EF4-FFF2-40B4-BE49-F238E27FC236}">
                      <a16:creationId xmlns:a16="http://schemas.microsoft.com/office/drawing/2014/main" id="{36BEDD43-C29F-D01B-3644-3908B3CC9E08}"/>
                    </a:ext>
                  </a:extLst>
                </p:cNvPr>
                <p:cNvCxnSpPr>
                  <a:stCxn id="97" idx="6"/>
                  <a:endCxn id="150" idx="2"/>
                </p:cNvCxnSpPr>
                <p:nvPr/>
              </p:nvCxnSpPr>
              <p:spPr>
                <a:xfrm flipV="1">
                  <a:off x="3895018" y="5586353"/>
                  <a:ext cx="494371" cy="7817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Conector de Seta Reta 155">
                  <a:extLst>
                    <a:ext uri="{FF2B5EF4-FFF2-40B4-BE49-F238E27FC236}">
                      <a16:creationId xmlns:a16="http://schemas.microsoft.com/office/drawing/2014/main" id="{A7E24E5A-9D2A-6AE5-BC69-36E876906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55449" y="5581057"/>
                  <a:ext cx="257585" cy="11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7" name="CaixaDeTexto 156">
                      <a:extLst>
                        <a:ext uri="{FF2B5EF4-FFF2-40B4-BE49-F238E27FC236}">
                          <a16:creationId xmlns:a16="http://schemas.microsoft.com/office/drawing/2014/main" id="{99AD3D64-D703-9EFC-4FB8-CBF5B84EFF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45409" y="5375552"/>
                      <a:ext cx="899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pt-BR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oMath>
                        </m:oMathPara>
                      </a14:m>
                      <a:endParaRPr lang="pt-BR" b="1" dirty="0">
                        <a:solidFill>
                          <a:srgbClr val="00B050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157" name="CaixaDeTexto 156">
                      <a:extLst>
                        <a:ext uri="{FF2B5EF4-FFF2-40B4-BE49-F238E27FC236}">
                          <a16:creationId xmlns:a16="http://schemas.microsoft.com/office/drawing/2014/main" id="{99AD3D64-D703-9EFC-4FB8-CBF5B84EFF8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45409" y="5375552"/>
                      <a:ext cx="899150" cy="36933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t="-6667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0" name="CaixaDeTexto 89">
                <a:extLst>
                  <a:ext uri="{FF2B5EF4-FFF2-40B4-BE49-F238E27FC236}">
                    <a16:creationId xmlns:a16="http://schemas.microsoft.com/office/drawing/2014/main" id="{19FF13EC-608F-DD30-57AF-DAA6E0D75F23}"/>
                  </a:ext>
                </a:extLst>
              </p:cNvPr>
              <p:cNvSpPr txBox="1"/>
              <p:nvPr/>
            </p:nvSpPr>
            <p:spPr>
              <a:xfrm>
                <a:off x="10025425" y="2587247"/>
                <a:ext cx="6355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Gato</a:t>
                </a:r>
              </a:p>
            </p:txBody>
          </p:sp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09F15AEF-F58F-AA3A-9440-B64E53B5E59A}"/>
                  </a:ext>
                </a:extLst>
              </p:cNvPr>
              <p:cNvSpPr txBox="1"/>
              <p:nvPr/>
            </p:nvSpPr>
            <p:spPr>
              <a:xfrm>
                <a:off x="9986516" y="3896926"/>
                <a:ext cx="1119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Cachorro</a:t>
                </a:r>
              </a:p>
            </p:txBody>
          </p:sp>
          <p:sp>
            <p:nvSpPr>
              <p:cNvPr id="92" name="Chave Direita 91">
                <a:extLst>
                  <a:ext uri="{FF2B5EF4-FFF2-40B4-BE49-F238E27FC236}">
                    <a16:creationId xmlns:a16="http://schemas.microsoft.com/office/drawing/2014/main" id="{583F8615-CC63-DB33-D3A8-FDDB996D96F8}"/>
                  </a:ext>
                </a:extLst>
              </p:cNvPr>
              <p:cNvSpPr/>
              <p:nvPr/>
            </p:nvSpPr>
            <p:spPr>
              <a:xfrm>
                <a:off x="5951508" y="2544392"/>
                <a:ext cx="190369" cy="1752886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58" name="Picture 2" descr="10 Papers You Should Read to Understand Image Classification in the Deep  Learning Era | by Imaginaire AI | Towards Data Science">
              <a:extLst>
                <a:ext uri="{FF2B5EF4-FFF2-40B4-BE49-F238E27FC236}">
                  <a16:creationId xmlns:a16="http://schemas.microsoft.com/office/drawing/2014/main" id="{0CA65D3C-C3B6-B594-21A6-B0938087E71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25" t="53090" r="65959" b="8965"/>
            <a:stretch/>
          </p:blipFill>
          <p:spPr bwMode="auto">
            <a:xfrm>
              <a:off x="4914017" y="4673938"/>
              <a:ext cx="853770" cy="9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110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22-6422-0376-0460-E5941B8C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FA11FE-CF87-8562-0CD2-D8BD4A0A1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1739" y="1825624"/>
            <a:ext cx="662834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ideia da classificação, como o próprio nome já diz, é atribuir classes (ou grupos) aos dados de entrada.</a:t>
            </a:r>
          </a:p>
          <a:p>
            <a:r>
              <a:rPr lang="pt-BR" dirty="0"/>
              <a:t>Por exemplo, informar o animal presente em uma imagem (i.e., conjunto de </a:t>
            </a:r>
            <a:r>
              <a:rPr lang="pt-BR" i="1" dirty="0"/>
              <a:t>pixels</a:t>
            </a:r>
            <a:r>
              <a:rPr lang="pt-BR" dirty="0"/>
              <a:t>).</a:t>
            </a:r>
          </a:p>
          <a:p>
            <a:r>
              <a:rPr lang="pt-BR" dirty="0"/>
              <a:t>Existem vários algoritmos de ML para solucionar este problema: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Regressão Logística e </a:t>
            </a:r>
            <a:r>
              <a:rPr lang="pt-BR" i="1" dirty="0" err="1"/>
              <a:t>Softmax</a:t>
            </a:r>
            <a:r>
              <a:rPr lang="pt-BR" dirty="0"/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Árvores de Decisão;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Máquinas de vetores de suporte;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  <a:p>
            <a:r>
              <a:rPr lang="pt-BR" dirty="0"/>
              <a:t>Porém, neste curso, focaremos no uso de redes neurais artificiais para classificação.</a:t>
            </a:r>
          </a:p>
        </p:txBody>
      </p:sp>
      <p:pic>
        <p:nvPicPr>
          <p:cNvPr id="1026" name="Picture 2" descr="10 Papers You Should Read to Understand Image Classification in the Deep  Learning Era | by Imaginaire AI | Towards Data Science">
            <a:extLst>
              <a:ext uri="{FF2B5EF4-FFF2-40B4-BE49-F238E27FC236}">
                <a16:creationId xmlns:a16="http://schemas.microsoft.com/office/drawing/2014/main" id="{43C17FEF-3DA2-2A1E-F068-454FE0645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4" t="13677" r="58812" b="10330"/>
          <a:stretch/>
        </p:blipFill>
        <p:spPr bwMode="auto">
          <a:xfrm>
            <a:off x="541020" y="2459052"/>
            <a:ext cx="1711234" cy="249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2EB33EE1-85C3-5727-E6AE-0300FD36B01D}"/>
              </a:ext>
            </a:extLst>
          </p:cNvPr>
          <p:cNvSpPr/>
          <p:nvPr/>
        </p:nvSpPr>
        <p:spPr>
          <a:xfrm>
            <a:off x="2278380" y="2728322"/>
            <a:ext cx="1711234" cy="17569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Modelo de ML</a:t>
            </a:r>
          </a:p>
          <a:p>
            <a:pPr algn="ctr"/>
            <a:r>
              <a:rPr lang="pt-BR" dirty="0"/>
              <a:t>(Classificador)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90A8D7F-2E62-95FA-8D4B-BEB4E4E37216}"/>
              </a:ext>
            </a:extLst>
          </p:cNvPr>
          <p:cNvSpPr txBox="1"/>
          <p:nvPr/>
        </p:nvSpPr>
        <p:spPr>
          <a:xfrm>
            <a:off x="908960" y="2148977"/>
            <a:ext cx="6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0CECCBA-A073-D89A-353B-CF8361013F50}"/>
              </a:ext>
            </a:extLst>
          </p:cNvPr>
          <p:cNvSpPr txBox="1"/>
          <p:nvPr/>
        </p:nvSpPr>
        <p:spPr>
          <a:xfrm>
            <a:off x="667210" y="4894802"/>
            <a:ext cx="111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Cachorro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5A7C281-6DD1-C005-8F50-AE4EEC5B710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989614" y="3606800"/>
            <a:ext cx="478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4D98742-6218-604B-BF44-EB6E570C6F57}"/>
              </a:ext>
            </a:extLst>
          </p:cNvPr>
          <p:cNvSpPr txBox="1"/>
          <p:nvPr/>
        </p:nvSpPr>
        <p:spPr>
          <a:xfrm>
            <a:off x="4429647" y="3422133"/>
            <a:ext cx="635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Gato</a:t>
            </a:r>
          </a:p>
        </p:txBody>
      </p:sp>
    </p:spTree>
    <p:extLst>
      <p:ext uri="{BB962C8B-B14F-4D97-AF65-F5344CB8AC3E}">
        <p14:creationId xmlns:p14="http://schemas.microsoft.com/office/powerpoint/2010/main" val="384286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A15D2F-CA3F-6ACF-1437-34DB58B7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redes neurais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6928F2-8CF4-902B-F77B-0CEB4962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00" y="1825624"/>
            <a:ext cx="5448299" cy="5032376"/>
          </a:xfrm>
        </p:spPr>
        <p:txBody>
          <a:bodyPr/>
          <a:lstStyle/>
          <a:p>
            <a:r>
              <a:rPr lang="pt-BR" dirty="0"/>
              <a:t>Na sequência, veremos como neurônios e redes neurais com múltiplas camadas podem também resolver problemas de classificação, bastando fazer algumas alterações na arquitetura da rede (basicamente função de ativação da camada de saída e função de erro/</a:t>
            </a:r>
            <a:r>
              <a:rPr lang="pt-BR" i="1" dirty="0" err="1"/>
              <a:t>loss</a:t>
            </a:r>
            <a:r>
              <a:rPr lang="pt-BR" dirty="0"/>
              <a:t>). </a:t>
            </a:r>
          </a:p>
        </p:txBody>
      </p: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B997B907-8A2D-3DBE-81C2-DB3E6F227A21}"/>
              </a:ext>
            </a:extLst>
          </p:cNvPr>
          <p:cNvGrpSpPr/>
          <p:nvPr/>
        </p:nvGrpSpPr>
        <p:grpSpPr>
          <a:xfrm>
            <a:off x="838200" y="2378547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AC09EE0F-D651-213D-C091-233BB0EA7834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D0EB724E-752B-3371-3E87-C1C22DBA391C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726C68-B3E2-7052-157C-FC597C945136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AEC253F-A9E0-1B04-D52C-82328E4C3202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F861C49-2EB5-4973-7566-702EB370960D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23ABECD-0EEF-2B6C-6E82-461F3FE6E104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5233CF2-AD19-B6E9-48AF-059D2BA40BE6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B4A6668-F909-1EF5-7536-AD27A1EBD12B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F07CEC05-137B-6D92-6C0D-BF6B833903F1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C0F17F7-8C24-F3B6-D580-85909B5DA878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3159A67-BBD2-8678-90F5-5D57ACE874B4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9F14FF2C-9BA3-00C1-D89A-ECE21237969B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34EBEC84-59E2-8FD4-C60C-875866E6B44F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BC11B3C1-3B2C-2D9C-B475-46746D921BA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1ABE596F-A213-FBDA-6344-E1AAA1BC6560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7181954E-1413-6D51-851B-0DB1AAEF8FFB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01B4C663-DA1F-23E7-D72E-C2331C82CE19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E933C71-2BF6-B429-3F45-02E9F0638646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56192370-D5A7-CA37-A4D0-4C2C66CEC4F0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6435DCE1-30A1-9D38-1F20-969550FC9105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F4966C6F-1C7B-ED34-E88D-39B77B2F855D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414BF5D6-2645-2B3D-A355-C3829D0F84DC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814FA547-C0F9-72BE-E0E8-34F60CDFE54D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700BFFF4-EFA5-FE1A-E698-FE561F64A061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700BFFF4-EFA5-FE1A-E698-FE561F64A0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856CAF11-1146-858A-1735-7C96E93ED0FC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856CAF11-1146-858A-1735-7C96E93ED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E67DBB4-C7EC-B83E-8EBE-5F0196F5A1D0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212B5441-638B-E8F9-03B0-441D0A000AF7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F2AD5F70-864D-FE79-F151-7B9F491B9C63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66D83CEA-5E43-C2E1-DB34-1A573EC91266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7D9DE7FE-7362-856E-BB56-CAB6A1E12F84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81030FF5-97E0-FF90-2CD6-B39D9A7EA526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81030FF5-97E0-FF90-2CD6-B39D9A7EA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B41824C1-9D55-F41E-5904-66CA580CDFBF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2C5C5BF-B7C2-84EC-B630-DEA5A4E4826A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05A2A288-16B3-6AAB-44BF-27DABA0FC3A5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756C869B-98D5-BE59-DDFF-636698CCDB00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41EA187E-40E6-589C-F343-C69344307C4A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29714E9B-CCBF-546B-C3DE-CDE1CBE81E03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31096686-36FF-900B-3BF0-4B6716A2451E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9CA3C4CA-D39A-0684-E626-AF6C3BA9FDE8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C8BCCBD9-89A4-E155-C73E-262FC37E5EA1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42D594E5-96A3-AC4D-D771-78702D10BA02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8294E853-E272-BCB1-BBC1-9BB74066BEBC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7934BB1E-438C-1AEA-F599-D8C758BB939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7440384C-9CF1-4EAE-2601-C6AEE2CDD729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4ADF9A70-09BE-48EE-A740-E12BF814A9BB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10A6983A-CC8B-D7FC-B3D3-06EDC31B5D30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10A6983A-CC8B-D7FC-B3D3-06EDC31B5D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557" r="-8696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0F417A13-A7EE-2E2F-4483-6FE0F362267E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0F417A13-A7EE-2E2F-4483-6FE0F3622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2466603B-8C04-D0B0-308F-109F78DA0D6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739EBFCC-B846-7035-CB94-751E84265686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7FEC08A4-4D79-89CF-54CE-19322CE6712C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0620366E-573C-7CC6-E4F3-49A663A74D34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93F69C1A-F61A-AE05-D58C-BF3CAA917666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>
              <a:extLst>
                <a:ext uri="{FF2B5EF4-FFF2-40B4-BE49-F238E27FC236}">
                  <a16:creationId xmlns:a16="http://schemas.microsoft.com/office/drawing/2014/main" id="{9C7B6D3C-D609-38C6-5102-8FFB9F808431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2B90FBA9-3471-C78A-35C7-22F4F3061517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94FA344E-AB47-C49A-94EC-BD069654A494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18ED2D3B-9ECB-5EE8-2942-669BA266007C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68D57BAF-1786-6205-3405-910CF545FE15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ACD57A6F-4E5D-688A-13AE-3BC0D5686114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de Seta Reta 71">
              <a:extLst>
                <a:ext uri="{FF2B5EF4-FFF2-40B4-BE49-F238E27FC236}">
                  <a16:creationId xmlns:a16="http://schemas.microsoft.com/office/drawing/2014/main" id="{70D62871-EBE1-8371-A2AF-00A9D3A67CD3}"/>
                </a:ext>
              </a:extLst>
            </p:cNvPr>
            <p:cNvCxnSpPr>
              <a:stCxn id="5" idx="6"/>
              <a:endCxn id="69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20A532B1-6C48-3CA1-8F64-F36E95376748}"/>
                </a:ext>
              </a:extLst>
            </p:cNvPr>
            <p:cNvCxnSpPr>
              <a:stCxn id="6" idx="6"/>
              <a:endCxn id="69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>
              <a:extLst>
                <a:ext uri="{FF2B5EF4-FFF2-40B4-BE49-F238E27FC236}">
                  <a16:creationId xmlns:a16="http://schemas.microsoft.com/office/drawing/2014/main" id="{59061169-BB2B-28F7-8A71-4C2AB2CABE1A}"/>
                </a:ext>
              </a:extLst>
            </p:cNvPr>
            <p:cNvCxnSpPr>
              <a:stCxn id="7" idx="6"/>
              <a:endCxn id="69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C1F3D010-8168-8F03-8C44-E57652CA6D5C}"/>
                </a:ext>
              </a:extLst>
            </p:cNvPr>
            <p:cNvCxnSpPr>
              <a:stCxn id="8" idx="6"/>
              <a:endCxn id="69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74DC4348-49EB-B98A-07BF-3C591AC2C9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ixaDeTexto 79">
                  <a:extLst>
                    <a:ext uri="{FF2B5EF4-FFF2-40B4-BE49-F238E27FC236}">
                      <a16:creationId xmlns:a16="http://schemas.microsoft.com/office/drawing/2014/main" id="{5CDEB567-E0D5-F258-8FA4-9CD0A4591F55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0" name="CaixaDeTexto 79">
                  <a:extLst>
                    <a:ext uri="{FF2B5EF4-FFF2-40B4-BE49-F238E27FC236}">
                      <a16:creationId xmlns:a16="http://schemas.microsoft.com/office/drawing/2014/main" id="{5CDEB567-E0D5-F258-8FA4-9CD0A4591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8824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814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C94B73-6640-7D25-AC65-6440294A34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1" y="1825624"/>
                <a:ext cx="66674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Até agora, usamos um neurônio (sem função de ativação,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) para mapear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ou seja, encontrar uma </a:t>
                </a:r>
                <a:r>
                  <a:rPr lang="pt-BR" b="1" i="1" dirty="0"/>
                  <a:t>relação linear </a:t>
                </a:r>
                <a:r>
                  <a:rPr lang="pt-BR" dirty="0"/>
                  <a:t>entre eles.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Lembrando que, em geral,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um vetor contendo vários atributos.</a:t>
                </a:r>
              </a:p>
              <a:p>
                <a:r>
                  <a:rPr lang="pt-BR" dirty="0"/>
                  <a:t>Entretanto, os neurônios podem ser usados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</a:t>
                </a:r>
                <a:r>
                  <a:rPr lang="pt-BR" dirty="0"/>
                  <a:t> se usarmos uma função de ativação,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do tipo sigmoide (ou logística), por exemplo.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C94B73-6640-7D25-AC65-6440294A34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1" y="1825624"/>
                <a:ext cx="6667499" cy="5032375"/>
              </a:xfrm>
              <a:blipFill>
                <a:blip r:embed="rId3"/>
                <a:stretch>
                  <a:fillRect l="-1645" t="-1937" r="-6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3D770E7-80DC-0224-BFEE-C9BD3DF29324}"/>
                  </a:ext>
                </a:extLst>
              </p:cNvPr>
              <p:cNvSpPr txBox="1"/>
              <p:nvPr/>
            </p:nvSpPr>
            <p:spPr>
              <a:xfrm>
                <a:off x="380323" y="4121587"/>
                <a:ext cx="4933950" cy="1083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pt-BR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03D770E7-80DC-0224-BFEE-C9BD3DF29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23" y="4121587"/>
                <a:ext cx="4933950" cy="1083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B9D5716-3F3D-8053-1E86-826E1E5D06C9}"/>
              </a:ext>
            </a:extLst>
          </p:cNvPr>
          <p:cNvGrpSpPr/>
          <p:nvPr/>
        </p:nvGrpSpPr>
        <p:grpSpPr>
          <a:xfrm>
            <a:off x="1641363" y="2736413"/>
            <a:ext cx="2181561" cy="1385174"/>
            <a:chOff x="966417" y="2820739"/>
            <a:chExt cx="2181561" cy="1385174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4A4BFFEE-B40C-2746-4BF3-385E20CC8D5D}"/>
                </a:ext>
              </a:extLst>
            </p:cNvPr>
            <p:cNvSpPr/>
            <p:nvPr/>
          </p:nvSpPr>
          <p:spPr>
            <a:xfrm>
              <a:off x="1902749" y="329675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F738A465-D7D7-1E83-0C87-E1809CA10CBF}"/>
                </a:ext>
              </a:extLst>
            </p:cNvPr>
            <p:cNvCxnSpPr>
              <a:cxnSpLocks/>
              <a:stCxn id="19" idx="3"/>
              <a:endCxn id="16" idx="2"/>
            </p:cNvCxnSpPr>
            <p:nvPr/>
          </p:nvCxnSpPr>
          <p:spPr>
            <a:xfrm>
              <a:off x="1484513" y="3083391"/>
              <a:ext cx="418236" cy="496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AE6211D-9F99-3084-2B82-A1F07692ABBD}"/>
                    </a:ext>
                  </a:extLst>
                </p:cNvPr>
                <p:cNvSpPr txBox="1"/>
                <p:nvPr/>
              </p:nvSpPr>
              <p:spPr>
                <a:xfrm>
                  <a:off x="1101974" y="2898725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AE6211D-9F99-3084-2B82-A1F07692A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974" y="2898725"/>
                  <a:ext cx="38253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5ED022-9753-8A80-0CEA-6D59E56C0DB0}"/>
                    </a:ext>
                  </a:extLst>
                </p:cNvPr>
                <p:cNvSpPr txBox="1"/>
                <p:nvPr/>
              </p:nvSpPr>
              <p:spPr>
                <a:xfrm>
                  <a:off x="1102295" y="33117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0" name="CaixaDeTexto 19">
                  <a:extLst>
                    <a:ext uri="{FF2B5EF4-FFF2-40B4-BE49-F238E27FC236}">
                      <a16:creationId xmlns:a16="http://schemas.microsoft.com/office/drawing/2014/main" id="{725ED022-9753-8A80-0CEA-6D59E56C0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295" y="3311741"/>
                  <a:ext cx="3702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8956C8FF-D0B6-8592-3B19-F6192282797D}"/>
                    </a:ext>
                  </a:extLst>
                </p:cNvPr>
                <p:cNvSpPr txBox="1"/>
                <p:nvPr/>
              </p:nvSpPr>
              <p:spPr>
                <a:xfrm>
                  <a:off x="1090045" y="3836581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8956C8FF-D0B6-8592-3B19-F61922827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045" y="3836581"/>
                  <a:ext cx="38254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2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AE6B8BFF-0298-5DDD-1C73-68F2742D0A09}"/>
                </a:ext>
              </a:extLst>
            </p:cNvPr>
            <p:cNvCxnSpPr>
              <a:cxnSpLocks/>
              <a:stCxn id="20" idx="3"/>
              <a:endCxn id="16" idx="2"/>
            </p:cNvCxnSpPr>
            <p:nvPr/>
          </p:nvCxnSpPr>
          <p:spPr>
            <a:xfrm>
              <a:off x="1472585" y="3496407"/>
              <a:ext cx="430164" cy="83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DEEB8A44-0AFA-3D48-5B4F-F6968BF99442}"/>
                </a:ext>
              </a:extLst>
            </p:cNvPr>
            <p:cNvCxnSpPr>
              <a:cxnSpLocks/>
              <a:stCxn id="21" idx="3"/>
              <a:endCxn id="16" idx="2"/>
            </p:cNvCxnSpPr>
            <p:nvPr/>
          </p:nvCxnSpPr>
          <p:spPr>
            <a:xfrm flipV="1">
              <a:off x="1472585" y="3579779"/>
              <a:ext cx="430164" cy="44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848FDBAE-E320-CF47-EE26-601D65968EE0}"/>
                    </a:ext>
                  </a:extLst>
                </p:cNvPr>
                <p:cNvSpPr txBox="1"/>
                <p:nvPr/>
              </p:nvSpPr>
              <p:spPr>
                <a:xfrm flipH="1">
                  <a:off x="966417" y="3685802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848FDBAE-E320-CF47-EE26-601D65968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66417" y="3685802"/>
                  <a:ext cx="653654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75A410CD-A71A-05F0-BC22-DAD01FC50E96}"/>
                </a:ext>
              </a:extLst>
            </p:cNvPr>
            <p:cNvCxnSpPr>
              <a:cxnSpLocks/>
            </p:cNvCxnSpPr>
            <p:nvPr/>
          </p:nvCxnSpPr>
          <p:spPr>
            <a:xfrm>
              <a:off x="2181876" y="315430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99396011-90B0-85E9-C2D5-978ACB149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68806" y="3578044"/>
              <a:ext cx="34140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D7E3DB53-8749-4831-544A-B6BEA001E78F}"/>
                    </a:ext>
                  </a:extLst>
                </p:cNvPr>
                <p:cNvSpPr txBox="1"/>
                <p:nvPr/>
              </p:nvSpPr>
              <p:spPr>
                <a:xfrm>
                  <a:off x="2732144" y="3364016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D7E3DB53-8749-4831-544A-B6BEA001E7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2144" y="3364016"/>
                  <a:ext cx="415834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557" r="-191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F80C414E-7382-E2DD-94E5-309CBEF77F45}"/>
                    </a:ext>
                  </a:extLst>
                </p:cNvPr>
                <p:cNvSpPr txBox="1"/>
                <p:nvPr/>
              </p:nvSpPr>
              <p:spPr>
                <a:xfrm>
                  <a:off x="1994508" y="2820739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F80C414E-7382-E2DD-94E5-309CBEF77F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508" y="2820739"/>
                  <a:ext cx="38253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311E7D45-421F-FD9B-5244-68871A7971DA}"/>
                    </a:ext>
                  </a:extLst>
                </p:cNvPr>
                <p:cNvSpPr txBox="1"/>
                <p:nvPr/>
              </p:nvSpPr>
              <p:spPr>
                <a:xfrm>
                  <a:off x="2461004" y="3294443"/>
                  <a:ext cx="38253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311E7D45-421F-FD9B-5244-68871A797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1004" y="3294443"/>
                  <a:ext cx="38253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9524" r="-6349" b="-888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8B2E4764-75A0-3331-2493-0C3DC067F3A3}"/>
                    </a:ext>
                  </a:extLst>
                </p:cNvPr>
                <p:cNvSpPr txBox="1"/>
                <p:nvPr/>
              </p:nvSpPr>
              <p:spPr>
                <a:xfrm>
                  <a:off x="1530393" y="2998399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8B2E4764-75A0-3331-2493-0C3DC067F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0393" y="2998399"/>
                  <a:ext cx="41823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F1A75FF8-6A92-B614-F362-7D955F8D847D}"/>
                    </a:ext>
                  </a:extLst>
                </p:cNvPr>
                <p:cNvSpPr txBox="1"/>
                <p:nvPr/>
              </p:nvSpPr>
              <p:spPr>
                <a:xfrm>
                  <a:off x="1414959" y="3264947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F1A75FF8-6A92-B614-F362-7D955F8D8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4959" y="3264947"/>
                  <a:ext cx="4182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55C91486-744C-E659-E4C0-4A50A45CAC63}"/>
                    </a:ext>
                  </a:extLst>
                </p:cNvPr>
                <p:cNvSpPr txBox="1"/>
                <p:nvPr/>
              </p:nvSpPr>
              <p:spPr>
                <a:xfrm>
                  <a:off x="1542139" y="3749340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55C91486-744C-E659-E4C0-4A50A45CA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139" y="3749340"/>
                  <a:ext cx="418236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31620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0CA9C25-39E9-E152-F8A6-81422FC932CD}"/>
              </a:ext>
            </a:extLst>
          </p:cNvPr>
          <p:cNvGrpSpPr/>
          <p:nvPr/>
        </p:nvGrpSpPr>
        <p:grpSpPr>
          <a:xfrm>
            <a:off x="499869" y="1583227"/>
            <a:ext cx="4933950" cy="1618458"/>
            <a:chOff x="499869" y="1583227"/>
            <a:chExt cx="4933950" cy="161845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EBF5DC9-2FC4-3BB6-6571-56613842DD57}"/>
                </a:ext>
              </a:extLst>
            </p:cNvPr>
            <p:cNvSpPr/>
            <p:nvPr/>
          </p:nvSpPr>
          <p:spPr>
            <a:xfrm>
              <a:off x="2207548" y="2059238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9438ADB6-942B-C97A-3127-AB6D4B8B365B}"/>
                </a:ext>
              </a:extLst>
            </p:cNvPr>
            <p:cNvCxnSpPr>
              <a:cxnSpLocks/>
              <a:stCxn id="6" idx="3"/>
              <a:endCxn id="4" idx="2"/>
            </p:cNvCxnSpPr>
            <p:nvPr/>
          </p:nvCxnSpPr>
          <p:spPr>
            <a:xfrm>
              <a:off x="1789312" y="1845879"/>
              <a:ext cx="418236" cy="496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614E90D-9566-853B-C8AC-77C68228AC69}"/>
                    </a:ext>
                  </a:extLst>
                </p:cNvPr>
                <p:cNvSpPr txBox="1"/>
                <p:nvPr/>
              </p:nvSpPr>
              <p:spPr>
                <a:xfrm>
                  <a:off x="1406773" y="1661213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F614E90D-9566-853B-C8AC-77C68228A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6773" y="1661213"/>
                  <a:ext cx="38253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625D54A-D2A1-EEB6-A39D-8E5CFCA334FE}"/>
                    </a:ext>
                  </a:extLst>
                </p:cNvPr>
                <p:cNvSpPr txBox="1"/>
                <p:nvPr/>
              </p:nvSpPr>
              <p:spPr>
                <a:xfrm>
                  <a:off x="1407094" y="2074229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625D54A-D2A1-EEB6-A39D-8E5CFCA334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7094" y="2074229"/>
                  <a:ext cx="3702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9E4DBD5-FCCA-4C7A-80AA-7FBB08C5352E}"/>
                    </a:ext>
                  </a:extLst>
                </p:cNvPr>
                <p:cNvSpPr txBox="1"/>
                <p:nvPr/>
              </p:nvSpPr>
              <p:spPr>
                <a:xfrm>
                  <a:off x="1394844" y="2599069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9E4DBD5-FCCA-4C7A-80AA-7FBB08C53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4844" y="2599069"/>
                  <a:ext cx="38254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58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CB12ECA9-4098-65D0-BA25-1AF285024A89}"/>
                </a:ext>
              </a:extLst>
            </p:cNvPr>
            <p:cNvCxnSpPr>
              <a:cxnSpLocks/>
              <a:stCxn id="7" idx="3"/>
              <a:endCxn id="4" idx="2"/>
            </p:cNvCxnSpPr>
            <p:nvPr/>
          </p:nvCxnSpPr>
          <p:spPr>
            <a:xfrm>
              <a:off x="1777384" y="2258895"/>
              <a:ext cx="430164" cy="833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1790650-040A-D5DF-CAAE-D942E77C977B}"/>
                </a:ext>
              </a:extLst>
            </p:cNvPr>
            <p:cNvCxnSpPr>
              <a:cxnSpLocks/>
              <a:stCxn id="8" idx="3"/>
              <a:endCxn id="4" idx="2"/>
            </p:cNvCxnSpPr>
            <p:nvPr/>
          </p:nvCxnSpPr>
          <p:spPr>
            <a:xfrm flipV="1">
              <a:off x="1777384" y="2342267"/>
              <a:ext cx="430164" cy="441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B3F6092-A1DC-537B-DEEF-18438B28CA1B}"/>
                    </a:ext>
                  </a:extLst>
                </p:cNvPr>
                <p:cNvSpPr txBox="1"/>
                <p:nvPr/>
              </p:nvSpPr>
              <p:spPr>
                <a:xfrm flipH="1">
                  <a:off x="1271216" y="2448290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7B3F6092-A1DC-537B-DEEF-18438B28C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271216" y="2448290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B7C80304-E18A-CAA6-A9F0-433A0B738419}"/>
                </a:ext>
              </a:extLst>
            </p:cNvPr>
            <p:cNvCxnSpPr>
              <a:cxnSpLocks/>
            </p:cNvCxnSpPr>
            <p:nvPr/>
          </p:nvCxnSpPr>
          <p:spPr>
            <a:xfrm>
              <a:off x="2486675" y="191679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1E7CDED4-A49E-8420-57FB-9C051424834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773605" y="2340532"/>
              <a:ext cx="34140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14B4701-70E9-3D3C-2CBF-1A7DA01F1D8A}"/>
                    </a:ext>
                  </a:extLst>
                </p:cNvPr>
                <p:cNvSpPr txBox="1"/>
                <p:nvPr/>
              </p:nvSpPr>
              <p:spPr>
                <a:xfrm>
                  <a:off x="4018266" y="2131085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14B4701-70E9-3D3C-2CBF-1A7DA01F1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8266" y="2131085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20588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50FE0D66-8767-2A3F-9114-2B1C0FEC98CE}"/>
                    </a:ext>
                  </a:extLst>
                </p:cNvPr>
                <p:cNvSpPr txBox="1"/>
                <p:nvPr/>
              </p:nvSpPr>
              <p:spPr>
                <a:xfrm>
                  <a:off x="2299307" y="1583227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50FE0D66-8767-2A3F-9114-2B1C0FEC98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9307" y="1583227"/>
                  <a:ext cx="38253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F3A4640-107D-6518-F945-86D8BAED633C}"/>
                </a:ext>
              </a:extLst>
            </p:cNvPr>
            <p:cNvSpPr txBox="1"/>
            <p:nvPr/>
          </p:nvSpPr>
          <p:spPr>
            <a:xfrm>
              <a:off x="499869" y="2863131"/>
              <a:ext cx="493395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/>
              <a:endParaRPr lang="pt-BR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9EA57659-DCEA-DECB-6D71-C1966E8889E1}"/>
                    </a:ext>
                  </a:extLst>
                </p:cNvPr>
                <p:cNvSpPr/>
                <p:nvPr/>
              </p:nvSpPr>
              <p:spPr>
                <a:xfrm>
                  <a:off x="3115010" y="2097839"/>
                  <a:ext cx="736869" cy="48538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9EA57659-DCEA-DECB-6D71-C1966E8889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5010" y="2097839"/>
                  <a:ext cx="736869" cy="48538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8069E96-67AA-48AA-F84E-BB880AE56906}"/>
                    </a:ext>
                  </a:extLst>
                </p:cNvPr>
                <p:cNvSpPr txBox="1"/>
                <p:nvPr/>
              </p:nvSpPr>
              <p:spPr>
                <a:xfrm>
                  <a:off x="2765803" y="2056931"/>
                  <a:ext cx="382539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98069E96-67AA-48AA-F84E-BB880AE56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5803" y="2056931"/>
                  <a:ext cx="38253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9677" r="-645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86687216-D7A3-315E-5AEA-A90881146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6856" y="2344688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00C07546-AA81-0213-286C-808DD3C83B58}"/>
                    </a:ext>
                  </a:extLst>
                </p:cNvPr>
                <p:cNvSpPr txBox="1"/>
                <p:nvPr/>
              </p:nvSpPr>
              <p:spPr>
                <a:xfrm>
                  <a:off x="1835192" y="1760887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00C07546-AA81-0213-286C-808DD3C83B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5192" y="1760887"/>
                  <a:ext cx="418236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CB1AC506-1EAD-78B5-D1ED-A7D73D9EAB6E}"/>
                    </a:ext>
                  </a:extLst>
                </p:cNvPr>
                <p:cNvSpPr txBox="1"/>
                <p:nvPr/>
              </p:nvSpPr>
              <p:spPr>
                <a:xfrm>
                  <a:off x="1719758" y="2027435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CB1AC506-1EAD-78B5-D1ED-A7D73D9EA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758" y="2027435"/>
                  <a:ext cx="418236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687B0BD6-DA6B-E2A8-72B0-9BC74DBD2290}"/>
                    </a:ext>
                  </a:extLst>
                </p:cNvPr>
                <p:cNvSpPr txBox="1"/>
                <p:nvPr/>
              </p:nvSpPr>
              <p:spPr>
                <a:xfrm>
                  <a:off x="1846938" y="2511828"/>
                  <a:ext cx="418236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687B0BD6-DA6B-E2A8-72B0-9BC74DBD2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938" y="2511828"/>
                  <a:ext cx="418236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9" name="Imagem 48">
            <a:extLst>
              <a:ext uri="{FF2B5EF4-FFF2-40B4-BE49-F238E27FC236}">
                <a16:creationId xmlns:a16="http://schemas.microsoft.com/office/drawing/2014/main" id="{B6073621-4CD1-6621-B0D9-7C18A1D58D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417"/>
            <a:ext cx="4268308" cy="353005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4001" y="1825624"/>
                <a:ext cx="666749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Ao usarmos uma função de ativação, o modelo matemático do neurônio passa a ser expresso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 função de ativação logística,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é uma suavização da função degrau e, portanto, derivável, que mapeia os valores 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</a:t>
                </a:r>
                <a:r>
                  <a:rPr lang="pt-BR" dirty="0"/>
                  <a:t>(intervalo infinito) em valores no intervalo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sz="2800" dirty="0"/>
                  <a:t>Notem que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continua sendo a equação de um hiperplano.</a:t>
                </a:r>
              </a:p>
            </p:txBody>
          </p:sp>
        </mc:Choice>
        <mc:Fallback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1" y="1825624"/>
                <a:ext cx="6667499" cy="5032375"/>
              </a:xfrm>
              <a:blipFill>
                <a:blip r:embed="rId15"/>
                <a:stretch>
                  <a:fillRect l="-1645" t="-2663" r="-1005" b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1811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84440" y="1825624"/>
                <a:ext cx="65170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o neurônio opera como um classificador binário, a combinação linear denotada por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define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 linear </a:t>
                </a:r>
                <a:r>
                  <a:rPr lang="pt-BR" dirty="0"/>
                  <a:t>entre dois grupos distintos de dados (i.e., classes), ao invés de uma função que aproxima o comportamento dos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neurônio separa as classes usando hiperplanos (retas, planos, etc.)</a:t>
                </a:r>
              </a:p>
              <a:p>
                <a:r>
                  <a:rPr lang="pt-BR" dirty="0"/>
                  <a:t>Nesse contexto, a função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é chamada também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</a:t>
                </a:r>
                <a:r>
                  <a:rPr lang="pt-BR" dirty="0"/>
                  <a:t>, pois seus valores de saída são usados para separar as classes.</a:t>
                </a:r>
              </a:p>
            </p:txBody>
          </p:sp>
        </mc:Choice>
        <mc:Fallback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84440" y="1825624"/>
                <a:ext cx="6517061" cy="5032375"/>
              </a:xfrm>
              <a:blipFill>
                <a:blip r:embed="rId3"/>
                <a:stretch>
                  <a:fillRect l="-1684" t="-2663" r="-2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9">
            <a:extLst>
              <a:ext uri="{FF2B5EF4-FFF2-40B4-BE49-F238E27FC236}">
                <a16:creationId xmlns:a16="http://schemas.microsoft.com/office/drawing/2014/main" id="{65EA9556-2B5B-200C-D0A8-DADFC30A7017}"/>
              </a:ext>
            </a:extLst>
          </p:cNvPr>
          <p:cNvGrpSpPr/>
          <p:nvPr/>
        </p:nvGrpSpPr>
        <p:grpSpPr>
          <a:xfrm>
            <a:off x="594625" y="2196541"/>
            <a:ext cx="3955774" cy="2602233"/>
            <a:chOff x="3985525" y="1463116"/>
            <a:chExt cx="3955774" cy="2602233"/>
          </a:xfrm>
        </p:grpSpPr>
        <p:cxnSp>
          <p:nvCxnSpPr>
            <p:cNvPr id="17" name="Straight Arrow Connector 3">
              <a:extLst>
                <a:ext uri="{FF2B5EF4-FFF2-40B4-BE49-F238E27FC236}">
                  <a16:creationId xmlns:a16="http://schemas.microsoft.com/office/drawing/2014/main" id="{8EF80E62-3C8A-6082-1180-2C59B0E8FC07}"/>
                </a:ext>
              </a:extLst>
            </p:cNvPr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">
              <a:extLst>
                <a:ext uri="{FF2B5EF4-FFF2-40B4-BE49-F238E27FC236}">
                  <a16:creationId xmlns:a16="http://schemas.microsoft.com/office/drawing/2014/main" id="{C9B44658-4923-9572-385B-BF4A01DB82F0}"/>
                </a:ext>
              </a:extLst>
            </p:cNvPr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34D34F60-47EA-0331-0649-12A328662241}"/>
                </a:ext>
              </a:extLst>
            </p:cNvPr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Isosceles Triangle 6">
              <a:extLst>
                <a:ext uri="{FF2B5EF4-FFF2-40B4-BE49-F238E27FC236}">
                  <a16:creationId xmlns:a16="http://schemas.microsoft.com/office/drawing/2014/main" id="{4F48588C-9D49-F00D-E5BE-63C8DFF12409}"/>
                </a:ext>
              </a:extLst>
            </p:cNvPr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Connector 7">
              <a:extLst>
                <a:ext uri="{FF2B5EF4-FFF2-40B4-BE49-F238E27FC236}">
                  <a16:creationId xmlns:a16="http://schemas.microsoft.com/office/drawing/2014/main" id="{3C97C45B-91BE-5F0F-93EF-AFDDFD1FC020}"/>
                </a:ext>
              </a:extLst>
            </p:cNvPr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EF775D00-AF34-AA18-298C-F9DF5BCBE309}"/>
                </a:ext>
              </a:extLst>
            </p:cNvPr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1B3885A9-5BBB-A41B-5340-ADE3143C67CE}"/>
                </a:ext>
              </a:extLst>
            </p:cNvPr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D08C0B83-70EB-425D-58C7-882E4179BAC7}"/>
                </a:ext>
              </a:extLst>
            </p:cNvPr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190B286-97B6-2E12-D528-2F615A2E6756}"/>
                </a:ext>
              </a:extLst>
            </p:cNvPr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FFB8D208-1149-D1CA-E05D-CAD4B6807B44}"/>
                </a:ext>
              </a:extLst>
            </p:cNvPr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7FCF396F-9B53-44FE-3F74-713C343723BF}"/>
                </a:ext>
              </a:extLst>
            </p:cNvPr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Isosceles Triangle 14">
              <a:extLst>
                <a:ext uri="{FF2B5EF4-FFF2-40B4-BE49-F238E27FC236}">
                  <a16:creationId xmlns:a16="http://schemas.microsoft.com/office/drawing/2014/main" id="{F7AF9665-03E0-16DC-CB1C-AB334B015BF0}"/>
                </a:ext>
              </a:extLst>
            </p:cNvPr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Isosceles Triangle 15">
              <a:extLst>
                <a:ext uri="{FF2B5EF4-FFF2-40B4-BE49-F238E27FC236}">
                  <a16:creationId xmlns:a16="http://schemas.microsoft.com/office/drawing/2014/main" id="{AE4931AF-2556-107D-A5F4-375AB3EB0909}"/>
                </a:ext>
              </a:extLst>
            </p:cNvPr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Isosceles Triangle 16">
              <a:extLst>
                <a:ext uri="{FF2B5EF4-FFF2-40B4-BE49-F238E27FC236}">
                  <a16:creationId xmlns:a16="http://schemas.microsoft.com/office/drawing/2014/main" id="{81B04C10-EE33-3344-E812-903CD03AF3DE}"/>
                </a:ext>
              </a:extLst>
            </p:cNvPr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Isosceles Triangle 17">
              <a:extLst>
                <a:ext uri="{FF2B5EF4-FFF2-40B4-BE49-F238E27FC236}">
                  <a16:creationId xmlns:a16="http://schemas.microsoft.com/office/drawing/2014/main" id="{07584924-7D33-A60A-183B-94F6D6E655D4}"/>
                </a:ext>
              </a:extLst>
            </p:cNvPr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18">
              <a:extLst>
                <a:ext uri="{FF2B5EF4-FFF2-40B4-BE49-F238E27FC236}">
                  <a16:creationId xmlns:a16="http://schemas.microsoft.com/office/drawing/2014/main" id="{E9B6B256-6D2B-CEFC-4437-96661E36EFD8}"/>
                </a:ext>
              </a:extLst>
            </p:cNvPr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736ECA87-C7AA-FC97-5304-9321CA03115A}"/>
                </a:ext>
              </a:extLst>
            </p:cNvPr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Isosceles Triangle 20">
              <a:extLst>
                <a:ext uri="{FF2B5EF4-FFF2-40B4-BE49-F238E27FC236}">
                  <a16:creationId xmlns:a16="http://schemas.microsoft.com/office/drawing/2014/main" id="{4641A278-A636-94DC-71FE-38CAD542B92E}"/>
                </a:ext>
              </a:extLst>
            </p:cNvPr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23">
                  <a:extLst>
                    <a:ext uri="{FF2B5EF4-FFF2-40B4-BE49-F238E27FC236}">
                      <a16:creationId xmlns:a16="http://schemas.microsoft.com/office/drawing/2014/main" id="{165C9D64-F8A8-B8B6-8EFD-506A10B031E6}"/>
                    </a:ext>
                  </a:extLst>
                </p:cNvPr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24">
                  <a:extLst>
                    <a:ext uri="{FF2B5EF4-FFF2-40B4-BE49-F238E27FC236}">
                      <a16:creationId xmlns:a16="http://schemas.microsoft.com/office/drawing/2014/main" id="{CBB7F3F7-2363-B9D9-3C7D-DE6775051083}"/>
                    </a:ext>
                  </a:extLst>
                </p:cNvPr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27">
                  <a:extLst>
                    <a:ext uri="{FF2B5EF4-FFF2-40B4-BE49-F238E27FC236}">
                      <a16:creationId xmlns:a16="http://schemas.microsoft.com/office/drawing/2014/main" id="{F64132A5-193B-13C7-EF51-05C548E27762}"/>
                    </a:ext>
                  </a:extLst>
                </p:cNvPr>
                <p:cNvSpPr/>
                <p:nvPr/>
              </p:nvSpPr>
              <p:spPr>
                <a:xfrm>
                  <a:off x="6474620" y="2850929"/>
                  <a:ext cx="1466679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200" dirty="0"/>
                    <a:t>Superfície </a:t>
                  </a:r>
                  <a:r>
                    <a:rPr lang="pt-BR" sz="1200" b="0" dirty="0"/>
                    <a:t>de </a:t>
                  </a:r>
                  <a:r>
                    <a:rPr lang="pt-BR" sz="1200" dirty="0"/>
                    <a:t>separação ou função discriminante, </a:t>
                  </a:r>
                  <a14:m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sz="1200" b="0" dirty="0"/>
                    <a:t>.</a:t>
                  </a:r>
                </a:p>
              </p:txBody>
            </p:sp>
          </mc:Choice>
          <mc:Fallback>
            <p:sp>
              <p:nvSpPr>
                <p:cNvPr id="48" name="Rectangle 27">
                  <a:extLst>
                    <a:ext uri="{FF2B5EF4-FFF2-40B4-BE49-F238E27FC236}">
                      <a16:creationId xmlns:a16="http://schemas.microsoft.com/office/drawing/2014/main" id="{F64132A5-193B-13C7-EF51-05C548E277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4620" y="2850929"/>
                  <a:ext cx="1466679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417" t="-943" b="-66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urved Connector 28">
              <a:extLst>
                <a:ext uri="{FF2B5EF4-FFF2-40B4-BE49-F238E27FC236}">
                  <a16:creationId xmlns:a16="http://schemas.microsoft.com/office/drawing/2014/main" id="{8996FCE2-BB7A-69EA-3907-180088926964}"/>
                </a:ext>
              </a:extLst>
            </p:cNvPr>
            <p:cNvCxnSpPr>
              <a:cxnSpLocks/>
              <a:endCxn id="48" idx="2"/>
            </p:cNvCxnSpPr>
            <p:nvPr/>
          </p:nvCxnSpPr>
          <p:spPr>
            <a:xfrm flipV="1">
              <a:off x="6304208" y="3497260"/>
              <a:ext cx="903752" cy="258591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CaixaDeTexto 84">
            <a:extLst>
              <a:ext uri="{FF2B5EF4-FFF2-40B4-BE49-F238E27FC236}">
                <a16:creationId xmlns:a16="http://schemas.microsoft.com/office/drawing/2014/main" id="{06C108C4-1F89-6764-4515-32E87B14E74F}"/>
              </a:ext>
            </a:extLst>
          </p:cNvPr>
          <p:cNvSpPr txBox="1"/>
          <p:nvPr/>
        </p:nvSpPr>
        <p:spPr>
          <a:xfrm>
            <a:off x="1104383" y="4889180"/>
            <a:ext cx="32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0 (Classe negativa)</a:t>
            </a: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551A1B5E-8188-B660-90F9-D402652586AF}"/>
              </a:ext>
            </a:extLst>
          </p:cNvPr>
          <p:cNvSpPr txBox="1"/>
          <p:nvPr/>
        </p:nvSpPr>
        <p:spPr>
          <a:xfrm>
            <a:off x="1104384" y="5203521"/>
            <a:ext cx="29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1 (Classe positiva)</a:t>
            </a:r>
          </a:p>
        </p:txBody>
      </p:sp>
      <p:sp>
        <p:nvSpPr>
          <p:cNvPr id="87" name="Isosceles Triangle 18">
            <a:extLst>
              <a:ext uri="{FF2B5EF4-FFF2-40B4-BE49-F238E27FC236}">
                <a16:creationId xmlns:a16="http://schemas.microsoft.com/office/drawing/2014/main" id="{01F69C03-B1A3-B9C2-DFCE-14ACE30A642D}"/>
              </a:ext>
            </a:extLst>
          </p:cNvPr>
          <p:cNvSpPr/>
          <p:nvPr/>
        </p:nvSpPr>
        <p:spPr>
          <a:xfrm>
            <a:off x="2153828" y="293245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Isosceles Triangle 18">
            <a:extLst>
              <a:ext uri="{FF2B5EF4-FFF2-40B4-BE49-F238E27FC236}">
                <a16:creationId xmlns:a16="http://schemas.microsoft.com/office/drawing/2014/main" id="{97B1BC38-F7E9-5E53-D395-117A41411849}"/>
              </a:ext>
            </a:extLst>
          </p:cNvPr>
          <p:cNvSpPr/>
          <p:nvPr/>
        </p:nvSpPr>
        <p:spPr>
          <a:xfrm>
            <a:off x="2306228" y="308485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Isosceles Triangle 18">
            <a:extLst>
              <a:ext uri="{FF2B5EF4-FFF2-40B4-BE49-F238E27FC236}">
                <a16:creationId xmlns:a16="http://schemas.microsoft.com/office/drawing/2014/main" id="{E1E533B6-B5A6-BE22-790A-63DADC5FB087}"/>
              </a:ext>
            </a:extLst>
          </p:cNvPr>
          <p:cNvSpPr/>
          <p:nvPr/>
        </p:nvSpPr>
        <p:spPr>
          <a:xfrm>
            <a:off x="987808" y="496380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Oval 11">
            <a:extLst>
              <a:ext uri="{FF2B5EF4-FFF2-40B4-BE49-F238E27FC236}">
                <a16:creationId xmlns:a16="http://schemas.microsoft.com/office/drawing/2014/main" id="{4D1D2DA2-9F0F-FC08-0853-33E64179CD66}"/>
              </a:ext>
            </a:extLst>
          </p:cNvPr>
          <p:cNvSpPr/>
          <p:nvPr/>
        </p:nvSpPr>
        <p:spPr>
          <a:xfrm>
            <a:off x="981100" y="5324884"/>
            <a:ext cx="146765" cy="15454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61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94E6B3-2A9F-1BFD-CDA3-1E3C0D2EA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2061336"/>
            <a:ext cx="4532933" cy="37489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E2C1F5C9-E49E-884D-0BAD-E35197F76E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800" y="1825624"/>
                <a:ext cx="6781801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Ao passar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pela função de ativação, temos os seguintes valores de saída: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0.5,  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Esses valores de saída do neurônio são interpretados como sendo a probabilidade (pois valores estão no intervalo [0, 1])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positiva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probabilidade da classe negativa é obtida através do complemento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pode assumir qualquer valor no intervalo [0, 1], ou seja, esse é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problema de regressão e não de classificação!</a:t>
                </a:r>
              </a:p>
            </p:txBody>
          </p:sp>
        </mc:Choice>
        <mc:Fallback>
          <p:sp>
            <p:nvSpPr>
              <p:cNvPr id="12" name="Espaço Reservado para Conteúdo 2">
                <a:extLst>
                  <a:ext uri="{FF2B5EF4-FFF2-40B4-BE49-F238E27FC236}">
                    <a16:creationId xmlns:a16="http://schemas.microsoft.com/office/drawing/2014/main" id="{E2C1F5C9-E49E-884D-0BAD-E35197F76E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800" y="1825624"/>
                <a:ext cx="6781801" cy="5032375"/>
              </a:xfrm>
              <a:blipFill>
                <a:blip r:embed="rId4"/>
                <a:stretch>
                  <a:fillRect l="-1439" t="-3027" r="-2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776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6F17-D937-6F98-FBB8-84DDFFC0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neurônios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352" y="1825624"/>
                <a:ext cx="7540873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classificar, usamos a seguinte quantização: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.5,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.5,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.5.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quando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.5</m:t>
                    </m:r>
                  </m:oMath>
                </a14:m>
                <a:r>
                  <a:rPr lang="pt-BR" dirty="0"/>
                  <a:t>, atribui-se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à classe mais frequente ou a uma das duas classes de forma arbitrária. </a:t>
                </a:r>
              </a:p>
              <a:p>
                <a:r>
                  <a:rPr lang="pt-BR" dirty="0"/>
                  <a:t>Quanto mais distante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estiver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maior será a probabilidade dele pertencer a uma das duas classes.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</a:t>
                </a:r>
                <a:r>
                  <a:rPr lang="pt-BR" dirty="0"/>
                  <a:t> do treinamento do classificador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os pesos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de forma que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classes sejam separadas da melhor forma possível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0" name="Espaço Reservado para Conteúdo 2">
                <a:extLst>
                  <a:ext uri="{FF2B5EF4-FFF2-40B4-BE49-F238E27FC236}">
                    <a16:creationId xmlns:a16="http://schemas.microsoft.com/office/drawing/2014/main" id="{597A890C-2CD6-1984-4281-EE7140ACED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352" y="1825624"/>
                <a:ext cx="7540873" cy="5032375"/>
              </a:xfrm>
              <a:blipFill>
                <a:blip r:embed="rId3"/>
                <a:stretch>
                  <a:fillRect l="-1293" t="-2421" r="-1778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9">
            <a:extLst>
              <a:ext uri="{FF2B5EF4-FFF2-40B4-BE49-F238E27FC236}">
                <a16:creationId xmlns:a16="http://schemas.microsoft.com/office/drawing/2014/main" id="{65EA9556-2B5B-200C-D0A8-DADFC30A7017}"/>
              </a:ext>
            </a:extLst>
          </p:cNvPr>
          <p:cNvGrpSpPr/>
          <p:nvPr/>
        </p:nvGrpSpPr>
        <p:grpSpPr>
          <a:xfrm>
            <a:off x="594625" y="2196541"/>
            <a:ext cx="3740834" cy="2602233"/>
            <a:chOff x="3985525" y="1463116"/>
            <a:chExt cx="3740834" cy="2602233"/>
          </a:xfrm>
        </p:grpSpPr>
        <p:cxnSp>
          <p:nvCxnSpPr>
            <p:cNvPr id="17" name="Straight Arrow Connector 3">
              <a:extLst>
                <a:ext uri="{FF2B5EF4-FFF2-40B4-BE49-F238E27FC236}">
                  <a16:creationId xmlns:a16="http://schemas.microsoft.com/office/drawing/2014/main" id="{8EF80E62-3C8A-6082-1180-2C59B0E8FC07}"/>
                </a:ext>
              </a:extLst>
            </p:cNvPr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4">
              <a:extLst>
                <a:ext uri="{FF2B5EF4-FFF2-40B4-BE49-F238E27FC236}">
                  <a16:creationId xmlns:a16="http://schemas.microsoft.com/office/drawing/2014/main" id="{C9B44658-4923-9572-385B-BF4A01DB82F0}"/>
                </a:ext>
              </a:extLst>
            </p:cNvPr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34D34F60-47EA-0331-0649-12A328662241}"/>
                </a:ext>
              </a:extLst>
            </p:cNvPr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Isosceles Triangle 6">
              <a:extLst>
                <a:ext uri="{FF2B5EF4-FFF2-40B4-BE49-F238E27FC236}">
                  <a16:creationId xmlns:a16="http://schemas.microsoft.com/office/drawing/2014/main" id="{4F48588C-9D49-F00D-E5BE-63C8DFF12409}"/>
                </a:ext>
              </a:extLst>
            </p:cNvPr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Connector 7">
              <a:extLst>
                <a:ext uri="{FF2B5EF4-FFF2-40B4-BE49-F238E27FC236}">
                  <a16:creationId xmlns:a16="http://schemas.microsoft.com/office/drawing/2014/main" id="{3C97C45B-91BE-5F0F-93EF-AFDDFD1FC020}"/>
                </a:ext>
              </a:extLst>
            </p:cNvPr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8">
              <a:extLst>
                <a:ext uri="{FF2B5EF4-FFF2-40B4-BE49-F238E27FC236}">
                  <a16:creationId xmlns:a16="http://schemas.microsoft.com/office/drawing/2014/main" id="{EF775D00-AF34-AA18-298C-F9DF5BCBE309}"/>
                </a:ext>
              </a:extLst>
            </p:cNvPr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9">
              <a:extLst>
                <a:ext uri="{FF2B5EF4-FFF2-40B4-BE49-F238E27FC236}">
                  <a16:creationId xmlns:a16="http://schemas.microsoft.com/office/drawing/2014/main" id="{1B3885A9-5BBB-A41B-5340-ADE3143C67CE}"/>
                </a:ext>
              </a:extLst>
            </p:cNvPr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Oval 10">
              <a:extLst>
                <a:ext uri="{FF2B5EF4-FFF2-40B4-BE49-F238E27FC236}">
                  <a16:creationId xmlns:a16="http://schemas.microsoft.com/office/drawing/2014/main" id="{D08C0B83-70EB-425D-58C7-882E4179BAC7}"/>
                </a:ext>
              </a:extLst>
            </p:cNvPr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11">
              <a:extLst>
                <a:ext uri="{FF2B5EF4-FFF2-40B4-BE49-F238E27FC236}">
                  <a16:creationId xmlns:a16="http://schemas.microsoft.com/office/drawing/2014/main" id="{2190B286-97B6-2E12-D528-2F615A2E6756}"/>
                </a:ext>
              </a:extLst>
            </p:cNvPr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12">
              <a:extLst>
                <a:ext uri="{FF2B5EF4-FFF2-40B4-BE49-F238E27FC236}">
                  <a16:creationId xmlns:a16="http://schemas.microsoft.com/office/drawing/2014/main" id="{FFB8D208-1149-D1CA-E05D-CAD4B6807B44}"/>
                </a:ext>
              </a:extLst>
            </p:cNvPr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>
              <a:extLst>
                <a:ext uri="{FF2B5EF4-FFF2-40B4-BE49-F238E27FC236}">
                  <a16:creationId xmlns:a16="http://schemas.microsoft.com/office/drawing/2014/main" id="{7FCF396F-9B53-44FE-3F74-713C343723BF}"/>
                </a:ext>
              </a:extLst>
            </p:cNvPr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Isosceles Triangle 14">
              <a:extLst>
                <a:ext uri="{FF2B5EF4-FFF2-40B4-BE49-F238E27FC236}">
                  <a16:creationId xmlns:a16="http://schemas.microsoft.com/office/drawing/2014/main" id="{F7AF9665-03E0-16DC-CB1C-AB334B015BF0}"/>
                </a:ext>
              </a:extLst>
            </p:cNvPr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Isosceles Triangle 15">
              <a:extLst>
                <a:ext uri="{FF2B5EF4-FFF2-40B4-BE49-F238E27FC236}">
                  <a16:creationId xmlns:a16="http://schemas.microsoft.com/office/drawing/2014/main" id="{AE4931AF-2556-107D-A5F4-375AB3EB0909}"/>
                </a:ext>
              </a:extLst>
            </p:cNvPr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Isosceles Triangle 16">
              <a:extLst>
                <a:ext uri="{FF2B5EF4-FFF2-40B4-BE49-F238E27FC236}">
                  <a16:creationId xmlns:a16="http://schemas.microsoft.com/office/drawing/2014/main" id="{81B04C10-EE33-3344-E812-903CD03AF3DE}"/>
                </a:ext>
              </a:extLst>
            </p:cNvPr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Isosceles Triangle 17">
              <a:extLst>
                <a:ext uri="{FF2B5EF4-FFF2-40B4-BE49-F238E27FC236}">
                  <a16:creationId xmlns:a16="http://schemas.microsoft.com/office/drawing/2014/main" id="{07584924-7D33-A60A-183B-94F6D6E655D4}"/>
                </a:ext>
              </a:extLst>
            </p:cNvPr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18">
              <a:extLst>
                <a:ext uri="{FF2B5EF4-FFF2-40B4-BE49-F238E27FC236}">
                  <a16:creationId xmlns:a16="http://schemas.microsoft.com/office/drawing/2014/main" id="{E9B6B256-6D2B-CEFC-4437-96661E36EFD8}"/>
                </a:ext>
              </a:extLst>
            </p:cNvPr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Isosceles Triangle 19">
              <a:extLst>
                <a:ext uri="{FF2B5EF4-FFF2-40B4-BE49-F238E27FC236}">
                  <a16:creationId xmlns:a16="http://schemas.microsoft.com/office/drawing/2014/main" id="{736ECA87-C7AA-FC97-5304-9321CA03115A}"/>
                </a:ext>
              </a:extLst>
            </p:cNvPr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Isosceles Triangle 20">
              <a:extLst>
                <a:ext uri="{FF2B5EF4-FFF2-40B4-BE49-F238E27FC236}">
                  <a16:creationId xmlns:a16="http://schemas.microsoft.com/office/drawing/2014/main" id="{4641A278-A636-94DC-71FE-38CAD542B92E}"/>
                </a:ext>
              </a:extLst>
            </p:cNvPr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23">
                  <a:extLst>
                    <a:ext uri="{FF2B5EF4-FFF2-40B4-BE49-F238E27FC236}">
                      <a16:creationId xmlns:a16="http://schemas.microsoft.com/office/drawing/2014/main" id="{165C9D64-F8A8-B8B6-8EFD-506A10B031E6}"/>
                    </a:ext>
                  </a:extLst>
                </p:cNvPr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24">
                  <a:extLst>
                    <a:ext uri="{FF2B5EF4-FFF2-40B4-BE49-F238E27FC236}">
                      <a16:creationId xmlns:a16="http://schemas.microsoft.com/office/drawing/2014/main" id="{CBB7F3F7-2363-B9D9-3C7D-DE6775051083}"/>
                    </a:ext>
                  </a:extLst>
                </p:cNvPr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urved Connector 28">
              <a:extLst>
                <a:ext uri="{FF2B5EF4-FFF2-40B4-BE49-F238E27FC236}">
                  <a16:creationId xmlns:a16="http://schemas.microsoft.com/office/drawing/2014/main" id="{8996FCE2-BB7A-69EA-3907-18008892696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244092" y="3344781"/>
              <a:ext cx="471187" cy="35095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Isosceles Triangle 18">
            <a:extLst>
              <a:ext uri="{FF2B5EF4-FFF2-40B4-BE49-F238E27FC236}">
                <a16:creationId xmlns:a16="http://schemas.microsoft.com/office/drawing/2014/main" id="{01F69C03-B1A3-B9C2-DFCE-14ACE30A642D}"/>
              </a:ext>
            </a:extLst>
          </p:cNvPr>
          <p:cNvSpPr/>
          <p:nvPr/>
        </p:nvSpPr>
        <p:spPr>
          <a:xfrm>
            <a:off x="2153828" y="293245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Isosceles Triangle 18">
            <a:extLst>
              <a:ext uri="{FF2B5EF4-FFF2-40B4-BE49-F238E27FC236}">
                <a16:creationId xmlns:a16="http://schemas.microsoft.com/office/drawing/2014/main" id="{97B1BC38-F7E9-5E53-D395-117A41411849}"/>
              </a:ext>
            </a:extLst>
          </p:cNvPr>
          <p:cNvSpPr/>
          <p:nvPr/>
        </p:nvSpPr>
        <p:spPr>
          <a:xfrm>
            <a:off x="2306228" y="308485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26">
                <a:extLst>
                  <a:ext uri="{FF2B5EF4-FFF2-40B4-BE49-F238E27FC236}">
                    <a16:creationId xmlns:a16="http://schemas.microsoft.com/office/drawing/2014/main" id="{9E80338F-1301-CFF8-EE01-079194E515B6}"/>
                  </a:ext>
                </a:extLst>
              </p:cNvPr>
              <p:cNvSpPr/>
              <p:nvPr/>
            </p:nvSpPr>
            <p:spPr>
              <a:xfrm>
                <a:off x="1091446" y="2546606"/>
                <a:ext cx="9254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" name="Rectangle 26">
                <a:extLst>
                  <a:ext uri="{FF2B5EF4-FFF2-40B4-BE49-F238E27FC236}">
                    <a16:creationId xmlns:a16="http://schemas.microsoft.com/office/drawing/2014/main" id="{9E80338F-1301-CFF8-EE01-079194E515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446" y="2546606"/>
                <a:ext cx="925446" cy="307777"/>
              </a:xfrm>
              <a:prstGeom prst="rect">
                <a:avLst/>
              </a:prstGeom>
              <a:blipFill>
                <a:blip r:embed="rId6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5">
                <a:extLst>
                  <a:ext uri="{FF2B5EF4-FFF2-40B4-BE49-F238E27FC236}">
                    <a16:creationId xmlns:a16="http://schemas.microsoft.com/office/drawing/2014/main" id="{A0AAE0D9-3714-F833-78F7-35EB4146E24D}"/>
                  </a:ext>
                </a:extLst>
              </p:cNvPr>
              <p:cNvSpPr/>
              <p:nvPr/>
            </p:nvSpPr>
            <p:spPr>
              <a:xfrm>
                <a:off x="1745375" y="4249455"/>
                <a:ext cx="9254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5" name="Rectangle 25">
                <a:extLst>
                  <a:ext uri="{FF2B5EF4-FFF2-40B4-BE49-F238E27FC236}">
                    <a16:creationId xmlns:a16="http://schemas.microsoft.com/office/drawing/2014/main" id="{A0AAE0D9-3714-F833-78F7-35EB4146E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375" y="4249455"/>
                <a:ext cx="92544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26">
                <a:extLst>
                  <a:ext uri="{FF2B5EF4-FFF2-40B4-BE49-F238E27FC236}">
                    <a16:creationId xmlns:a16="http://schemas.microsoft.com/office/drawing/2014/main" id="{38154F42-6FE8-99ED-D281-9ABF4D9B7F32}"/>
                  </a:ext>
                </a:extLst>
              </p:cNvPr>
              <p:cNvSpPr/>
              <p:nvPr/>
            </p:nvSpPr>
            <p:spPr>
              <a:xfrm>
                <a:off x="2931358" y="3710312"/>
                <a:ext cx="92544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6" name="Rectangle 26">
                <a:extLst>
                  <a:ext uri="{FF2B5EF4-FFF2-40B4-BE49-F238E27FC236}">
                    <a16:creationId xmlns:a16="http://schemas.microsoft.com/office/drawing/2014/main" id="{38154F42-6FE8-99ED-D281-9ABF4D9B7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58" y="3710312"/>
                <a:ext cx="925446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ED6A7A02-9992-2B29-93DA-8CBBB8EC530B}"/>
              </a:ext>
            </a:extLst>
          </p:cNvPr>
          <p:cNvSpPr txBox="1"/>
          <p:nvPr/>
        </p:nvSpPr>
        <p:spPr>
          <a:xfrm>
            <a:off x="1104383" y="4889180"/>
            <a:ext cx="3231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0 (Classe negativa)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89B835E-5813-CDE9-D954-3A6F77D71650}"/>
              </a:ext>
            </a:extLst>
          </p:cNvPr>
          <p:cNvSpPr txBox="1"/>
          <p:nvPr/>
        </p:nvSpPr>
        <p:spPr>
          <a:xfrm>
            <a:off x="1104384" y="5203521"/>
            <a:ext cx="29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Classe 1 (Classe positiva)</a:t>
            </a:r>
          </a:p>
        </p:txBody>
      </p:sp>
      <p:sp>
        <p:nvSpPr>
          <p:cNvPr id="10" name="Isosceles Triangle 18">
            <a:extLst>
              <a:ext uri="{FF2B5EF4-FFF2-40B4-BE49-F238E27FC236}">
                <a16:creationId xmlns:a16="http://schemas.microsoft.com/office/drawing/2014/main" id="{453C6C80-D654-2FC3-9B2E-D85A2878A314}"/>
              </a:ext>
            </a:extLst>
          </p:cNvPr>
          <p:cNvSpPr/>
          <p:nvPr/>
        </p:nvSpPr>
        <p:spPr>
          <a:xfrm>
            <a:off x="987808" y="4963801"/>
            <a:ext cx="133350" cy="165100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57BBCD54-FB46-A9AD-6980-387D04FB1FBC}"/>
              </a:ext>
            </a:extLst>
          </p:cNvPr>
          <p:cNvSpPr/>
          <p:nvPr/>
        </p:nvSpPr>
        <p:spPr>
          <a:xfrm>
            <a:off x="981100" y="5324884"/>
            <a:ext cx="146765" cy="154547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7814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10767</TotalTime>
  <Words>1590</Words>
  <Application>Microsoft Office PowerPoint</Application>
  <PresentationFormat>Widescreen</PresentationFormat>
  <Paragraphs>184</Paragraphs>
  <Slides>21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Tema do Office</vt:lpstr>
      <vt:lpstr>TP557 - Tópicos avançados em IoT e Machine Learning: Classificação com DNNs</vt:lpstr>
      <vt:lpstr>O que vamos ver?</vt:lpstr>
      <vt:lpstr>Classificação</vt:lpstr>
      <vt:lpstr>Classificação com redes neurais</vt:lpstr>
      <vt:lpstr>Classificação com neurônios</vt:lpstr>
      <vt:lpstr>Classificação com neurônios</vt:lpstr>
      <vt:lpstr>Classificação com neurônios</vt:lpstr>
      <vt:lpstr>Classificação com neurônios</vt:lpstr>
      <vt:lpstr>Classificação com neurônios</vt:lpstr>
      <vt:lpstr>Classificação com redes neurais</vt:lpstr>
      <vt:lpstr>Classificação com redes neurais</vt:lpstr>
      <vt:lpstr>Apresentação do PowerPoint</vt:lpstr>
      <vt:lpstr>Classificação com redes neurais</vt:lpstr>
      <vt:lpstr>Apresentação do PowerPoint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2046</cp:revision>
  <dcterms:created xsi:type="dcterms:W3CDTF">2020-01-20T13:50:05Z</dcterms:created>
  <dcterms:modified xsi:type="dcterms:W3CDTF">2023-08-14T20:49:37Z</dcterms:modified>
</cp:coreProperties>
</file>