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35" r:id="rId19"/>
    <p:sldId id="418" r:id="rId20"/>
    <p:sldId id="419" r:id="rId21"/>
    <p:sldId id="420" r:id="rId22"/>
    <p:sldId id="421" r:id="rId23"/>
    <p:sldId id="424" r:id="rId24"/>
    <p:sldId id="423" r:id="rId25"/>
    <p:sldId id="434" r:id="rId26"/>
    <p:sldId id="422" r:id="rId27"/>
    <p:sldId id="425" r:id="rId28"/>
    <p:sldId id="427" r:id="rId29"/>
    <p:sldId id="426" r:id="rId30"/>
    <p:sldId id="405" r:id="rId31"/>
    <p:sldId id="293" r:id="rId32"/>
    <p:sldId id="306" r:id="rId33"/>
    <p:sldId id="430" r:id="rId34"/>
    <p:sldId id="432" r:id="rId3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número de atualizações de pesos </a:t>
            </a:r>
            <a:r>
              <a:rPr lang="pt-BR" b="0" i="0" dirty="0">
                <a:effectLst/>
              </a:rPr>
              <a:t>que ocorrem durante o treinamento do modelo no conjunto de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elas fluem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estes tipos de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</a:t>
            </a:r>
            <a:r>
              <a:rPr lang="pt-BR" b="1" i="1" dirty="0">
                <a:solidFill>
                  <a:srgbClr val="7030A0"/>
                </a:solidFill>
              </a:rPr>
              <a:t>lista</a:t>
            </a:r>
            <a:r>
              <a:rPr lang="pt-BR" dirty="0"/>
              <a:t>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a entrada e a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, modelada pela rede neural.</a:t>
                </a:r>
              </a:p>
              <a:p>
                <a:r>
                  <a:rPr lang="pt-BR" dirty="0"/>
                  <a:t>A função de ativação pode ser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09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  <a:blipFill>
                <a:blip r:embed="rId2"/>
                <a:stretch>
                  <a:fillRect l="-17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4471BB27-FBB4-CE12-C93B-911526066DD9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81F8E92-5E4D-380C-2C1E-42DD6285D5EB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14B27F3-1C94-2ECC-30C0-E54C55E7D8A9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830856A-6DDF-054C-047C-3639E9D7DC31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D7BD0E92-0842-BCA5-B7B8-4D940F7B3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FF91332-8504-F835-3710-D46BA9E7E8EE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se deve ao fato de queremos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mapeamento 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melhor forma possível</a:t>
                </a:r>
                <a:r>
                  <a:rPr lang="pt-BR" dirty="0"/>
                  <a:t>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  <a:blipFill>
                <a:blip r:embed="rId2"/>
                <a:stretch>
                  <a:fillRect l="-176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073D809-2524-25B0-B3DC-F8553015E9AD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787AFE9-1385-2D4C-2CFB-C6230DEC190C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48D1245-BF32-CCC8-AAFC-DB9E49C7816A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730F683-F6F6-8B73-2D0F-C7AD711614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2E06E7B-59CE-A451-6111-DBE6B21DF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5E79E040-6D43-4CA6-148E-6187D7C2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30CB185B-F8D5-2EA6-5415-A7AE657FF2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34B09A1-6CA0-A88D-7ACB-176ADCE7E00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46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Como antes, usaremos o </a:t>
            </a:r>
            <a:r>
              <a:rPr lang="pt-BR" b="1" i="1" dirty="0"/>
              <a:t>erro quadrático médio</a:t>
            </a:r>
            <a:r>
              <a:rPr lang="pt-BR" dirty="0"/>
              <a:t> como função de erro.</a:t>
            </a:r>
          </a:p>
          <a:p>
            <a:r>
              <a:rPr lang="pt-BR" b="1" dirty="0"/>
              <a:t>Obs</a:t>
            </a:r>
            <a:r>
              <a:rPr lang="pt-BR" dirty="0"/>
              <a:t>.: O Tensorflow se encarrega de realizar os cálculos de erro, portanto,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062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atinja o mesmo objetivo do exemplo anterior, encontrar uma </a:t>
            </a:r>
            <a:r>
              <a:rPr lang="pt-BR" b="1" i="1" dirty="0">
                <a:solidFill>
                  <a:srgbClr val="00B050"/>
                </a:solidFill>
              </a:rPr>
              <a:t>função linear</a:t>
            </a:r>
            <a:r>
              <a:rPr lang="pt-BR" dirty="0"/>
              <a:t>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calcula o vetor gradiente usando um subconjunto de amostras do conjunto de treinamento.</a:t>
            </a:r>
          </a:p>
          <a:p>
            <a:r>
              <a:rPr lang="pt-BR" dirty="0"/>
              <a:t>O SGD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SGD.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</a:t>
            </a:r>
            <a:r>
              <a:rPr lang="pt-BR" b="1" i="1" dirty="0">
                <a:solidFill>
                  <a:srgbClr val="00B050"/>
                </a:solidFill>
              </a:rPr>
              <a:t>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2790"/>
            <a:ext cx="11234058" cy="241520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</a:t>
            </a:r>
            <a:r>
              <a:rPr lang="pt-BR" b="1" i="1" dirty="0">
                <a:solidFill>
                  <a:srgbClr val="7030A0"/>
                </a:solidFill>
              </a:rPr>
              <a:t>uma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dos pesos</a:t>
            </a:r>
            <a:r>
              <a:rPr lang="pt-BR" b="0" i="0" dirty="0">
                <a:effectLst/>
              </a:rPr>
              <a:t>. </a:t>
            </a:r>
          </a:p>
          <a:p>
            <a:r>
              <a:rPr lang="pt-BR" dirty="0"/>
              <a:t>Assim, uma época é um conjunto de iterações.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iterações, i.e., 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pesos são atualizados 10 vezes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tamanho do </a:t>
                </a:r>
                <a:r>
                  <a:rPr lang="pt-BR" i="1" dirty="0" err="1"/>
                  <a:t>mini-batch</a:t>
                </a:r>
                <a:r>
                  <a:rPr lang="pt-BR" dirty="0"/>
                  <a:t> é definido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batch_size</a:t>
                </a:r>
                <a:r>
                  <a:rPr lang="pt-BR" dirty="0"/>
                  <a:t> do método </a:t>
                </a:r>
                <a:r>
                  <a:rPr lang="pt-BR" i="1" dirty="0" err="1"/>
                  <a:t>fit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como no código acima o número de exemplos de treinamento é menor do que o tamanho padrão,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1 iteração se torna igual a 1 época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todo os exemplos são usados para se atualizar os pesos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B050"/>
                    </a:solidFill>
                  </a:rPr>
                  <a:t>GDB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de atualização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 (inicialmente, eles são aleatórios),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 usando-se o gradiente do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 (i.e., cálculo do erro, vetor gradiente, atualizações).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  <a:p>
            <a:r>
              <a:rPr lang="pt-BR" dirty="0"/>
              <a:t>Essa é uma das grandes vantagens do </a:t>
            </a:r>
            <a:r>
              <a:rPr lang="pt-BR" dirty="0" err="1"/>
              <a:t>TensorFlow</a:t>
            </a:r>
            <a:r>
              <a:rPr lang="pt-BR" dirty="0"/>
              <a:t>, principalmente quando temos redes neurais profundas.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.</a:t>
            </a:r>
          </a:p>
          <a:p>
            <a:r>
              <a:rPr lang="pt-BR" dirty="0"/>
              <a:t>Ele</a:t>
            </a:r>
            <a:r>
              <a:rPr lang="pt-BR" b="0" dirty="0">
                <a:effectLst/>
              </a:rPr>
              <a:t> contém, além de outros parâmetros,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dicionário</a:t>
            </a:r>
            <a:r>
              <a:rPr lang="pt-BR" b="0" dirty="0">
                <a:effectLst/>
              </a:rPr>
              <a:t> chamado de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history</a:t>
            </a:r>
            <a:r>
              <a:rPr lang="pt-BR" b="0" dirty="0">
                <a:effectLst/>
              </a:rPr>
              <a:t> contendo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</a:t>
            </a:r>
            <a:r>
              <a:rPr lang="pt-BR" b="0" dirty="0">
                <a:effectLst/>
              </a:rPr>
              <a:t>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todas as métricas extras</a:t>
            </a:r>
            <a:r>
              <a:rPr lang="pt-BR" b="0" dirty="0">
                <a:effectLst/>
              </a:rPr>
              <a:t> medidas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ao final de cada época </a:t>
            </a:r>
            <a:r>
              <a:rPr lang="pt-BR" b="0" dirty="0">
                <a:effectLst/>
              </a:rPr>
              <a:t>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0" dirty="0">
                    <a:effectLst/>
                  </a:rPr>
                  <a:t>Qual valor seria predito e impresso para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Sabemos das aulas anteriores que a melhor função hipótese é dada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 </a:t>
                </a:r>
              </a:p>
              <a:p>
                <a:r>
                  <a:rPr lang="pt-BR" b="0" dirty="0">
                    <a:effectLst/>
                  </a:rPr>
                  <a:t>Assim,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, o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dirty="0">
                    <a:effectLst/>
                  </a:rPr>
                  <a:t>deveria ser 19. Correto?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869" t="-3886" b="-2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desenvolvedores ou outros programas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Nós chamamos cada um dos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9672</TotalTime>
  <Words>4220</Words>
  <Application>Microsoft Office PowerPoint</Application>
  <PresentationFormat>Widescreen</PresentationFormat>
  <Paragraphs>378</Paragraphs>
  <Slides>34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1927</cp:revision>
  <dcterms:created xsi:type="dcterms:W3CDTF">2020-01-20T13:50:05Z</dcterms:created>
  <dcterms:modified xsi:type="dcterms:W3CDTF">2023-09-06T00:32:20Z</dcterms:modified>
</cp:coreProperties>
</file>