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06" r:id="rId3"/>
    <p:sldId id="427" r:id="rId4"/>
    <p:sldId id="430" r:id="rId5"/>
    <p:sldId id="428" r:id="rId6"/>
    <p:sldId id="434" r:id="rId7"/>
    <p:sldId id="435" r:id="rId8"/>
    <p:sldId id="431" r:id="rId9"/>
    <p:sldId id="433" r:id="rId10"/>
    <p:sldId id="429" r:id="rId11"/>
    <p:sldId id="432" r:id="rId12"/>
    <p:sldId id="426" r:id="rId13"/>
    <p:sldId id="405" r:id="rId14"/>
    <p:sldId id="293" r:id="rId15"/>
    <p:sldId id="306" r:id="rId1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596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12/09/2023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Percebam que o modelo (i.e., a função hipótese)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varia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ou seja, assume formatos diferentes, de acordo com o conjunto de treinamento.</a:t>
            </a:r>
          </a:p>
          <a:p>
            <a:endParaRPr lang="pt-BR" dirty="0"/>
          </a:p>
          <a:p>
            <a:r>
              <a:rPr lang="pt-BR" dirty="0"/>
              <a:t>https://colab.research.google.com/github/zz4fap/tp557-iot-ml/blob/master/examples/Overffiting.ipynb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1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0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3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https://colab.research.google.com/github/zz4fap/tp557-iot-ml/blob/master/exercises/Exercicio_sobre_redes_neurais_convolucionais.ipynb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validacao_cruzada_k_fold.ipynb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Prevenindo o sobreajuste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Conjunto de validação:</a:t>
            </a:r>
            <a:r>
              <a:rPr lang="pt-BR" b="0" i="0" dirty="0">
                <a:effectLst/>
              </a:rPr>
              <a:t> Dividir os dados de treinamento em um conjunto de treinamento e um conjunto de validação para monitorar o desempenho do modelo durante o treinamento e ajustar hiperparâmetros.</a:t>
            </a:r>
          </a:p>
          <a:p>
            <a:r>
              <a:rPr lang="pt-BR" b="1" i="0" dirty="0">
                <a:effectLst/>
              </a:rPr>
              <a:t>Regularização:</a:t>
            </a:r>
            <a:r>
              <a:rPr lang="pt-BR" b="0" i="0" dirty="0">
                <a:effectLst/>
              </a:rPr>
              <a:t> Utilizar técnicas de regularização, como L1, L2 ou </a:t>
            </a:r>
            <a:r>
              <a:rPr lang="pt-BR" b="0" i="1" dirty="0">
                <a:effectLst/>
              </a:rPr>
              <a:t>Dropout</a:t>
            </a:r>
            <a:r>
              <a:rPr lang="pt-BR" b="0" i="0" dirty="0">
                <a:effectLst/>
              </a:rPr>
              <a:t> em redes neurais, para reduzir a complexidade do modelo.</a:t>
            </a:r>
          </a:p>
          <a:p>
            <a:r>
              <a:rPr lang="pt-BR" b="1" i="0" dirty="0">
                <a:effectLst/>
              </a:rPr>
              <a:t>Aumento de Dados:</a:t>
            </a:r>
            <a:r>
              <a:rPr lang="pt-BR" b="0" i="0" dirty="0">
                <a:effectLst/>
              </a:rPr>
              <a:t> Aumentar o tamanho do conjunto de treinamento sintetizando novos exemplos a partir dos dados existentes.</a:t>
            </a:r>
          </a:p>
          <a:p>
            <a:pPr marL="0" indent="0" algn="l">
              <a:buNone/>
            </a:pPr>
            <a:endParaRPr lang="pt-BR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8345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Simplificar o modelo:</a:t>
            </a:r>
            <a:r>
              <a:rPr lang="pt-BR" b="0" i="0" dirty="0">
                <a:effectLst/>
              </a:rPr>
              <a:t> Usar modelos mais simples, com menos parâmetros, quando os dados não justificarem um modelo complexo.</a:t>
            </a:r>
          </a:p>
          <a:p>
            <a:r>
              <a:rPr lang="pt-BR" b="1" i="0" dirty="0">
                <a:effectLst/>
              </a:rPr>
              <a:t>Validação cruzada:</a:t>
            </a:r>
            <a:r>
              <a:rPr lang="pt-BR" b="0" i="0" dirty="0">
                <a:effectLst/>
              </a:rPr>
              <a:t> Usar validação cruzada para avaliar o desempenho do modelo em várias divisões de dados de treinamento e validação.</a:t>
            </a:r>
          </a:p>
          <a:p>
            <a:r>
              <a:rPr lang="pt-BR" b="1" i="0" dirty="0">
                <a:effectLst/>
              </a:rPr>
              <a:t>Coletar mais </a:t>
            </a:r>
            <a:r>
              <a:rPr lang="pt-BR" b="1" dirty="0"/>
              <a:t>d</a:t>
            </a:r>
            <a:r>
              <a:rPr lang="pt-BR" b="1" i="0" dirty="0">
                <a:effectLst/>
              </a:rPr>
              <a:t>ados:</a:t>
            </a:r>
            <a:r>
              <a:rPr lang="pt-BR" b="0" i="0" dirty="0">
                <a:effectLst/>
              </a:rPr>
              <a:t> Quando possível, coletar mais dados de treinamento para melhorar a capacidade de generalização do modelo.</a:t>
            </a:r>
          </a:p>
        </p:txBody>
      </p:sp>
    </p:spTree>
    <p:extLst>
      <p:ext uri="{BB962C8B-B14F-4D97-AF65-F5344CB8AC3E}">
        <p14:creationId xmlns:p14="http://schemas.microsoft.com/office/powerpoint/2010/main" val="151810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Evitando o sobreajuste</a:t>
            </a:r>
            <a:r>
              <a:rPr lang="pt-BR" dirty="0"/>
              <a:t>”.</a:t>
            </a:r>
          </a:p>
          <a:p>
            <a:r>
              <a:rPr lang="pt-BR" dirty="0"/>
              <a:t>Exercício #1: Sobreajuste em dados não ruidosos.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Vimos anteriormente que o sobreajuste (</a:t>
            </a:r>
            <a:r>
              <a:rPr lang="pt-BR" b="0" i="1" dirty="0" err="1">
                <a:effectLst/>
              </a:rPr>
              <a:t>overfitting</a:t>
            </a:r>
            <a:r>
              <a:rPr lang="pt-BR" b="0" i="0" dirty="0">
                <a:effectLst/>
              </a:rPr>
              <a:t>) é um fenômeno indesejado que ocorre em modelos de aprendizado de máquina, no qual o modelo se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, em vez de generalizar bem para dados inéditos. </a:t>
            </a:r>
          </a:p>
          <a:p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modelo "decora" os dados de treinamento capturando até mesmo o ruído nos dados</a:t>
            </a:r>
            <a:r>
              <a:rPr lang="pt-BR" b="0" i="0" dirty="0">
                <a:effectLst/>
              </a:rPr>
              <a:t> em vez de aprender um padrão geral que pode ser aplicado a exemplos desconhecidos.</a:t>
            </a:r>
          </a:p>
          <a:p>
            <a:r>
              <a:rPr lang="pt-BR" dirty="0"/>
              <a:t>Nesta aula, veremos algumas formas de se evitar o sobreajuste.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11 amostras ruidosas, as quais são aproximadamente lineares.</a:t>
            </a:r>
          </a:p>
          <a:p>
            <a:r>
              <a:rPr lang="pt-BR" dirty="0"/>
              <a:t>Elas são aproximadas por uma reta e um polinômio de ordem 11. </a:t>
            </a:r>
          </a:p>
          <a:p>
            <a:r>
              <a:rPr lang="pt-BR" dirty="0"/>
              <a:t>Embora o polinômio se ajuste perfeitamente aos dados ruidosos, pode-se esperar que a reta generalize melhor. </a:t>
            </a:r>
          </a:p>
          <a:p>
            <a:r>
              <a:rPr lang="pt-BR" dirty="0"/>
              <a:t>Se as duas funções forem usadas para extrapolar além das 11 amostras, a reta deve fazer melhores predições.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6FF0E-2384-5A28-B8CB-B3AEB32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4" y="2393877"/>
            <a:ext cx="4337444" cy="32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essência do sobreajuste é extrair, sem saber, parte da variação residual (ou seja, o ruído), como se essa variação representasse o padrão geral por trás dos dados.</a:t>
            </a:r>
          </a:p>
          <a:p>
            <a:r>
              <a:rPr lang="pt-BR" dirty="0"/>
              <a:t>Um modelo muito flexível apresenta alta variância.</a:t>
            </a:r>
          </a:p>
          <a:p>
            <a:r>
              <a:rPr lang="pt-BR" dirty="0"/>
              <a:t>Isso</a:t>
            </a:r>
            <a:r>
              <a:rPr lang="pt-BR" b="0" i="0" dirty="0">
                <a:effectLst/>
              </a:rPr>
              <a:t> significa que o modelo é muito sensível às variações nos dados de treinamento.</a:t>
            </a:r>
            <a:endParaRPr lang="pt-BR" dirty="0"/>
          </a:p>
          <a:p>
            <a:r>
              <a:rPr lang="pt-BR" dirty="0"/>
              <a:t>Ou seja, ele irá se ajustar tão bem aos dados que vai aprender até o ruído presente nas amostras.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EA6DD7-9C22-986C-BD49-8D6BFDCF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6" y="2311686"/>
            <a:ext cx="4742523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7D2044-CCF1-7544-EB1E-7E7CB8AA9AA1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576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B566-D571-BD6F-E0D3-18E76F0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Causas do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5C1B5-093D-0D16-1FAC-FAB201CB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629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Modelo complexo:</a:t>
            </a:r>
            <a:r>
              <a:rPr lang="pt-BR" b="0" i="0" dirty="0">
                <a:effectLst/>
              </a:rPr>
              <a:t> Um modelo muito complexo, com muitos parâmetros, tem uma alta capacidade (ou flexibilidade) de representação e pode se ajustar demais aos dados.</a:t>
            </a:r>
          </a:p>
          <a:p>
            <a:r>
              <a:rPr lang="pt-BR" b="1" i="0" dirty="0">
                <a:effectLst/>
              </a:rPr>
              <a:t>Dados insuficientes:</a:t>
            </a:r>
            <a:r>
              <a:rPr lang="pt-BR" b="0" i="0" dirty="0">
                <a:effectLst/>
              </a:rPr>
              <a:t> Quando os dados de treinamento são limitados em quantidade, o modelo pode não ter informações suficientes para generalizar adequadamente.</a:t>
            </a:r>
          </a:p>
          <a:p>
            <a:r>
              <a:rPr lang="pt-BR" b="1" i="0" dirty="0">
                <a:effectLst/>
              </a:rPr>
              <a:t>Ruído nos dados:</a:t>
            </a:r>
            <a:r>
              <a:rPr lang="pt-BR" b="0" i="0" dirty="0">
                <a:effectLst/>
              </a:rPr>
              <a:t> A presença de ruído ou outliers nos dados de treinamento pode fazer com que o modelo tente ajustar-se a essas variações aleatórias.</a:t>
            </a:r>
          </a:p>
        </p:txBody>
      </p:sp>
    </p:spTree>
    <p:extLst>
      <p:ext uri="{BB962C8B-B14F-4D97-AF65-F5344CB8AC3E}">
        <p14:creationId xmlns:p14="http://schemas.microsoft.com/office/powerpoint/2010/main" val="33368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b="0" i="0" dirty="0">
                <a:effectLst/>
              </a:rPr>
              <a:t>Dividir o conjunto total de em um conjunto de treinamento e um conjunto de validação e avaliar o erro em ambos os conjuntos.</a:t>
            </a:r>
          </a:p>
          <a:p>
            <a:r>
              <a:rPr lang="pt-BR" b="0" i="0" dirty="0">
                <a:effectLst/>
              </a:rPr>
              <a:t>Se o desempenho no conjunto de validação for significativamente pior do que no conjunto de treinamento, é um sinal de possível sobreajuste.</a:t>
            </a:r>
          </a:p>
          <a:p>
            <a:endParaRPr lang="pt-BR" dirty="0"/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603EB6-7919-DCC3-AF0A-4ED85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3" y="2003460"/>
            <a:ext cx="4367932" cy="32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D2DF02-63AE-3B1E-D5B4-C94647E5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67" y="5345772"/>
            <a:ext cx="381256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3.023264662910588e-24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0.18213360918420743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CF8BD2-45EB-9A8A-EDA6-C2C4F04E8ACA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64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dirty="0"/>
              <a:t>No caso de modelos com aprendizado iterativo, como redes neurais, podemos</a:t>
            </a:r>
            <a:r>
              <a:rPr lang="pt-BR" b="0" i="0" dirty="0">
                <a:effectLst/>
              </a:rPr>
              <a:t> monitorar o desempenho do modelo em ambos os conjuntos durante o treinamento.</a:t>
            </a:r>
          </a:p>
          <a:p>
            <a:r>
              <a:rPr lang="pt-BR" b="0" i="0" dirty="0">
                <a:effectLst/>
              </a:rPr>
              <a:t>Se o erro no conjunto de validação aumentar e no conjunto de treinamento diminuir ao longo das épocas de treinamento, isso é um claro sinal de sobreajuste.</a:t>
            </a:r>
          </a:p>
          <a:p>
            <a:endParaRPr lang="pt-BR" b="0" i="0" dirty="0">
              <a:effectLst/>
            </a:endParaRP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58D526-2A03-121F-CF8F-19DF9758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6" y="2160731"/>
            <a:ext cx="4333174" cy="31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4754AF-55B7-A2B5-1F12-A4542DFF6E10}"/>
              </a:ext>
            </a:extLst>
          </p:cNvPr>
          <p:cNvSpPr txBox="1"/>
          <p:nvPr/>
        </p:nvSpPr>
        <p:spPr>
          <a:xfrm>
            <a:off x="4366516" y="5250094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Épocas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9A02E6-3659-B1D5-1F68-43BB54ADE219}"/>
              </a:ext>
            </a:extLst>
          </p:cNvPr>
          <p:cNvSpPr txBox="1"/>
          <p:nvPr/>
        </p:nvSpPr>
        <p:spPr>
          <a:xfrm>
            <a:off x="547574" y="2063394"/>
            <a:ext cx="8527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21157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4" y="1825624"/>
            <a:ext cx="6000108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Validação cruzada:</a:t>
            </a:r>
            <a:r>
              <a:rPr lang="pt-BR" b="0" i="0" dirty="0">
                <a:effectLst/>
              </a:rPr>
              <a:t> Usar validação cruzada para avaliar o desempenho do modelo em várias divisões de dados de treinamento e validação.</a:t>
            </a:r>
          </a:p>
          <a:p>
            <a:r>
              <a:rPr lang="pt-BR" b="0" i="0" dirty="0">
                <a:effectLst/>
              </a:rPr>
              <a:t>Se o modelo mostrar variações significativas no desempenho entre as divisões dos dados, isso pode ser um sinal de sobreajuste.</a:t>
            </a:r>
          </a:p>
          <a:p>
            <a:r>
              <a:rPr lang="pt-BR" dirty="0"/>
              <a:t>Técnicas de validação cruzada que podem ser usadas: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r>
              <a:rPr lang="pt-BR" dirty="0"/>
              <a:t>, </a:t>
            </a:r>
            <a:r>
              <a:rPr lang="pt-BR" i="1" dirty="0" err="1"/>
              <a:t>leave</a:t>
            </a:r>
            <a:r>
              <a:rPr lang="pt-BR" i="1" dirty="0"/>
              <a:t>-</a:t>
            </a:r>
            <a:r>
              <a:rPr lang="pt-BR" i="1" dirty="0" err="1"/>
              <a:t>p-out</a:t>
            </a:r>
            <a:r>
              <a:rPr lang="pt-BR" dirty="0"/>
              <a:t>, </a:t>
            </a:r>
            <a:r>
              <a:rPr lang="pt-BR" i="1" dirty="0" err="1"/>
              <a:t>holdout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403622" y="2393877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98CA81-D5B4-3FB5-6A37-8D8EDAE72660}"/>
              </a:ext>
            </a:extLst>
          </p:cNvPr>
          <p:cNvSpPr txBox="1"/>
          <p:nvPr/>
        </p:nvSpPr>
        <p:spPr>
          <a:xfrm>
            <a:off x="0" y="6581000"/>
            <a:ext cx="278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validacao_cruzada_k_fold.ipynb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0808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D5F9F-A089-BA73-4055-2EB54D07A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CB35F-B12A-B277-7450-FDC64173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531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14940</TotalTime>
  <Words>913</Words>
  <Application>Microsoft Office PowerPoint</Application>
  <PresentationFormat>Widescreen</PresentationFormat>
  <Paragraphs>73</Paragraphs>
  <Slides>15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Helvetica Neue</vt:lpstr>
      <vt:lpstr>Tema do Office</vt:lpstr>
      <vt:lpstr>TP557 - Tópicos avançados em IoT e Machine Learning: Prevenindo o sobreajuste</vt:lpstr>
      <vt:lpstr>O que vamos ver?</vt:lpstr>
      <vt:lpstr>Sobreajuste</vt:lpstr>
      <vt:lpstr>Sensibilidade</vt:lpstr>
      <vt:lpstr>Causas do sobreajuste</vt:lpstr>
      <vt:lpstr>Como detectar o sobreajuste</vt:lpstr>
      <vt:lpstr>Como detectar o sobreajuste</vt:lpstr>
      <vt:lpstr>Como detectar o sobreajuste</vt:lpstr>
      <vt:lpstr>Apresentação do PowerPoint</vt:lpstr>
      <vt:lpstr>Como evitar o sobreajuste?</vt:lpstr>
      <vt:lpstr>Como evitar o sobreajuste?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2446</cp:revision>
  <dcterms:created xsi:type="dcterms:W3CDTF">2020-01-20T13:50:05Z</dcterms:created>
  <dcterms:modified xsi:type="dcterms:W3CDTF">2023-09-12T15:06:08Z</dcterms:modified>
</cp:coreProperties>
</file>