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06" r:id="rId3"/>
    <p:sldId id="427" r:id="rId4"/>
    <p:sldId id="428" r:id="rId5"/>
    <p:sldId id="431" r:id="rId6"/>
    <p:sldId id="429" r:id="rId7"/>
    <p:sldId id="435" r:id="rId8"/>
    <p:sldId id="432" r:id="rId9"/>
    <p:sldId id="433" r:id="rId10"/>
    <p:sldId id="434" r:id="rId11"/>
    <p:sldId id="436" r:id="rId12"/>
    <p:sldId id="437" r:id="rId13"/>
    <p:sldId id="430" r:id="rId14"/>
    <p:sldId id="439" r:id="rId15"/>
    <p:sldId id="426" r:id="rId16"/>
    <p:sldId id="405" r:id="rId17"/>
    <p:sldId id="293" r:id="rId18"/>
    <p:sldId id="306" r:id="rId19"/>
    <p:sldId id="438" r:id="rId2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2567" autoAdjust="0"/>
  </p:normalViewPr>
  <p:slideViewPr>
    <p:cSldViewPr snapToGrid="0">
      <p:cViewPr varScale="1">
        <p:scale>
          <a:sx n="91" d="100"/>
          <a:sy n="91" d="100"/>
        </p:scale>
        <p:origin x="1674" y="6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https://colab.research.google.com/github/zz4fap/tp557-iot-ml/blob/master/exercises/Exercicio_metricas_de_classificacao.ipynb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convolução permite que as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CNNs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detectem padrões locais em uma imagem, como bordas, texturas e outras características.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compartilhamento de parâmetros reduz drasticamente o número de parâmetros da rede, tornando-a mais eficiente e menos propensa 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overfitting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62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56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https://d2l.ai/chapter_convolutional-neural-networks/padding-and-strides.html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04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6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486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704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https://github.com/zz4fap/tp557-iot-ml/blob/main/examples/Classification_report.ipynb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10092796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Introduzindo Convoluções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007" y="1825624"/>
            <a:ext cx="5465379" cy="5032375"/>
          </a:xfrm>
        </p:spPr>
        <p:txBody>
          <a:bodyPr>
            <a:normAutofit/>
          </a:bodyPr>
          <a:lstStyle/>
          <a:p>
            <a:r>
              <a:rPr lang="pt-BR" dirty="0"/>
              <a:t>Em seguida, deslizamos a janela um elemento para a direita. </a:t>
            </a:r>
          </a:p>
          <a:p>
            <a:r>
              <a:rPr lang="pt-BR" dirty="0"/>
              <a:t>Esse processo se repete até que a janela de convolução tenha percorrido todo o tensor de entrada.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=4∗0+5∗1+7∗2+8∗3=43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348438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/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970131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6392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262" y="1825624"/>
            <a:ext cx="6222125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Neste exemplo, deslizamos a janela um elemento por vez. </a:t>
            </a:r>
          </a:p>
          <a:p>
            <a:r>
              <a:rPr lang="pt-BR" dirty="0"/>
              <a:t>Porém, às vezes, seja por eficiência computacional ou porque desejamos reduzir a resolução, movemos a janela mais de um elemento por vez.</a:t>
            </a:r>
          </a:p>
          <a:p>
            <a:r>
              <a:rPr lang="pt-BR" dirty="0"/>
              <a:t>Esse parâmetro é chamado de </a:t>
            </a:r>
            <a:r>
              <a:rPr lang="pt-BR" i="1" dirty="0" err="1"/>
              <a:t>stride</a:t>
            </a:r>
            <a:r>
              <a:rPr lang="pt-BR" dirty="0"/>
              <a:t>.</a:t>
            </a:r>
          </a:p>
          <a:p>
            <a:r>
              <a:rPr lang="pt-BR" dirty="0"/>
              <a:t>No exemplo ao lado, o </a:t>
            </a:r>
            <a:r>
              <a:rPr lang="pt-BR" i="1" dirty="0" err="1"/>
              <a:t>stride</a:t>
            </a:r>
            <a:r>
              <a:rPr lang="pt-BR" dirty="0"/>
              <a:t> é de 2 para deslizamentos ao longo das colunas e linhas.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Porém, ele pode ser diferente para deslocamentos ao longo das linhas e colunas.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6E1BB7-2D62-10DF-A8BC-66B8B5DCE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35" y="1900784"/>
            <a:ext cx="3769035" cy="48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9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D40A-9150-74EA-1077-CBE93F9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0F2B3-45CD-847C-2A26-4FC3420E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04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2D306-3EBA-0D93-799D-E52D9C7E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7E14A7-395B-7826-D083-F8D88ADA1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é encontrar os pesos </a:t>
            </a:r>
            <a:r>
              <a:rPr lang="pt-BR"/>
              <a:t>dos filtros.</a:t>
            </a:r>
          </a:p>
        </p:txBody>
      </p:sp>
    </p:spTree>
    <p:extLst>
      <p:ext uri="{BB962C8B-B14F-4D97-AF65-F5344CB8AC3E}">
        <p14:creationId xmlns:p14="http://schemas.microsoft.com/office/powerpoint/2010/main" val="121280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93526-2643-38B3-0F79-2A58A0F3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equívoco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D259D8-2FCF-3974-1561-D1364A9E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924" y="1825625"/>
            <a:ext cx="4826876" cy="4351338"/>
          </a:xfrm>
        </p:spPr>
        <p:txBody>
          <a:bodyPr/>
          <a:lstStyle/>
          <a:p>
            <a:r>
              <a:rPr lang="pt-BR" dirty="0"/>
              <a:t>As camadas convolucionais não realizam convolução e sim correlação.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03602D-C752-319A-4E0C-B2FB849B25E9}"/>
                  </a:ext>
                </a:extLst>
              </p:cNvPr>
              <p:cNvSpPr txBox="1"/>
              <p:nvPr/>
            </p:nvSpPr>
            <p:spPr>
              <a:xfrm>
                <a:off x="178676" y="4941238"/>
                <a:ext cx="609600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03602D-C752-319A-4E0C-B2FB849B2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6" y="4941238"/>
                <a:ext cx="6096000" cy="764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F322521-45CB-3869-26AB-BCD9F5D5693B}"/>
                  </a:ext>
                </a:extLst>
              </p:cNvPr>
              <p:cNvSpPr txBox="1"/>
              <p:nvPr/>
            </p:nvSpPr>
            <p:spPr>
              <a:xfrm>
                <a:off x="178676" y="3046747"/>
                <a:ext cx="609600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F322521-45CB-3869-26AB-BCD9F5D56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76" y="3046747"/>
                <a:ext cx="6096000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11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304" cy="4351338"/>
          </a:xfrm>
        </p:spPr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Introduzindo Convoluções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10D9D7E-21EA-C2D8-5761-4F6786036D00}"/>
              </a:ext>
            </a:extLst>
          </p:cNvPr>
          <p:cNvSpPr txBox="1"/>
          <p:nvPr/>
        </p:nvSpPr>
        <p:spPr>
          <a:xfrm>
            <a:off x="1296715" y="82399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253F684-8E73-FD40-BE49-2A50F4A7A603}"/>
              </a:ext>
            </a:extLst>
          </p:cNvPr>
          <p:cNvGrpSpPr/>
          <p:nvPr/>
        </p:nvGrpSpPr>
        <p:grpSpPr>
          <a:xfrm>
            <a:off x="1296713" y="451731"/>
            <a:ext cx="4619517" cy="5927244"/>
            <a:chOff x="1296713" y="451731"/>
            <a:chExt cx="4619517" cy="5927244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73076516"/>
                    </p:ext>
                  </p:extLst>
                </p:nvPr>
              </p:nvGraphicFramePr>
              <p:xfrm>
                <a:off x="1296713" y="451731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73076516"/>
                    </p:ext>
                  </p:extLst>
                </p:nvPr>
              </p:nvGraphicFramePr>
              <p:xfrm>
                <a:off x="1296713" y="451731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8627264"/>
                    </p:ext>
                  </p:extLst>
                </p:nvPr>
              </p:nvGraphicFramePr>
              <p:xfrm>
                <a:off x="3564541" y="836722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8627264"/>
                    </p:ext>
                  </p:extLst>
                </p:nvPr>
              </p:nvGraphicFramePr>
              <p:xfrm>
                <a:off x="3564541" y="836722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/>
                <p:nvPr/>
              </p:nvSpPr>
              <p:spPr>
                <a:xfrm>
                  <a:off x="2962385" y="948221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385" y="948221"/>
                  <a:ext cx="5780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352DED4-AC8A-2504-0A48-2A08B9F1ECAA}"/>
                </a:ext>
              </a:extLst>
            </p:cNvPr>
            <p:cNvSpPr txBox="1"/>
            <p:nvPr/>
          </p:nvSpPr>
          <p:spPr>
            <a:xfrm>
              <a:off x="3576364" y="451731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9" name="Tabela 4">
                  <a:extLst>
                    <a:ext uri="{FF2B5EF4-FFF2-40B4-BE49-F238E27FC236}">
                      <a16:creationId xmlns:a16="http://schemas.microsoft.com/office/drawing/2014/main" id="{6DF99C71-2B0B-7A28-D9B1-5E28C2C2306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84218161"/>
                    </p:ext>
                  </p:extLst>
                </p:nvPr>
              </p:nvGraphicFramePr>
              <p:xfrm>
                <a:off x="1296713" y="2651124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9" name="Tabela 4">
                  <a:extLst>
                    <a:ext uri="{FF2B5EF4-FFF2-40B4-BE49-F238E27FC236}">
                      <a16:creationId xmlns:a16="http://schemas.microsoft.com/office/drawing/2014/main" id="{6DF99C71-2B0B-7A28-D9B1-5E28C2C2306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84218161"/>
                    </p:ext>
                  </p:extLst>
                </p:nvPr>
              </p:nvGraphicFramePr>
              <p:xfrm>
                <a:off x="1296713" y="2651124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E00C155-A3E4-2792-E47C-5F2929E60BCC}"/>
                </a:ext>
              </a:extLst>
            </p:cNvPr>
            <p:cNvSpPr txBox="1"/>
            <p:nvPr/>
          </p:nvSpPr>
          <p:spPr>
            <a:xfrm>
              <a:off x="1296714" y="4527949"/>
              <a:ext cx="165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1" name="Tabela 4">
                  <a:extLst>
                    <a:ext uri="{FF2B5EF4-FFF2-40B4-BE49-F238E27FC236}">
                      <a16:creationId xmlns:a16="http://schemas.microsoft.com/office/drawing/2014/main" id="{6498B05F-4A0B-BE8C-9AEE-1F43D0F4F44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96458233"/>
                    </p:ext>
                  </p:extLst>
                </p:nvPr>
              </p:nvGraphicFramePr>
              <p:xfrm>
                <a:off x="1296713" y="4895615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11" name="Tabela 4">
                  <a:extLst>
                    <a:ext uri="{FF2B5EF4-FFF2-40B4-BE49-F238E27FC236}">
                      <a16:creationId xmlns:a16="http://schemas.microsoft.com/office/drawing/2014/main" id="{6498B05F-4A0B-BE8C-9AEE-1F43D0F4F44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96458233"/>
                    </p:ext>
                  </p:extLst>
                </p:nvPr>
              </p:nvGraphicFramePr>
              <p:xfrm>
                <a:off x="1296713" y="4895615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2" name="Tabela 11">
                  <a:extLst>
                    <a:ext uri="{FF2B5EF4-FFF2-40B4-BE49-F238E27FC236}">
                      <a16:creationId xmlns:a16="http://schemas.microsoft.com/office/drawing/2014/main" id="{CD001AA0-1745-4C53-D7BF-262224FE39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9131330"/>
                    </p:ext>
                  </p:extLst>
                </p:nvPr>
              </p:nvGraphicFramePr>
              <p:xfrm>
                <a:off x="3564541" y="3035409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12" name="Tabela 11">
                  <a:extLst>
                    <a:ext uri="{FF2B5EF4-FFF2-40B4-BE49-F238E27FC236}">
                      <a16:creationId xmlns:a16="http://schemas.microsoft.com/office/drawing/2014/main" id="{CD001AA0-1745-4C53-D7BF-262224FE39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9131330"/>
                    </p:ext>
                  </p:extLst>
                </p:nvPr>
              </p:nvGraphicFramePr>
              <p:xfrm>
                <a:off x="3564541" y="3035409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98DC7BD1-F6EF-AF80-1AB1-73D6EA8B91A8}"/>
                    </a:ext>
                  </a:extLst>
                </p:cNvPr>
                <p:cNvSpPr txBox="1"/>
                <p:nvPr/>
              </p:nvSpPr>
              <p:spPr>
                <a:xfrm>
                  <a:off x="2962385" y="3146908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98DC7BD1-F6EF-AF80-1AB1-73D6EA8B9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385" y="3146908"/>
                  <a:ext cx="57806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BD8FF47-23D0-F9E2-6127-EFCC96747C8E}"/>
                </a:ext>
              </a:extLst>
            </p:cNvPr>
            <p:cNvSpPr txBox="1"/>
            <p:nvPr/>
          </p:nvSpPr>
          <p:spPr>
            <a:xfrm>
              <a:off x="3576364" y="2650418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5" name="Tabela 14">
                  <a:extLst>
                    <a:ext uri="{FF2B5EF4-FFF2-40B4-BE49-F238E27FC236}">
                      <a16:creationId xmlns:a16="http://schemas.microsoft.com/office/drawing/2014/main" id="{5D949D9E-F8BE-00AB-C505-24E0215F8F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39605555"/>
                    </p:ext>
                  </p:extLst>
                </p:nvPr>
              </p:nvGraphicFramePr>
              <p:xfrm>
                <a:off x="3564541" y="528067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15" name="Tabela 14">
                  <a:extLst>
                    <a:ext uri="{FF2B5EF4-FFF2-40B4-BE49-F238E27FC236}">
                      <a16:creationId xmlns:a16="http://schemas.microsoft.com/office/drawing/2014/main" id="{5D949D9E-F8BE-00AB-C505-24E0215F8F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39605555"/>
                    </p:ext>
                  </p:extLst>
                </p:nvPr>
              </p:nvGraphicFramePr>
              <p:xfrm>
                <a:off x="3564541" y="528067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AA7FAF1-BAD7-577C-EB24-FC0671D271D4}"/>
                    </a:ext>
                  </a:extLst>
                </p:cNvPr>
                <p:cNvSpPr txBox="1"/>
                <p:nvPr/>
              </p:nvSpPr>
              <p:spPr>
                <a:xfrm>
                  <a:off x="2962385" y="5392177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AA7FAF1-BAD7-577C-EB24-FC0671D27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385" y="5392177"/>
                  <a:ext cx="5780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E5D60CE-5411-4079-DB44-A87268EBBC49}"/>
                </a:ext>
              </a:extLst>
            </p:cNvPr>
            <p:cNvSpPr txBox="1"/>
            <p:nvPr/>
          </p:nvSpPr>
          <p:spPr>
            <a:xfrm>
              <a:off x="3576364" y="4895687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22B8B47-A17C-A100-60A3-3A41326FDBFE}"/>
                </a:ext>
              </a:extLst>
            </p:cNvPr>
            <p:cNvSpPr txBox="1"/>
            <p:nvPr/>
          </p:nvSpPr>
          <p:spPr>
            <a:xfrm>
              <a:off x="1296713" y="2281792"/>
              <a:ext cx="165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/>
                <p:nvPr/>
              </p:nvSpPr>
              <p:spPr>
                <a:xfrm>
                  <a:off x="4419382" y="902325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82" y="902325"/>
                  <a:ext cx="5780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17244650"/>
                    </p:ext>
                  </p:extLst>
                </p:nvPr>
              </p:nvGraphicFramePr>
              <p:xfrm>
                <a:off x="5045624" y="852381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17244650"/>
                    </p:ext>
                  </p:extLst>
                </p:nvPr>
              </p:nvGraphicFramePr>
              <p:xfrm>
                <a:off x="5045624" y="852381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D29E7EF-21DC-CA63-209C-4A573A902511}"/>
                </a:ext>
              </a:extLst>
            </p:cNvPr>
            <p:cNvSpPr txBox="1"/>
            <p:nvPr/>
          </p:nvSpPr>
          <p:spPr>
            <a:xfrm>
              <a:off x="5045623" y="46739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A0F14A40-A001-5B2A-3C53-11A2954A6F2D}"/>
                    </a:ext>
                  </a:extLst>
                </p:cNvPr>
                <p:cNvSpPr txBox="1"/>
                <p:nvPr/>
              </p:nvSpPr>
              <p:spPr>
                <a:xfrm>
                  <a:off x="4419381" y="311506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A0F14A40-A001-5B2A-3C53-11A2954A6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81" y="3115062"/>
                  <a:ext cx="5780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3" name="Tabela 4">
                  <a:extLst>
                    <a:ext uri="{FF2B5EF4-FFF2-40B4-BE49-F238E27FC236}">
                      <a16:creationId xmlns:a16="http://schemas.microsoft.com/office/drawing/2014/main" id="{3DD5A588-7FB3-CF7D-BD89-877C6900856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35460298"/>
                    </p:ext>
                  </p:extLst>
                </p:nvPr>
              </p:nvGraphicFramePr>
              <p:xfrm>
                <a:off x="5045623" y="306511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23" name="Tabela 4">
                  <a:extLst>
                    <a:ext uri="{FF2B5EF4-FFF2-40B4-BE49-F238E27FC236}">
                      <a16:creationId xmlns:a16="http://schemas.microsoft.com/office/drawing/2014/main" id="{3DD5A588-7FB3-CF7D-BD89-877C6900856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35460298"/>
                    </p:ext>
                  </p:extLst>
                </p:nvPr>
              </p:nvGraphicFramePr>
              <p:xfrm>
                <a:off x="5045623" y="306511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C880960-A047-F50E-D355-8A2786955E8B}"/>
                </a:ext>
              </a:extLst>
            </p:cNvPr>
            <p:cNvSpPr txBox="1"/>
            <p:nvPr/>
          </p:nvSpPr>
          <p:spPr>
            <a:xfrm>
              <a:off x="5045622" y="2680127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3C7D3423-06C3-901D-A9E0-00C2F55C6C70}"/>
                    </a:ext>
                  </a:extLst>
                </p:cNvPr>
                <p:cNvSpPr txBox="1"/>
                <p:nvPr/>
              </p:nvSpPr>
              <p:spPr>
                <a:xfrm>
                  <a:off x="4419380" y="5356261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3C7D3423-06C3-901D-A9E0-00C2F55C6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80" y="5356261"/>
                  <a:ext cx="5780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6" name="Tabela 4">
                  <a:extLst>
                    <a:ext uri="{FF2B5EF4-FFF2-40B4-BE49-F238E27FC236}">
                      <a16:creationId xmlns:a16="http://schemas.microsoft.com/office/drawing/2014/main" id="{151DFBB2-EF9C-90CA-2CC0-A48170E7113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42053723"/>
                    </p:ext>
                  </p:extLst>
                </p:nvPr>
              </p:nvGraphicFramePr>
              <p:xfrm>
                <a:off x="5045622" y="5306317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26" name="Tabela 4">
                  <a:extLst>
                    <a:ext uri="{FF2B5EF4-FFF2-40B4-BE49-F238E27FC236}">
                      <a16:creationId xmlns:a16="http://schemas.microsoft.com/office/drawing/2014/main" id="{151DFBB2-EF9C-90CA-2CC0-A48170E7113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42053723"/>
                    </p:ext>
                  </p:extLst>
                </p:nvPr>
              </p:nvGraphicFramePr>
              <p:xfrm>
                <a:off x="5045622" y="5306317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D243296-8FA3-2FF3-C7E0-09DD055D6E57}"/>
                </a:ext>
              </a:extLst>
            </p:cNvPr>
            <p:cNvSpPr txBox="1"/>
            <p:nvPr/>
          </p:nvSpPr>
          <p:spPr>
            <a:xfrm>
              <a:off x="5045621" y="4921326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p:sp>
          <p:nvSpPr>
            <p:cNvPr id="28" name="Seta: para a Direita 27">
              <a:extLst>
                <a:ext uri="{FF2B5EF4-FFF2-40B4-BE49-F238E27FC236}">
                  <a16:creationId xmlns:a16="http://schemas.microsoft.com/office/drawing/2014/main" id="{2B5E4F88-7C95-E8B9-4506-61ECCE8FE71C}"/>
                </a:ext>
              </a:extLst>
            </p:cNvPr>
            <p:cNvSpPr/>
            <p:nvPr/>
          </p:nvSpPr>
          <p:spPr>
            <a:xfrm rot="5400000">
              <a:off x="3642453" y="2041842"/>
              <a:ext cx="305455" cy="40829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Seta: para a Direita 28">
              <a:extLst>
                <a:ext uri="{FF2B5EF4-FFF2-40B4-BE49-F238E27FC236}">
                  <a16:creationId xmlns:a16="http://schemas.microsoft.com/office/drawing/2014/main" id="{E8349426-7287-7D6C-3BE4-34C67AF1CBD6}"/>
                </a:ext>
              </a:extLst>
            </p:cNvPr>
            <p:cNvSpPr/>
            <p:nvPr/>
          </p:nvSpPr>
          <p:spPr>
            <a:xfrm rot="5400000">
              <a:off x="3648882" y="4235466"/>
              <a:ext cx="305455" cy="40829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0176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54103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Até agora, nossas redes neurais continham apenas dois tipos de camadas: densas e de achatamento. </a:t>
            </a:r>
          </a:p>
          <a:p>
            <a:r>
              <a:rPr lang="pt-BR" dirty="0"/>
              <a:t>Porém, um outro tipo muito importante são as </a:t>
            </a:r>
            <a:r>
              <a:rPr lang="pt-BR" b="1" i="1" dirty="0"/>
              <a:t>camadas convolucionais</a:t>
            </a:r>
            <a:r>
              <a:rPr lang="pt-BR" dirty="0"/>
              <a:t>.</a:t>
            </a:r>
          </a:p>
          <a:p>
            <a:r>
              <a:rPr lang="pt-BR" dirty="0"/>
              <a:t>Essas camadas formam as </a:t>
            </a:r>
            <a:r>
              <a:rPr lang="pt-BR" i="1" dirty="0" err="1"/>
              <a:t>Convolutional</a:t>
            </a:r>
            <a:r>
              <a:rPr lang="pt-BR" i="1" dirty="0"/>
              <a:t> Neural Networks</a:t>
            </a:r>
            <a:r>
              <a:rPr lang="pt-BR" dirty="0"/>
              <a:t> (</a:t>
            </a:r>
            <a:r>
              <a:rPr lang="pt-BR" dirty="0" err="1"/>
              <a:t>CNNs</a:t>
            </a:r>
            <a:r>
              <a:rPr lang="pt-BR" dirty="0"/>
              <a:t>).</a:t>
            </a:r>
          </a:p>
          <a:p>
            <a:r>
              <a:rPr lang="pt-BR" dirty="0"/>
              <a:t>A principal diferente para uma DNN é que ao invés de aprender os pesos das camadas densas, uma CNN aprende os valores de </a:t>
            </a:r>
            <a:r>
              <a:rPr lang="pt-BR" b="1" i="1" dirty="0"/>
              <a:t>filtros de convolução</a:t>
            </a:r>
            <a:r>
              <a:rPr lang="pt-BR" dirty="0"/>
              <a:t> (ou apenas </a:t>
            </a:r>
            <a:r>
              <a:rPr lang="pt-BR" b="1" i="1" dirty="0"/>
              <a:t>filtros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filtros são muito eficientes em “compreender” o conteúdo de uma imagem ou vídeo.</a:t>
            </a:r>
          </a:p>
          <a:p>
            <a:r>
              <a:rPr lang="pt-BR" dirty="0" err="1"/>
              <a:t>CNNs</a:t>
            </a:r>
            <a:r>
              <a:rPr lang="pt-BR" dirty="0"/>
              <a:t> são usadas em tarefas de visão computacional, como, por exemplo, </a:t>
            </a:r>
            <a:r>
              <a:rPr lang="pt-BR" b="0" i="0" dirty="0">
                <a:effectLst/>
              </a:rPr>
              <a:t>reconhecimento de objetos, detecção de padrões, segmentação de imagens, rastreamento de objetos,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B9476-4706-8E81-221F-E5040AB2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90306-31A3-7468-D521-F26B9341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17324" cy="5032375"/>
          </a:xfrm>
        </p:spPr>
        <p:txBody>
          <a:bodyPr>
            <a:normAutofit/>
          </a:bodyPr>
          <a:lstStyle/>
          <a:p>
            <a:r>
              <a:rPr lang="pt-BR" dirty="0"/>
              <a:t>Até o momento, as imagens que usamos nos problemas de classificação eram bem simples.</a:t>
            </a:r>
          </a:p>
          <a:p>
            <a:r>
              <a:rPr lang="pt-BR" dirty="0"/>
              <a:t>Eram imagens em tons de cinza, com objetos centralizados, sem muita variação em termos de rotação, iluminação, escala, com um mesmo fundo, sem </a:t>
            </a:r>
            <a:r>
              <a:rPr lang="pt-BR" b="0" i="0" dirty="0">
                <a:effectLst/>
              </a:rPr>
              <a:t>oclusões (i.e., partes do objeto obstruídas), </a:t>
            </a:r>
            <a:r>
              <a:rPr lang="pt-BR" dirty="0"/>
              <a:t>etc.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CDC4BE-18F1-F196-DB89-42DF13D65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6" t="2799"/>
          <a:stretch/>
        </p:blipFill>
        <p:spPr>
          <a:xfrm>
            <a:off x="364743" y="2120682"/>
            <a:ext cx="5310874" cy="44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7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951B7-26D0-12FA-7AE3-4CD59110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complexas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B0A49-A3CD-CFA0-C43A-88F82912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48856" cy="5032375"/>
          </a:xfrm>
        </p:spPr>
        <p:txBody>
          <a:bodyPr>
            <a:normAutofit/>
          </a:bodyPr>
          <a:lstStyle/>
          <a:p>
            <a:r>
              <a:rPr lang="pt-BR" dirty="0"/>
              <a:t>Mas e quando as imagens são mais complexas?</a:t>
            </a:r>
          </a:p>
          <a:p>
            <a:r>
              <a:rPr lang="pt-BR" dirty="0"/>
              <a:t>Com cores, resoluções variadas, objetos não centralizados, com variação em termos de rotação, iluminação, escala, diferentes fundos, </a:t>
            </a:r>
            <a:r>
              <a:rPr lang="pt-BR" b="0" i="0" dirty="0">
                <a:effectLst/>
              </a:rPr>
              <a:t>oclusões, </a:t>
            </a:r>
            <a:r>
              <a:rPr lang="pt-BR" dirty="0"/>
              <a:t>etc.</a:t>
            </a:r>
          </a:p>
          <a:p>
            <a:r>
              <a:rPr lang="pt-BR" dirty="0"/>
              <a:t>Usar </a:t>
            </a:r>
            <a:r>
              <a:rPr lang="pt-BR" b="1" i="1" dirty="0"/>
              <a:t>filtros de convolução</a:t>
            </a:r>
            <a:r>
              <a:rPr lang="pt-BR" dirty="0"/>
              <a:t> pode nos ajudar com esses problemas.</a:t>
            </a:r>
          </a:p>
          <a:p>
            <a:r>
              <a:rPr lang="pt-BR" dirty="0"/>
              <a:t>Por exemplo, e se eu quiser classificar entre pessoas e cavalos na praia?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0DEACD-FB99-FF37-8876-F0514CDC9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8" y="1825624"/>
            <a:ext cx="2682169" cy="27231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7D9D255-6733-0D61-095D-FE9373546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99" y="3974314"/>
            <a:ext cx="2735029" cy="27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7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E4793-151C-2CA5-C485-E1D4FC40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88E49-E748-7646-F1CF-D0DB5ED6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614" y="1825624"/>
            <a:ext cx="5791200" cy="5032375"/>
          </a:xfrm>
        </p:spPr>
        <p:txBody>
          <a:bodyPr/>
          <a:lstStyle/>
          <a:p>
            <a:r>
              <a:rPr lang="pt-BR" dirty="0"/>
              <a:t>Até agora, ignoramos que imagens, em geral, consistem em três canais: vermelho, verde e azul. </a:t>
            </a:r>
          </a:p>
          <a:p>
            <a:r>
              <a:rPr lang="pt-BR" dirty="0"/>
              <a:t>Em suma, as imagens não são objetos bidimensionais, mas sim tensores de três dimensões, caracterizados por altura, largura e canal.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5FDCF5-FA6A-E9B1-8E1D-A0544C66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8" y="1825624"/>
            <a:ext cx="2682169" cy="27231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45FBDC-0740-0137-66ED-5E9FF5078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99" y="3974314"/>
            <a:ext cx="2735029" cy="27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96C3292B-4443-865B-28D7-E54C4111F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3145" y="1825624"/>
                <a:ext cx="583324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Vamos ignorar os canais por enquanto e ver como uma operação de convolução funciona com dados bidimensionais.</a:t>
                </a:r>
              </a:p>
              <a:p>
                <a:r>
                  <a:rPr lang="pt-BR" dirty="0"/>
                  <a:t>O símbolo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pt-BR" dirty="0"/>
                  <a:t> representa a operação de “convolução”.</a:t>
                </a:r>
              </a:p>
              <a:p>
                <a:r>
                  <a:rPr lang="pt-BR" dirty="0"/>
                  <a:t>A entrada é chamada de </a:t>
                </a:r>
                <a:r>
                  <a:rPr lang="pt-BR" b="1" i="1" dirty="0"/>
                  <a:t>input </a:t>
                </a:r>
                <a:r>
                  <a:rPr lang="pt-BR" b="1" i="1" dirty="0" err="1"/>
                  <a:t>feature</a:t>
                </a:r>
                <a:r>
                  <a:rPr lang="pt-BR" b="1" i="1" dirty="0"/>
                  <a:t> map</a:t>
                </a:r>
                <a:r>
                  <a:rPr lang="pt-BR" i="1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filtro</a:t>
                </a:r>
                <a:r>
                  <a:rPr lang="pt-BR" dirty="0"/>
                  <a:t> também é chamado de “</a:t>
                </a:r>
                <a:r>
                  <a:rPr lang="pt-BR" b="1" i="1" dirty="0"/>
                  <a:t>kernel</a:t>
                </a:r>
                <a:r>
                  <a:rPr lang="pt-BR" dirty="0"/>
                  <a:t>”.</a:t>
                </a:r>
              </a:p>
              <a:p>
                <a:r>
                  <a:rPr lang="pt-BR" dirty="0"/>
                  <a:t>O operação é representada pela equação ao lado.</a:t>
                </a:r>
              </a:p>
            </p:txBody>
          </p:sp>
        </mc:Choice>
        <mc:Fallback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96C3292B-4443-865B-28D7-E54C4111F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3145" y="1825624"/>
                <a:ext cx="5833242" cy="5032375"/>
              </a:xfrm>
              <a:blipFill>
                <a:blip r:embed="rId3"/>
                <a:stretch>
                  <a:fillRect l="-1881" t="-2663" r="-2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D4840A5-A7FE-7736-7256-0BF65657B1E6}"/>
              </a:ext>
            </a:extLst>
          </p:cNvPr>
          <p:cNvGrpSpPr/>
          <p:nvPr/>
        </p:nvGrpSpPr>
        <p:grpSpPr>
          <a:xfrm>
            <a:off x="838200" y="2177587"/>
            <a:ext cx="4311868" cy="1481852"/>
            <a:chOff x="838200" y="2503408"/>
            <a:chExt cx="4311868" cy="1481852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66073508"/>
                    </p:ext>
                  </p:extLst>
                </p:nvPr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66073508"/>
                    </p:ext>
                  </p:extLst>
                </p:nvPr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89380067"/>
                    </p:ext>
                  </p:extLst>
                </p:nvPr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89380067"/>
                    </p:ext>
                  </p:extLst>
                </p:nvPr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/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/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2385079"/>
                    </p:ext>
                  </p:extLst>
                </p:nvPr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2385079"/>
                    </p:ext>
                  </p:extLst>
                </p:nvPr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DD30C51-7FC3-C492-E7BB-85C7BC47423B}"/>
                </a:ext>
              </a:extLst>
            </p:cNvPr>
            <p:cNvSpPr txBox="1"/>
            <p:nvPr/>
          </p:nvSpPr>
          <p:spPr>
            <a:xfrm>
              <a:off x="838200" y="2503408"/>
              <a:ext cx="1294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6C8B262-6054-1EC9-24FC-F0E6F6CB657D}"/>
                </a:ext>
              </a:extLst>
            </p:cNvPr>
            <p:cNvSpPr txBox="1"/>
            <p:nvPr/>
          </p:nvSpPr>
          <p:spPr>
            <a:xfrm>
              <a:off x="2746265" y="2673169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2EBEA7C-E891-80AF-EB7F-19CD72A35768}"/>
                </a:ext>
              </a:extLst>
            </p:cNvPr>
            <p:cNvSpPr txBox="1"/>
            <p:nvPr/>
          </p:nvSpPr>
          <p:spPr>
            <a:xfrm>
              <a:off x="4279461" y="2673169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</p:grp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20FFCDFB-D30B-EE37-7EBD-E01B18A1100B}"/>
              </a:ext>
            </a:extLst>
          </p:cNvPr>
          <p:cNvSpPr/>
          <p:nvPr/>
        </p:nvSpPr>
        <p:spPr>
          <a:xfrm>
            <a:off x="2869324" y="3932649"/>
            <a:ext cx="735724" cy="6268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9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92333203-DD75-95F3-445A-FF387DB74693}"/>
              </a:ext>
            </a:extLst>
          </p:cNvPr>
          <p:cNvCxnSpPr>
            <a:cxnSpLocks/>
          </p:cNvCxnSpPr>
          <p:nvPr/>
        </p:nvCxnSpPr>
        <p:spPr>
          <a:xfrm>
            <a:off x="1707356" y="2546919"/>
            <a:ext cx="1897692" cy="18542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4CF36CD-4569-3C2D-7DC0-625C74DE6CB4}"/>
              </a:ext>
            </a:extLst>
          </p:cNvPr>
          <p:cNvCxnSpPr/>
          <p:nvPr/>
        </p:nvCxnSpPr>
        <p:spPr>
          <a:xfrm>
            <a:off x="1707356" y="3288506"/>
            <a:ext cx="1897692" cy="18551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DA86514-C355-EB56-2B2A-46EBD71C9F8B}"/>
              </a:ext>
            </a:extLst>
          </p:cNvPr>
          <p:cNvCxnSpPr/>
          <p:nvPr/>
        </p:nvCxnSpPr>
        <p:spPr>
          <a:xfrm>
            <a:off x="838200" y="3288506"/>
            <a:ext cx="1896242" cy="18551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007" y="1825624"/>
            <a:ext cx="5465379" cy="5032375"/>
          </a:xfrm>
        </p:spPr>
        <p:txBody>
          <a:bodyPr>
            <a:normAutofit/>
          </a:bodyPr>
          <a:lstStyle/>
          <a:p>
            <a:r>
              <a:rPr lang="pt-BR" dirty="0"/>
              <a:t>Ao calcular a convolução, começamos com a </a:t>
            </a:r>
            <a:r>
              <a:rPr lang="pt-BR" b="1" i="1" dirty="0"/>
              <a:t>janela de convolução</a:t>
            </a:r>
            <a:r>
              <a:rPr lang="pt-BR" dirty="0"/>
              <a:t> no canto superior esquerdo do tensor de entrada.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=0∗0+1∗1+3∗2+4∗3=19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D4840A5-A7FE-7736-7256-0BF65657B1E6}"/>
              </a:ext>
            </a:extLst>
          </p:cNvPr>
          <p:cNvGrpSpPr/>
          <p:nvPr/>
        </p:nvGrpSpPr>
        <p:grpSpPr>
          <a:xfrm>
            <a:off x="838200" y="2177587"/>
            <a:ext cx="4311868" cy="1481852"/>
            <a:chOff x="838200" y="2503408"/>
            <a:chExt cx="4311868" cy="14818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58000016"/>
                    </p:ext>
                  </p:extLst>
                </p:nvPr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/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/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3965621"/>
                    </p:ext>
                  </p:extLst>
                </p:nvPr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DD30C51-7FC3-C492-E7BB-85C7BC47423B}"/>
                </a:ext>
              </a:extLst>
            </p:cNvPr>
            <p:cNvSpPr txBox="1"/>
            <p:nvPr/>
          </p:nvSpPr>
          <p:spPr>
            <a:xfrm>
              <a:off x="838200" y="2503408"/>
              <a:ext cx="1294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6C8B262-6054-1EC9-24FC-F0E6F6CB657D}"/>
                </a:ext>
              </a:extLst>
            </p:cNvPr>
            <p:cNvSpPr txBox="1"/>
            <p:nvPr/>
          </p:nvSpPr>
          <p:spPr>
            <a:xfrm>
              <a:off x="2746265" y="2673169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2EBEA7C-E891-80AF-EB7F-19CD72A35768}"/>
                </a:ext>
              </a:extLst>
            </p:cNvPr>
            <p:cNvSpPr txBox="1"/>
            <p:nvPr/>
          </p:nvSpPr>
          <p:spPr>
            <a:xfrm>
              <a:off x="4279461" y="2673169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03282144"/>
                    </p:ext>
                  </p:extLst>
                </p:nvPr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ED2284E-862D-3385-A95D-08F11A4C58CC}"/>
              </a:ext>
            </a:extLst>
          </p:cNvPr>
          <p:cNvCxnSpPr>
            <a:cxnSpLocks/>
          </p:cNvCxnSpPr>
          <p:nvPr/>
        </p:nvCxnSpPr>
        <p:spPr>
          <a:xfrm>
            <a:off x="838200" y="2546919"/>
            <a:ext cx="1896242" cy="18542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76E058-0378-65D5-ADEC-A97A871CBAFE}"/>
              </a:ext>
            </a:extLst>
          </p:cNvPr>
          <p:cNvSpPr txBox="1"/>
          <p:nvPr/>
        </p:nvSpPr>
        <p:spPr>
          <a:xfrm>
            <a:off x="57258" y="1768803"/>
            <a:ext cx="88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Janela de convolução</a:t>
            </a:r>
          </a:p>
        </p:txBody>
      </p:sp>
      <p:cxnSp>
        <p:nvCxnSpPr>
          <p:cNvPr id="46" name="Conector: Curvo 45">
            <a:extLst>
              <a:ext uri="{FF2B5EF4-FFF2-40B4-BE49-F238E27FC236}">
                <a16:creationId xmlns:a16="http://schemas.microsoft.com/office/drawing/2014/main" id="{7A7C2766-37C5-C0D2-ED4B-9B2709D52B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889" y="2392413"/>
            <a:ext cx="635861" cy="3372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6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061" y="1825624"/>
            <a:ext cx="5663325" cy="5032375"/>
          </a:xfrm>
        </p:spPr>
        <p:txBody>
          <a:bodyPr>
            <a:normAutofit/>
          </a:bodyPr>
          <a:lstStyle/>
          <a:p>
            <a:r>
              <a:rPr lang="pt-BR" dirty="0"/>
              <a:t>Em seguida, deslizamos a janela um elemento para a direita. 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=1∗0+2∗1+4∗2+5∗3=25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981938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/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264833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7500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007" y="1825624"/>
            <a:ext cx="5465379" cy="5032375"/>
          </a:xfrm>
        </p:spPr>
        <p:txBody>
          <a:bodyPr>
            <a:normAutofit/>
          </a:bodyPr>
          <a:lstStyle/>
          <a:p>
            <a:r>
              <a:rPr lang="pt-BR" dirty="0"/>
              <a:t>Ao chegar-se ao final das colunas do tensor de entrada, volta-se ao seu início, deslizando a janela um elemento para baixo, ou seja, uma linha.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=3∗0+4∗1+6∗2+7∗3=37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675225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/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316034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31943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13570</TotalTime>
  <Words>1129</Words>
  <Application>Microsoft Office PowerPoint</Application>
  <PresentationFormat>Widescreen</PresentationFormat>
  <Paragraphs>282</Paragraphs>
  <Slides>19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Introduzindo Convoluções</vt:lpstr>
      <vt:lpstr>O que vamos ver?</vt:lpstr>
      <vt:lpstr>Imagens simples</vt:lpstr>
      <vt:lpstr>Imagens complexas</vt:lpstr>
      <vt:lpstr>Canais</vt:lpstr>
      <vt:lpstr>Operação de convolução com 1 canal</vt:lpstr>
      <vt:lpstr>Operação de convolução com 1 canal</vt:lpstr>
      <vt:lpstr>Operação de convolução com 1 canal</vt:lpstr>
      <vt:lpstr>Operação de convolução com 1 canal</vt:lpstr>
      <vt:lpstr>Operação de convolução com 1 canal</vt:lpstr>
      <vt:lpstr>Operação de convolução com 1 canal</vt:lpstr>
      <vt:lpstr>Apresentação do PowerPoint</vt:lpstr>
      <vt:lpstr>Apresentação do PowerPoint</vt:lpstr>
      <vt:lpstr>O equívoco</vt:lpstr>
      <vt:lpstr>Exemplo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2330</cp:revision>
  <dcterms:created xsi:type="dcterms:W3CDTF">2020-01-20T13:50:05Z</dcterms:created>
  <dcterms:modified xsi:type="dcterms:W3CDTF">2023-08-29T14:30:09Z</dcterms:modified>
</cp:coreProperties>
</file>