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406" r:id="rId3"/>
    <p:sldId id="427" r:id="rId4"/>
    <p:sldId id="430" r:id="rId5"/>
    <p:sldId id="428" r:id="rId6"/>
    <p:sldId id="434" r:id="rId7"/>
    <p:sldId id="435" r:id="rId8"/>
    <p:sldId id="431" r:id="rId9"/>
    <p:sldId id="438" r:id="rId10"/>
    <p:sldId id="439" r:id="rId11"/>
    <p:sldId id="429" r:id="rId12"/>
    <p:sldId id="440" r:id="rId13"/>
    <p:sldId id="441" r:id="rId14"/>
    <p:sldId id="432" r:id="rId15"/>
    <p:sldId id="442" r:id="rId16"/>
    <p:sldId id="433" r:id="rId17"/>
    <p:sldId id="444" r:id="rId18"/>
    <p:sldId id="445" r:id="rId19"/>
    <p:sldId id="446" r:id="rId20"/>
    <p:sldId id="443" r:id="rId21"/>
    <p:sldId id="436" r:id="rId22"/>
    <p:sldId id="437" r:id="rId23"/>
    <p:sldId id="426" r:id="rId24"/>
    <p:sldId id="405" r:id="rId25"/>
    <p:sldId id="293" r:id="rId26"/>
    <p:sldId id="306" r:id="rId27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3856" autoAdjust="0"/>
  </p:normalViewPr>
  <p:slideViewPr>
    <p:cSldViewPr snapToGrid="0">
      <p:cViewPr varScale="1">
        <p:scale>
          <a:sx n="77" d="100"/>
          <a:sy n="77" d="100"/>
        </p:scale>
        <p:origin x="1171" y="91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18/09/2023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https://www.deeplearningbook.com.br/capitulo-23-como-funciona-o-dropout/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https://colab.research.google.com/github/zz4fap/tp557-iot-ml/blob/master/examples/</a:t>
            </a:r>
            <a:r>
              <a:rPr lang="en-US" dirty="0" err="1"/>
              <a:t>Sobreajuste_e_dropout.ipynb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Dropout é uma técnica de regularização usada em redes neurais para evitar o sobreajuste (</a:t>
            </a:r>
            <a:r>
              <a:rPr lang="pt-BR" dirty="0" err="1"/>
              <a:t>overfitting</a:t>
            </a:r>
            <a:r>
              <a:rPr lang="pt-BR" dirty="0"/>
              <a:t>). O sobreajuste ocorre quando uma rede neural se torna muito especializada nos dados de treinamento e não generaliza bem para novos dados. O dropout é uma abordagem eficaz para melhorar a generalização de uma rede neural. Aqui está como funciona: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1. **Desligamento Aleatório de Neurônios**: Durante o treinamento da rede neural, o dropout envolve aleatoriamente "desligar" ou "descartar" um subconjunto dos neurônios em cada camada. Isso significa que esses neurônios não contribuirão para o cálculo das saídas da rede durante essa iteração de treinamento.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2. **Taxa de Dropout**: Um </a:t>
            </a:r>
            <a:r>
              <a:rPr lang="pt-BR" dirty="0" err="1"/>
              <a:t>hiperparâmetro</a:t>
            </a:r>
            <a:r>
              <a:rPr lang="pt-BR" dirty="0"/>
              <a:t> chamado "taxa de dropout" é definido antes do treinamento. Essa taxa determina a probabilidade de um neurônio ser desligado durante cada iteração. Por exemplo, uma taxa de dropout de 0,5 significa que, em média, metade dos neurônios será desligada em cada iteração.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3. **Treinamento Estocástico**: O dropout introduz uma forma de treinamento estocástico, onde a rede não pode depender excessivamente de nenhum neurônio específico. Isso obriga a rede a aprender recursos mais robustos e a generalizar melhor para dados que não foram vistos durante o treinamento.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4. **</a:t>
            </a:r>
            <a:r>
              <a:rPr lang="pt-BR" dirty="0" err="1"/>
              <a:t>Averaging</a:t>
            </a:r>
            <a:r>
              <a:rPr lang="pt-BR" dirty="0"/>
              <a:t> de Múltiplos Modelos**: O dropout efetivamente treina várias </a:t>
            </a:r>
            <a:r>
              <a:rPr lang="pt-BR" dirty="0" err="1"/>
              <a:t>sub-redes</a:t>
            </a:r>
            <a:r>
              <a:rPr lang="pt-BR" dirty="0"/>
              <a:t> durante o treinamento, já que diferentes subconjuntos de neurônios são desligados a cada iteração. Isso é semelhante a treinar uma série de modelos diferentes e, durante a inferência, os resultados dessas </a:t>
            </a:r>
            <a:r>
              <a:rPr lang="pt-BR" dirty="0" err="1"/>
              <a:t>sub-redes</a:t>
            </a:r>
            <a:r>
              <a:rPr lang="pt-BR" dirty="0"/>
              <a:t> são médios ou ponderados de alguma forma para produzir a saída final da rede.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Benefícios do Dropout: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- Reduz o risco de sobreajuste, permitindo que a rede generalize melhor para novos dados.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- Ajuda a evitar a dependência excessiva de neurônios individuais, tornando o modelo mais robusto.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- Funciona bem em redes neurais profundas, onde o risco de </a:t>
            </a:r>
            <a:r>
              <a:rPr lang="pt-BR" dirty="0" err="1"/>
              <a:t>overfitting</a:t>
            </a:r>
            <a:r>
              <a:rPr lang="pt-BR" dirty="0"/>
              <a:t> é mais alto.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Embora o dropout seja uma técnica eficaz de regularização, é importante ajustar a taxa de dropout adequadamente, pois uma taxa muito alta pode prejudicar o aprendizado, enquanto uma taxa muito baixa pode não fornecer os benefícios desejados. A taxa de dropout é geralmente escolhida por meio de experimentação e validação cruzada em um conjunto de validação.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77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https://colab.research.google.com/github/zz4fap/tp557-iot-ml/blob/master/examples/Classification_report.ipynb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https://github.com/zz4fap/tp557-iot-ml/blob/main/examples/Classification_report.ipynb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https://colab.research.google.com/github/zz4fap/tp557-iot-ml/blob/master/exercises/Exercicio_sobre_redes_neurais_convolucionais.ipynb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overfitting</a:t>
            </a:r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é um grande problema nas redes neurais, especialmente à medida que os computadores se tornam mais poderosos e temos a capacidade de treinar redes maiores.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Percebam que o modelo (i.e., a função hipótese) </a:t>
            </a:r>
            <a:r>
              <a:rPr lang="pt-BR" b="1" i="0" dirty="0">
                <a:solidFill>
                  <a:srgbClr val="000000"/>
                </a:solidFill>
                <a:effectLst/>
                <a:latin typeface="Helvetica Neue"/>
              </a:rPr>
              <a:t>varia</a:t>
            </a: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, ou seja, assume formatos diferentes, de acordo com o conjunto de treinamento.</a:t>
            </a:r>
          </a:p>
          <a:p>
            <a:endParaRPr lang="pt-BR" dirty="0"/>
          </a:p>
          <a:p>
            <a:r>
              <a:rPr lang="pt-BR" dirty="0"/>
              <a:t>https://colab.research.google.com/github/zz4fap/tp557-iot-ml/blob/master/examples/Overffiting.ipynb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714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406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https://colab.research.google.com/github/zz4fap/tp557-iot-ml/blob/master/examples/validacao_cruzada_k_fold.ipynb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833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https://colab.research.google.com/github/zz4fap/tp557-iot-ml/blob/master/examples/validacao_cruzada_k_fold.ipynb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614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</a:t>
            </a:r>
            <a:r>
              <a:rPr lang="en-US" dirty="0" err="1"/>
              <a:t>Sobreajuste_e_early_stop.ipynb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440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</a:t>
            </a:r>
            <a:r>
              <a:rPr lang="en-US" dirty="0" err="1"/>
              <a:t>Sobreajuste_e_early_stop.ipynb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Dropout é uma técnica de regularização usada em redes neurais para evitar o sobreajuste (</a:t>
            </a:r>
            <a:r>
              <a:rPr lang="pt-BR" dirty="0" err="1"/>
              <a:t>overfitting</a:t>
            </a:r>
            <a:r>
              <a:rPr lang="pt-BR" dirty="0"/>
              <a:t>). O sobreajuste ocorre quando uma rede neural se torna muito especializada nos dados de treinamento e não generaliza bem para novos dados. O dropout é uma abordagem eficaz para melhorar a generalização de uma rede neural. Aqui está como funciona: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1. **Desligamento Aleatório de Neurônios**: Durante o treinamento da rede neural, o dropout envolve aleatoriamente "desligar" ou "descartar" um subconjunto dos neurônios em cada camada. Isso significa que esses neurônios não contribuirão para o cálculo das saídas da rede durante essa iteração de treinamento.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2. **Taxa de Dropout**: Um </a:t>
            </a:r>
            <a:r>
              <a:rPr lang="pt-BR" dirty="0" err="1"/>
              <a:t>hiperparâmetro</a:t>
            </a:r>
            <a:r>
              <a:rPr lang="pt-BR" dirty="0"/>
              <a:t> chamado "taxa de dropout" é definido antes do treinamento. Essa taxa determina a probabilidade de um neurônio ser desligado durante cada iteração. Por exemplo, uma taxa de dropout de 0,5 significa que, em média, metade dos neurônios será desligada em cada iteração.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3. **Treinamento Estocástico**: O dropout introduz uma forma de treinamento estocástico, onde a rede não pode depender excessivamente de nenhum neurônio específico. Isso obriga a rede a aprender recursos mais robustos e a generalizar melhor para dados que não foram vistos durante o treinamento.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4. **</a:t>
            </a:r>
            <a:r>
              <a:rPr lang="pt-BR" dirty="0" err="1"/>
              <a:t>Averaging</a:t>
            </a:r>
            <a:r>
              <a:rPr lang="pt-BR" dirty="0"/>
              <a:t> de Múltiplos Modelos**: O dropout efetivamente treina várias </a:t>
            </a:r>
            <a:r>
              <a:rPr lang="pt-BR" dirty="0" err="1"/>
              <a:t>sub-redes</a:t>
            </a:r>
            <a:r>
              <a:rPr lang="pt-BR" dirty="0"/>
              <a:t> durante o treinamento, já que diferentes subconjuntos de neurônios são desligados a cada iteração. Isso é semelhante a treinar uma série de modelos diferentes e, durante a inferência, os resultados dessas </a:t>
            </a:r>
            <a:r>
              <a:rPr lang="pt-BR" dirty="0" err="1"/>
              <a:t>sub-redes</a:t>
            </a:r>
            <a:r>
              <a:rPr lang="pt-BR" dirty="0"/>
              <a:t> são médios ou ponderados de alguma forma para produzir a saída final da rede.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Benefícios do Dropout: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- Reduz o risco de sobreajuste, permitindo que a rede generalize melhor para novos dados.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- Ajuda a evitar a dependência excessiva de neurônios individuais, tornando o modelo mais robusto.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- Funciona bem em redes neurais profundas, onde o risco de </a:t>
            </a:r>
            <a:r>
              <a:rPr lang="pt-BR" dirty="0" err="1"/>
              <a:t>overfitting</a:t>
            </a:r>
            <a:r>
              <a:rPr lang="pt-BR" dirty="0"/>
              <a:t> é mais alto.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Embora o dropout seja uma técnica eficaz de regularização, é importante ajustar a taxa de dropout adequadamente, pois uma taxa muito alta pode prejudicar o aprendizado, enquanto uma taxa muito baixa pode não fornecer os benefícios desejados. A taxa de dropout é geralmente escolhida por meio de experimentação e validação cruzada em um conjunto de validação.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"</a:t>
            </a:r>
            <a:r>
              <a:rPr lang="pt-BR" dirty="0" err="1"/>
              <a:t>early</a:t>
            </a:r>
            <a:r>
              <a:rPr lang="pt-BR" dirty="0"/>
              <a:t> stopping" (parada antecipada) é uma técnica de regularização utilizada em treinamento de redes neurais para evitar o sobreajuste e encontrar um ponto ótimo de convergência durante o treinamento. A ideia fundamental por trás do </a:t>
            </a:r>
            <a:r>
              <a:rPr lang="pt-BR" dirty="0" err="1"/>
              <a:t>early</a:t>
            </a:r>
            <a:r>
              <a:rPr lang="pt-BR" dirty="0"/>
              <a:t> stopping é interromper o treinamento do modelo assim que o desempenho em um conjunto de validação começa a piorar, em vez de continuar até que o modelo se ajuste demais aos dados de treinamento. Aqui está como o </a:t>
            </a:r>
            <a:r>
              <a:rPr lang="pt-BR" dirty="0" err="1"/>
              <a:t>early</a:t>
            </a:r>
            <a:r>
              <a:rPr lang="pt-BR" dirty="0"/>
              <a:t> stopping funciona: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1. **Conjunto de Treinamento e Conjunto de Validação**: Durante o treinamento de uma rede neural, geralmente divide-se o conjunto de dados em dois subconjuntos: um conjunto de treinamento usado para atualizar os pesos do modelo e um conjunto de validação usado para avaliar o desempenho do modelo em dados não vistos durante o treinamento.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2. **Monitoramento de Métricas**: À medida que o treinamento progride, as métricas de desempenho, como erro ou precisão, são calculadas regularmente no conjunto de validação. Essas métricas fornecem uma indicação de quão bem o modelo está generalizando para novos dados.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3. **Critério de Parada**: O critério de parada é uma métrica escolhida com base no problema e nas metas do treinamento. Pode ser o erro de validação, a precisão ou qualquer outra métrica relevante. O treinamento é interrompido quando a métrica de validação não melhora mais ou começa a piorar.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4. **Recuperação do Melhor Modelo**: Ao interromper o treinamento, o modelo é revertido para o ponto em que obteve o melhor desempenho no conjunto de validação. Esse modelo é então usado para inferência e avaliação em novos dados.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benefícios do </a:t>
            </a:r>
            <a:r>
              <a:rPr lang="pt-BR" dirty="0" err="1"/>
              <a:t>early</a:t>
            </a:r>
            <a:r>
              <a:rPr lang="pt-BR" dirty="0"/>
              <a:t> stopping incluem: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- Evita o sobreajuste: Ao interromper o treinamento antes que o modelo se ajuste demais aos dados de treinamento, o </a:t>
            </a:r>
            <a:r>
              <a:rPr lang="pt-BR" dirty="0" err="1"/>
              <a:t>early</a:t>
            </a:r>
            <a:r>
              <a:rPr lang="pt-BR" dirty="0"/>
              <a:t> stopping ajuda a obter modelos mais generalizados e melhores em dados de teste não vistos.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- Economiza tempo e recursos computacionais: O treinamento de redes neurais pode ser computacionalmente intensivo, e o </a:t>
            </a:r>
            <a:r>
              <a:rPr lang="pt-BR" dirty="0" err="1"/>
              <a:t>early</a:t>
            </a:r>
            <a:r>
              <a:rPr lang="pt-BR" dirty="0"/>
              <a:t> stopping pode ajudar a economizar tempo e recursos interrompendo o treinamento assim que não houver mais ganho significativo no desempenho.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- Melhora a robustez: Modelos treinados com </a:t>
            </a:r>
            <a:r>
              <a:rPr lang="pt-BR" dirty="0" err="1"/>
              <a:t>early</a:t>
            </a:r>
            <a:r>
              <a:rPr lang="pt-BR" dirty="0"/>
              <a:t> stopping tendem a ser mais robustos e menos sensíveis a variações nos dados de treinamento.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É importante ajustar o critério de parada, monitorar regularmente as métricas de validação e implementar o </a:t>
            </a:r>
            <a:r>
              <a:rPr lang="pt-BR" dirty="0" err="1"/>
              <a:t>early</a:t>
            </a:r>
            <a:r>
              <a:rPr lang="pt-BR" dirty="0"/>
              <a:t> stopping de maneira adequada para obter os melhores resultados. O </a:t>
            </a:r>
            <a:r>
              <a:rPr lang="pt-BR" dirty="0" err="1"/>
              <a:t>early</a:t>
            </a:r>
            <a:r>
              <a:rPr lang="pt-BR" dirty="0"/>
              <a:t> stopping é uma técnica eficaz, especialmente quando o conjunto de dados é limitado e não é possível coletar mais dados para treinamento.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901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</a:t>
            </a:r>
            <a:r>
              <a:rPr lang="en-US" dirty="0" err="1"/>
              <a:t>Sobreajuste_e_dropout.ipynb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Dropout é uma técnica de regularização usada em redes neurais para evitar o sobreajuste (</a:t>
            </a:r>
            <a:r>
              <a:rPr lang="pt-BR" dirty="0" err="1"/>
              <a:t>overfitting</a:t>
            </a:r>
            <a:r>
              <a:rPr lang="pt-BR" dirty="0"/>
              <a:t>). O sobreajuste ocorre quando uma rede neural se torna muito especializada nos dados de treinamento e não generaliza bem para novos dados. O dropout é uma abordagem eficaz para melhorar a generalização de uma rede neural. Aqui está como funciona: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1. **Desligamento Aleatório de Neurônios**: Durante o treinamento da rede neural, o dropout envolve aleatoriamente "desligar" ou "descartar" um subconjunto dos neurônios em cada camada. Isso significa que esses neurônios não contribuirão para o cálculo das saídas da rede durante essa iteração de treinamento.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2. **Taxa de Dropout**: Um </a:t>
            </a:r>
            <a:r>
              <a:rPr lang="pt-BR" dirty="0" err="1"/>
              <a:t>hiperparâmetro</a:t>
            </a:r>
            <a:r>
              <a:rPr lang="pt-BR" dirty="0"/>
              <a:t> chamado "taxa de dropout" é definido antes do treinamento. Essa taxa determina a probabilidade de um neurônio ser desligado durante cada iteração. Por exemplo, uma taxa de dropout de 0,5 significa que, em média, metade dos neurônios será desligada em cada iteração.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3. **Treinamento Estocástico**: O dropout introduz uma forma de treinamento estocástico, onde a rede não pode depender excessivamente de nenhum neurônio específico. Isso obriga a rede a aprender recursos mais robustos e a generalizar melhor para dados que não foram vistos durante o treinamento.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4. **</a:t>
            </a:r>
            <a:r>
              <a:rPr lang="pt-BR" dirty="0" err="1"/>
              <a:t>Averaging</a:t>
            </a:r>
            <a:r>
              <a:rPr lang="pt-BR" dirty="0"/>
              <a:t> de Múltiplos Modelos**: O dropout efetivamente treina várias </a:t>
            </a:r>
            <a:r>
              <a:rPr lang="pt-BR" dirty="0" err="1"/>
              <a:t>sub-redes</a:t>
            </a:r>
            <a:r>
              <a:rPr lang="pt-BR" dirty="0"/>
              <a:t> durante o treinamento, já que diferentes subconjuntos de neurônios são desligados a cada iteração. Isso é semelhante a treinar uma série de modelos diferentes e, durante a inferência, os resultados dessas </a:t>
            </a:r>
            <a:r>
              <a:rPr lang="pt-BR" dirty="0" err="1"/>
              <a:t>sub-redes</a:t>
            </a:r>
            <a:r>
              <a:rPr lang="pt-BR" dirty="0"/>
              <a:t> são médios ou ponderados de alguma forma para produzir a saída final da rede.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Benefícios do Dropout: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- Reduz o risco de sobreajuste, permitindo que a rede generalize melhor para novos dados.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- Ajuda a evitar a dependência excessiva de neurônios individuais, tornando o modelo mais robusto.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- Funciona bem em redes neurais profundas, onde o risco de </a:t>
            </a:r>
            <a:r>
              <a:rPr lang="pt-BR" dirty="0" err="1"/>
              <a:t>overfitting</a:t>
            </a:r>
            <a:r>
              <a:rPr lang="pt-BR" dirty="0"/>
              <a:t> é mais alto.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Embora o dropout seja uma técnica eficaz de regularização, é importante ajustar a taxa de dropout adequadamente, pois uma taxa muito alta pode prejudicar o aprendizado, enquanto uma taxa muito baixa pode não fornecer os benefícios desejados. A taxa de dropout é geralmente escolhida por meio de experimentação e validação cruzada em um conjunto de validação.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255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p557-iot-ml/blob/master/examples/Sobreajuste_e_early_stop.ipynb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amples/Sobreajuste_e_dropout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p557-iot-ml/blob/master/examples/Overffiting.ipynb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p557-iot-ml/blob/master/examples/Overffiting.ipynb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github/zz4fap/tp557-iot-ml/blob/master/examples/validacao_cruzada_k_fold.ipynb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783" y="819807"/>
            <a:ext cx="10092796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Prevenindo o sobreajuste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6F209-3E3E-0136-4083-293C5897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evitar o sobreajuste?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294B5F-B438-34E2-4845-29E47EF0D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416" y="1825624"/>
            <a:ext cx="6431622" cy="5032375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</a:rPr>
              <a:t>Coletar mais </a:t>
            </a:r>
            <a:r>
              <a:rPr lang="pt-BR" b="1" dirty="0"/>
              <a:t>d</a:t>
            </a:r>
            <a:r>
              <a:rPr lang="pt-BR" b="1" i="0" dirty="0">
                <a:effectLst/>
              </a:rPr>
              <a:t>ados</a:t>
            </a:r>
            <a:r>
              <a:rPr lang="pt-BR" b="1" dirty="0"/>
              <a:t> </a:t>
            </a:r>
            <a:r>
              <a:rPr lang="pt-BR" b="0" i="0" dirty="0">
                <a:effectLst/>
              </a:rPr>
              <a:t>de treinamento é uma das estratégias mais eficazes para melhorar a capacidade de generalização do modelo, consequentemente, reduzindo o sobreajuste.</a:t>
            </a:r>
          </a:p>
          <a:p>
            <a:r>
              <a:rPr lang="pt-BR" b="0" i="0" dirty="0">
                <a:effectLst/>
              </a:rPr>
              <a:t>Porém, em algumas situações, a coleta de dados adicionais pode ser muito cara, demorada ou simplesmente impossível.</a:t>
            </a:r>
            <a:endParaRPr lang="pt-BR" b="1" i="0" dirty="0">
              <a:effectLst/>
            </a:endParaRPr>
          </a:p>
        </p:txBody>
      </p:sp>
      <p:pic>
        <p:nvPicPr>
          <p:cNvPr id="1026" name="Picture 2" descr="The Difference Between Training Data vs. Test Data in Machine Learning">
            <a:extLst>
              <a:ext uri="{FF2B5EF4-FFF2-40B4-BE49-F238E27FC236}">
                <a16:creationId xmlns:a16="http://schemas.microsoft.com/office/drawing/2014/main" id="{65FD752D-DDD7-D638-20EE-6FFAF3C805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46"/>
          <a:stretch/>
        </p:blipFill>
        <p:spPr bwMode="auto">
          <a:xfrm>
            <a:off x="569946" y="2455524"/>
            <a:ext cx="4680147" cy="298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125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6F209-3E3E-0136-4083-293C5897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evitar o sobreajuste?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294B5F-B438-34E2-4845-29E47EF0D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7008" y="1825624"/>
            <a:ext cx="6414580" cy="5032375"/>
          </a:xfrm>
        </p:spPr>
        <p:txBody>
          <a:bodyPr>
            <a:normAutofit lnSpcReduction="10000"/>
          </a:bodyPr>
          <a:lstStyle/>
          <a:p>
            <a:r>
              <a:rPr lang="pt-BR" b="1" i="0" dirty="0">
                <a:effectLst/>
              </a:rPr>
              <a:t>Regularização:</a:t>
            </a:r>
            <a:r>
              <a:rPr lang="pt-BR" b="0" i="0" dirty="0">
                <a:effectLst/>
              </a:rPr>
              <a:t> Utilizar técnicas de regularização, como L1, L2 ou </a:t>
            </a:r>
            <a:r>
              <a:rPr lang="pt-BR" b="0" i="1" dirty="0">
                <a:effectLst/>
              </a:rPr>
              <a:t>Earl</a:t>
            </a:r>
            <a:r>
              <a:rPr lang="pt-BR" i="1" dirty="0"/>
              <a:t>y </a:t>
            </a:r>
            <a:r>
              <a:rPr lang="pt-BR" b="0" i="1" dirty="0">
                <a:effectLst/>
              </a:rPr>
              <a:t>stopping</a:t>
            </a:r>
            <a:r>
              <a:rPr lang="pt-BR" b="0" dirty="0">
                <a:effectLst/>
              </a:rPr>
              <a:t> e </a:t>
            </a:r>
            <a:r>
              <a:rPr lang="pt-BR" b="0" i="1" dirty="0">
                <a:effectLst/>
              </a:rPr>
              <a:t>Dropout</a:t>
            </a:r>
            <a:r>
              <a:rPr lang="pt-BR" b="0" i="0" dirty="0">
                <a:effectLst/>
              </a:rPr>
              <a:t> em redes neurais, para reduzir a complexidade do modelo.</a:t>
            </a:r>
          </a:p>
          <a:p>
            <a:r>
              <a:rPr lang="pt-BR" b="1" i="1" dirty="0">
                <a:solidFill>
                  <a:srgbClr val="00B050"/>
                </a:solidFill>
                <a:effectLst/>
              </a:rPr>
              <a:t>Early stopping</a:t>
            </a:r>
            <a:r>
              <a:rPr lang="pt-BR" b="1" dirty="0">
                <a:solidFill>
                  <a:srgbClr val="00B050"/>
                </a:solidFill>
                <a:effectLst/>
              </a:rPr>
              <a:t> </a:t>
            </a:r>
            <a:r>
              <a:rPr lang="pt-BR" dirty="0">
                <a:effectLst/>
              </a:rPr>
              <a:t>(ou parada antecipada) é uma técnica de </a:t>
            </a:r>
            <a:r>
              <a:rPr lang="pt-BR" b="1" i="1" dirty="0">
                <a:effectLst/>
              </a:rPr>
              <a:t>regularização temporal</a:t>
            </a:r>
            <a:r>
              <a:rPr lang="pt-BR" dirty="0">
                <a:effectLst/>
              </a:rPr>
              <a:t>.</a:t>
            </a:r>
          </a:p>
          <a:p>
            <a:r>
              <a:rPr lang="pt-BR" b="0" i="0" dirty="0">
                <a:effectLst/>
              </a:rPr>
              <a:t>A ideia é interromper o treinamento do modelo assim que o desempenho no conjunto de validação começa a piorar, em vez de continuar até que o modelo se ajuste demais aos dados de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effectLst/>
              </a:rPr>
              <a:t>Vantagens</a:t>
            </a:r>
            <a:r>
              <a:rPr lang="pt-BR" b="0" i="0" dirty="0">
                <a:effectLst/>
              </a:rPr>
              <a:t>: economiza tempo e recursos computacionais.</a:t>
            </a:r>
            <a:endParaRPr lang="pt-BR" dirty="0">
              <a:effectLst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B96B489-3B3F-EAC5-5271-479360133A2A}"/>
              </a:ext>
            </a:extLst>
          </p:cNvPr>
          <p:cNvGrpSpPr/>
          <p:nvPr/>
        </p:nvGrpSpPr>
        <p:grpSpPr>
          <a:xfrm>
            <a:off x="448916" y="2140058"/>
            <a:ext cx="4817167" cy="3991572"/>
            <a:chOff x="919612" y="1910994"/>
            <a:chExt cx="4817167" cy="399157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77FAE98-5C78-2BE3-451C-35F914BB26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612" y="1910994"/>
              <a:ext cx="4817167" cy="3991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FA37B87A-880A-828C-4447-7827240999C9}"/>
                </a:ext>
              </a:extLst>
            </p:cNvPr>
            <p:cNvSpPr/>
            <p:nvPr/>
          </p:nvSpPr>
          <p:spPr>
            <a:xfrm>
              <a:off x="1428749" y="4219574"/>
              <a:ext cx="309563" cy="2762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A0491ECA-0F21-F4E0-D27B-9EFF1243D0B5}"/>
                </a:ext>
              </a:extLst>
            </p:cNvPr>
            <p:cNvSpPr txBox="1"/>
            <p:nvPr/>
          </p:nvSpPr>
          <p:spPr>
            <a:xfrm>
              <a:off x="1857879" y="4500560"/>
              <a:ext cx="8267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Early-stop</a:t>
              </a: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A07786AB-F3F8-B4AB-0540-9876956F6B3E}"/>
                </a:ext>
              </a:extLst>
            </p:cNvPr>
            <p:cNvCxnSpPr>
              <a:stCxn id="4" idx="5"/>
            </p:cNvCxnSpPr>
            <p:nvPr/>
          </p:nvCxnSpPr>
          <p:spPr>
            <a:xfrm>
              <a:off x="1692978" y="4455347"/>
              <a:ext cx="264410" cy="1837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0A5387B2-D421-E880-9FA0-D213BE79D699}"/>
              </a:ext>
            </a:extLst>
          </p:cNvPr>
          <p:cNvSpPr txBox="1"/>
          <p:nvPr/>
        </p:nvSpPr>
        <p:spPr>
          <a:xfrm>
            <a:off x="0" y="6581001"/>
            <a:ext cx="2857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linkClick r:id="rId4"/>
              </a:rPr>
              <a:t>Exemplo</a:t>
            </a:r>
            <a:r>
              <a:rPr lang="en-US" sz="1200" dirty="0">
                <a:hlinkClick r:id="rId4"/>
              </a:rPr>
              <a:t>: </a:t>
            </a:r>
            <a:r>
              <a:rPr lang="en-US" sz="1200" dirty="0" err="1">
                <a:hlinkClick r:id="rId4"/>
              </a:rPr>
              <a:t>Sobreajuste_e_early_stop.ipynb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668345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6F209-3E3E-0136-4083-293C5897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evitar o sobreajuste?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294B5F-B438-34E2-4845-29E47EF0D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615" y="1825624"/>
            <a:ext cx="6263972" cy="5032375"/>
          </a:xfrm>
        </p:spPr>
        <p:txBody>
          <a:bodyPr>
            <a:normAutofit/>
          </a:bodyPr>
          <a:lstStyle/>
          <a:p>
            <a:r>
              <a:rPr lang="pt-BR" b="0" dirty="0">
                <a:effectLst/>
              </a:rPr>
              <a:t>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dropout</a:t>
            </a:r>
            <a:r>
              <a:rPr lang="pt-BR" b="0" i="1" dirty="0">
                <a:effectLst/>
              </a:rPr>
              <a:t> </a:t>
            </a:r>
            <a:r>
              <a:rPr lang="pt-BR" b="0" i="0" dirty="0">
                <a:effectLst/>
              </a:rPr>
              <a:t>envolve aleatoriamente "desligar" ou "descartar" um subconjunto dos neurônios em cada camada, </a:t>
            </a:r>
            <a:r>
              <a:rPr lang="pt-BR" b="1" i="1" dirty="0">
                <a:solidFill>
                  <a:srgbClr val="7030A0"/>
                </a:solidFill>
                <a:effectLst/>
              </a:rPr>
              <a:t>durante o treinamento </a:t>
            </a:r>
            <a:r>
              <a:rPr lang="pt-BR" b="0" i="0" dirty="0">
                <a:effectLst/>
              </a:rPr>
              <a:t>da rede neural. </a:t>
            </a:r>
          </a:p>
          <a:p>
            <a:r>
              <a:rPr lang="pt-BR" b="0" i="0" dirty="0">
                <a:effectLst/>
              </a:rPr>
              <a:t>Isso significa que esses neurônios não contribuirão para o cálculo das saídas da rede durante essa iteração de treinamento.</a:t>
            </a:r>
          </a:p>
          <a:p>
            <a:r>
              <a:rPr lang="pt-BR" dirty="0"/>
              <a:t>Desta forma, o modelo fica menos complexo, diminuindo as chances de sobreajuste.</a:t>
            </a:r>
            <a:endParaRPr lang="pt-BR" b="0" i="0" dirty="0">
              <a:effectLst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A5387B2-D421-E880-9FA0-D213BE79D699}"/>
              </a:ext>
            </a:extLst>
          </p:cNvPr>
          <p:cNvSpPr txBox="1"/>
          <p:nvPr/>
        </p:nvSpPr>
        <p:spPr>
          <a:xfrm>
            <a:off x="0" y="6581000"/>
            <a:ext cx="37089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3"/>
              </a:rPr>
              <a:t>Exemplo: </a:t>
            </a:r>
            <a:r>
              <a:rPr lang="pt-BR" sz="1200" dirty="0" err="1">
                <a:hlinkClick r:id="rId3"/>
              </a:rPr>
              <a:t>Sobreajuste_e_dropout.ipynb</a:t>
            </a:r>
            <a:endParaRPr lang="pt-BR" sz="1200" dirty="0"/>
          </a:p>
        </p:txBody>
      </p:sp>
      <p:pic>
        <p:nvPicPr>
          <p:cNvPr id="1026" name="Picture 2" descr="Dropout in Neural Networks. Dropout layers have been the go-to… | by Harsh  Yadav | Towards Data Science">
            <a:extLst>
              <a:ext uri="{FF2B5EF4-FFF2-40B4-BE49-F238E27FC236}">
                <a16:creationId xmlns:a16="http://schemas.microsoft.com/office/drawing/2014/main" id="{7908373E-5974-7415-1DDF-423DEBE8BB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" r="4461"/>
          <a:stretch/>
        </p:blipFill>
        <p:spPr bwMode="auto">
          <a:xfrm>
            <a:off x="279699" y="2344492"/>
            <a:ext cx="5271247" cy="308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807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6F209-3E3E-0136-4083-293C5897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evitar o sobreajuste?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294B5F-B438-34E2-4845-29E47EF0D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615" y="1825624"/>
            <a:ext cx="6263972" cy="5032375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</a:rPr>
              <a:t>Heuristicamente, quando desligamos diferentes conjuntos de neurônios, é como se estivéssemos treinando várias redes neurais diferentes. </a:t>
            </a:r>
          </a:p>
          <a:p>
            <a:r>
              <a:rPr lang="pt-BR" dirty="0"/>
              <a:t>D</a:t>
            </a:r>
            <a:r>
              <a:rPr lang="pt-BR" b="0" i="0" dirty="0">
                <a:effectLst/>
              </a:rPr>
              <a:t>urante a inferência, os resultados dessas redes são ponderados (e.g., média ou voto majoritário) para produzir a saída final da rede.</a:t>
            </a:r>
          </a:p>
          <a:p>
            <a:r>
              <a:rPr lang="pt-BR" b="0" i="0" dirty="0">
                <a:effectLst/>
              </a:rPr>
              <a:t>As diferentes redes se adaptarão de diferentes maneiras, e assim, esperançosamente, o efeito do </a:t>
            </a:r>
            <a:r>
              <a:rPr lang="pt-BR" b="0" i="1" dirty="0">
                <a:effectLst/>
              </a:rPr>
              <a:t>dropout</a:t>
            </a:r>
            <a:r>
              <a:rPr lang="pt-BR" b="0" i="0" dirty="0">
                <a:effectLst/>
              </a:rPr>
              <a:t> será reduzir o sobreajuste.</a:t>
            </a:r>
          </a:p>
        </p:txBody>
      </p:sp>
      <p:pic>
        <p:nvPicPr>
          <p:cNvPr id="1026" name="Picture 2" descr="Dropout in Neural Networks. Dropout layers have been the go-to… | by Harsh  Yadav | Towards Data Science">
            <a:extLst>
              <a:ext uri="{FF2B5EF4-FFF2-40B4-BE49-F238E27FC236}">
                <a16:creationId xmlns:a16="http://schemas.microsoft.com/office/drawing/2014/main" id="{7908373E-5974-7415-1DDF-423DEBE8BB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" r="4461"/>
          <a:stretch/>
        </p:blipFill>
        <p:spPr bwMode="auto">
          <a:xfrm>
            <a:off x="279699" y="2344492"/>
            <a:ext cx="5271247" cy="308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224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6F209-3E3E-0136-4083-293C5897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evitar o sobreajuste?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294B5F-B438-34E2-4845-29E47EF0D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8608" y="1825624"/>
            <a:ext cx="5763802" cy="5032375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</a:rPr>
              <a:t>Aumentar artificialmente os dados (</a:t>
            </a:r>
            <a:r>
              <a:rPr lang="pt-BR" b="1" i="1" dirty="0">
                <a:effectLst/>
              </a:rPr>
              <a:t>Data Augmentation</a:t>
            </a:r>
            <a:r>
              <a:rPr lang="pt-BR" b="1" i="0" dirty="0">
                <a:effectLst/>
              </a:rPr>
              <a:t>):</a:t>
            </a:r>
            <a:r>
              <a:rPr lang="pt-BR" b="0" i="0" dirty="0">
                <a:effectLst/>
              </a:rPr>
              <a:t> O objetivo é aumentar 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variedade</a:t>
            </a:r>
            <a:r>
              <a:rPr lang="pt-BR" b="0" i="0" dirty="0">
                <a:effectLst/>
              </a:rPr>
              <a:t> e 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diversidade</a:t>
            </a:r>
            <a:r>
              <a:rPr lang="pt-BR" b="0" i="0" dirty="0">
                <a:effectLst/>
              </a:rPr>
              <a:t> dos dados de treinamento criando novos exemplos a partir dos dados existentes.</a:t>
            </a:r>
          </a:p>
          <a:p>
            <a:r>
              <a:rPr lang="pt-BR" b="0" i="0" dirty="0">
                <a:effectLst/>
              </a:rPr>
              <a:t>Essa técnica ajuda a melhorar o desempenho do modelo, tornando-o mais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robusto</a:t>
            </a:r>
            <a:r>
              <a:rPr lang="pt-BR" b="0" i="0" dirty="0">
                <a:effectLst/>
              </a:rPr>
              <a:t> e capaz de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generalizar melhor</a:t>
            </a:r>
            <a:r>
              <a:rPr lang="pt-BR" b="0" i="0" dirty="0">
                <a:effectLst/>
              </a:rPr>
              <a:t>. </a:t>
            </a:r>
          </a:p>
        </p:txBody>
      </p:sp>
      <p:pic>
        <p:nvPicPr>
          <p:cNvPr id="4" name="Picture 2" descr="Data Augmentation for Computer Vision | by TagX | Medium">
            <a:extLst>
              <a:ext uri="{FF2B5EF4-FFF2-40B4-BE49-F238E27FC236}">
                <a16:creationId xmlns:a16="http://schemas.microsoft.com/office/drawing/2014/main" id="{5692B4E6-B888-E061-A50A-821892C9D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4" y="2463502"/>
            <a:ext cx="5857866" cy="329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107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6F209-3E3E-0136-4083-293C5897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evitar o sobreajuste?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294B5F-B438-34E2-4845-29E47EF0D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986410" cy="5032375"/>
          </a:xfrm>
        </p:spPr>
        <p:txBody>
          <a:bodyPr>
            <a:normAutofit/>
          </a:bodyPr>
          <a:lstStyle/>
          <a:p>
            <a:r>
              <a:rPr lang="pt-BR" dirty="0"/>
              <a:t>Quando o problema envolve imagens, podemos aplicar </a:t>
            </a:r>
            <a:r>
              <a:rPr lang="pt-BR" b="0" i="0" dirty="0">
                <a:effectLst/>
              </a:rPr>
              <a:t>transformações, como rotação, espelhamento e corte, modificação do brilho, adição de ruído, desfoque, etc.</a:t>
            </a:r>
          </a:p>
          <a:p>
            <a:r>
              <a:rPr lang="pt-BR" dirty="0"/>
              <a:t>O </a:t>
            </a:r>
            <a:r>
              <a:rPr lang="pt-BR" b="1" i="1" dirty="0"/>
              <a:t>data a</a:t>
            </a:r>
            <a:r>
              <a:rPr lang="pt-BR" b="1" i="1" dirty="0">
                <a:effectLst/>
              </a:rPr>
              <a:t>ugmentation</a:t>
            </a:r>
            <a:r>
              <a:rPr lang="pt-BR" dirty="0"/>
              <a:t> torna </a:t>
            </a:r>
            <a:r>
              <a:rPr lang="pt-BR" dirty="0" err="1"/>
              <a:t>CNNs</a:t>
            </a:r>
            <a:r>
              <a:rPr lang="pt-BR" dirty="0"/>
              <a:t> </a:t>
            </a:r>
            <a:r>
              <a:rPr lang="pt-BR" b="1" i="1" dirty="0"/>
              <a:t>robustas à rotação das imagens</a:t>
            </a:r>
            <a:r>
              <a:rPr lang="pt-BR" dirty="0"/>
              <a:t>, pois a rede é treinada com a </a:t>
            </a:r>
            <a:r>
              <a:rPr lang="pt-BR" b="1" i="1" dirty="0"/>
              <a:t>mesma imagem com diferentes rotações</a:t>
            </a:r>
            <a:r>
              <a:rPr lang="pt-BR" dirty="0"/>
              <a:t>.</a:t>
            </a:r>
          </a:p>
          <a:p>
            <a:r>
              <a:rPr lang="pt-BR" b="0" i="0" dirty="0">
                <a:effectLst/>
              </a:rPr>
              <a:t>Assim a rede aprende a reconhecer padrões independentemente da orientação.</a:t>
            </a:r>
          </a:p>
        </p:txBody>
      </p:sp>
      <p:pic>
        <p:nvPicPr>
          <p:cNvPr id="1026" name="Picture 2" descr="Data Augmentation for Computer Vision | by TagX | Medium">
            <a:extLst>
              <a:ext uri="{FF2B5EF4-FFF2-40B4-BE49-F238E27FC236}">
                <a16:creationId xmlns:a16="http://schemas.microsoft.com/office/drawing/2014/main" id="{FB7D8235-3582-6BF9-817B-5D611675B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91" y="2495775"/>
            <a:ext cx="5857866" cy="329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096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D5F9F-A089-BA73-4055-2EB54D07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DCB35F-B12A-B277-7450-FDC64173E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531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6F209-3E3E-0136-4083-293C5897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Data augmentation </a:t>
            </a:r>
            <a:r>
              <a:rPr lang="pt-BR" dirty="0"/>
              <a:t>com Tensorflow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294B5F-B438-34E2-4845-29E47EF0D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1855" y="1825624"/>
            <a:ext cx="6660556" cy="5032375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</a:rPr>
              <a:t>O Tensorflow possui um módulo de processamento de imagens chamado </a:t>
            </a:r>
            <a:r>
              <a:rPr lang="pt-BR" b="1" i="1" dirty="0">
                <a:effectLst/>
              </a:rPr>
              <a:t>image</a:t>
            </a:r>
            <a:r>
              <a:rPr lang="pt-BR" b="0" i="0" dirty="0">
                <a:effectLst/>
              </a:rPr>
              <a:t> que pode ser usado para criar novas imagens a partir das existentes.</a:t>
            </a:r>
          </a:p>
          <a:p>
            <a:r>
              <a:rPr lang="pt-BR" dirty="0"/>
              <a:t>O módulo possui funções que podem ser usadas para criar imagens a partir das existentes</a:t>
            </a:r>
            <a:endParaRPr lang="pt-BR" b="0" i="0" dirty="0">
              <a:effectLst/>
            </a:endParaRPr>
          </a:p>
          <a:p>
            <a:r>
              <a:rPr lang="pt-BR" dirty="0"/>
              <a:t>Para entendermos como usar essas funções vamos utilizar o dataset </a:t>
            </a:r>
            <a:r>
              <a:rPr lang="pt-BR" b="0" i="1" dirty="0" err="1">
                <a:effectLst/>
              </a:rPr>
              <a:t>horses_or_humans</a:t>
            </a:r>
            <a:r>
              <a:rPr lang="pt-BR" dirty="0"/>
              <a:t>, que possui 1283 imagens de 2 classes: cavalos ou humanos.</a:t>
            </a:r>
          </a:p>
        </p:txBody>
      </p:sp>
      <p:pic>
        <p:nvPicPr>
          <p:cNvPr id="2052" name="Picture 4" descr="Horses or Humans with Validation | RUOCHI.AI">
            <a:extLst>
              <a:ext uri="{FF2B5EF4-FFF2-40B4-BE49-F238E27FC236}">
                <a16:creationId xmlns:a16="http://schemas.microsoft.com/office/drawing/2014/main" id="{DA1FED8D-D4D2-CAC7-0085-A2ED8602C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19254"/>
            <a:ext cx="4196379" cy="404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459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6F209-3E3E-0136-4083-293C5897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Data augmentation </a:t>
            </a:r>
            <a:r>
              <a:rPr lang="pt-BR" dirty="0"/>
              <a:t>com Tensorflow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795CF5-1691-AB30-33ED-5A378EDD7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7497"/>
            <a:ext cx="4238625" cy="6762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1682CF1-3CAB-212A-FF92-08B29D150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45596"/>
            <a:ext cx="41624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34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B0700-9B3E-5B03-9F91-6AF0EAAF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Data </a:t>
            </a:r>
            <a:r>
              <a:rPr lang="pt-BR" i="1" dirty="0" err="1"/>
              <a:t>augmentation</a:t>
            </a:r>
            <a:r>
              <a:rPr lang="pt-BR" i="1"/>
              <a:t> </a:t>
            </a:r>
            <a:r>
              <a:rPr lang="pt-BR"/>
              <a:t>com Tensorflow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B01EE6-CE2C-012E-BA5D-CD2EB299C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43" y="2708619"/>
            <a:ext cx="3810000" cy="4667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D0B9DD3-56E6-256F-DCF7-FCC15BFA7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021" y="5148470"/>
            <a:ext cx="3762375" cy="4572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0023BB3-2A53-3751-2515-0935658F7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850" y="2318094"/>
            <a:ext cx="37909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2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54103" cy="5032376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</a:rPr>
              <a:t>Vimos anteriormente que o sobreajuste (</a:t>
            </a:r>
            <a:r>
              <a:rPr lang="pt-BR" b="0" i="1" dirty="0" err="1">
                <a:effectLst/>
              </a:rPr>
              <a:t>overfitting</a:t>
            </a:r>
            <a:r>
              <a:rPr lang="pt-BR" b="0" i="0" dirty="0">
                <a:effectLst/>
              </a:rPr>
              <a:t>) é um fenômeno indesejado que ocorre em modelos de aprendizado de máquina, no qual o modelo se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ajusta excessivamente aos dados de treinamento</a:t>
            </a:r>
            <a:r>
              <a:rPr lang="pt-BR" b="0" i="0" dirty="0">
                <a:effectLst/>
              </a:rPr>
              <a:t>, em vez de generalizar bem para dados inéditos. </a:t>
            </a:r>
          </a:p>
          <a:p>
            <a:r>
              <a:rPr lang="pt-BR" b="0" i="0" dirty="0">
                <a:effectLst/>
              </a:rPr>
              <a:t>Em outras palavras, 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modelo "decora" os dados de treinamento capturando até mesmo o ruído presente nos dados</a:t>
            </a:r>
            <a:r>
              <a:rPr lang="pt-BR" b="0" i="0" dirty="0">
                <a:effectLst/>
              </a:rPr>
              <a:t> em vez de aprender o padrão geral que pode ser aplicado a exemplos desconhecidos.</a:t>
            </a:r>
          </a:p>
          <a:p>
            <a:r>
              <a:rPr lang="pt-BR" dirty="0"/>
              <a:t>Em geral, é mais comum um modelo se sobreajustar do que subajustar.</a:t>
            </a:r>
            <a:endParaRPr lang="pt-BR" b="0" i="0" dirty="0">
              <a:effectLst/>
            </a:endParaRPr>
          </a:p>
          <a:p>
            <a:r>
              <a:rPr lang="pt-BR" dirty="0"/>
              <a:t>Portanto, neste tópico, veremos algumas formas de se evitar o sobreajuste.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F502D-41D9-439D-0801-54458D78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837828-0602-DA1F-02DF-9A97CA439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90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2EEC3-9F93-F0C7-00C7-2A8406F8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evitar o sobreajuste?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DAE270-373C-955C-8C3A-BAE8D668D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914490" cy="5032375"/>
          </a:xfrm>
        </p:spPr>
        <p:txBody>
          <a:bodyPr/>
          <a:lstStyle/>
          <a:p>
            <a:r>
              <a:rPr lang="pt-BR" b="1" i="0" dirty="0">
                <a:effectLst/>
              </a:rPr>
              <a:t>Simplificar o modelo:</a:t>
            </a:r>
            <a:r>
              <a:rPr lang="pt-BR" b="0" i="0" dirty="0">
                <a:effectLst/>
              </a:rPr>
              <a:t> Usar modelos mais simples, com menos parâmetros, quando os dados não justificarem um modelo complexo.</a:t>
            </a:r>
          </a:p>
          <a:p>
            <a:endParaRPr lang="pt-BR" b="0" i="0" dirty="0">
              <a:effectLst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2444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DDB77-2ADD-1183-CAAA-7C3763BF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evitar o sobreajuste?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005E55-CF79-10BA-EFE2-7E4460C2F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</a:t>
            </a:r>
            <a:r>
              <a:rPr lang="pt-BR" b="0" i="0" dirty="0" err="1">
                <a:effectLst/>
              </a:rPr>
              <a:t>ransfer</a:t>
            </a:r>
            <a:r>
              <a:rPr lang="pt-BR" b="0" i="0" dirty="0">
                <a:effectLst/>
              </a:rPr>
              <a:t> </a:t>
            </a:r>
            <a:r>
              <a:rPr lang="pt-BR" b="0" i="0" dirty="0" err="1">
                <a:effectLst/>
              </a:rPr>
              <a:t>learning</a:t>
            </a:r>
            <a:r>
              <a:rPr lang="pt-BR" dirty="0"/>
              <a:t>: É</a:t>
            </a:r>
            <a:r>
              <a:rPr lang="pt-BR" b="0" i="0" dirty="0">
                <a:effectLst/>
              </a:rPr>
              <a:t> uma abordagem que envolve o uso de um modelo </a:t>
            </a:r>
            <a:r>
              <a:rPr lang="pt-BR" b="0" i="0" dirty="0" err="1">
                <a:effectLst/>
              </a:rPr>
              <a:t>pré</a:t>
            </a:r>
            <a:r>
              <a:rPr lang="pt-BR" b="0" i="0" dirty="0">
                <a:effectLst/>
              </a:rPr>
              <a:t>-treinado em uma tarefa relacionada como ponto de partida para uma nova tarefa.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299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7898" cy="4351338"/>
          </a:xfrm>
        </p:spPr>
        <p:txBody>
          <a:bodyPr/>
          <a:lstStyle/>
          <a:p>
            <a:r>
              <a:rPr lang="pt-BR" dirty="0"/>
              <a:t>Exemplo: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9304" cy="4351338"/>
          </a:xfrm>
        </p:spPr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Evitando o sobreajuste</a:t>
            </a:r>
            <a:r>
              <a:rPr lang="pt-BR" dirty="0"/>
              <a:t>”.</a:t>
            </a:r>
          </a:p>
          <a:p>
            <a:r>
              <a:rPr lang="pt-BR" dirty="0"/>
              <a:t>Exercício #1: Sobreajuste em dados não ruidosos.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71677-0DA6-0EA4-AABC-F9A0125F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78AC6E-9849-E110-636E-7C2D924C2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883" y="1825624"/>
            <a:ext cx="6318607" cy="5032375"/>
          </a:xfrm>
        </p:spPr>
        <p:txBody>
          <a:bodyPr>
            <a:normAutofit/>
          </a:bodyPr>
          <a:lstStyle/>
          <a:p>
            <a:r>
              <a:rPr lang="pt-BR" dirty="0"/>
              <a:t>A figura mostra 11 amostras ruidosas, as quais são aproximadamente lineares.</a:t>
            </a:r>
          </a:p>
          <a:p>
            <a:r>
              <a:rPr lang="pt-BR" dirty="0"/>
              <a:t>Elas são aproximadas por uma reta e um polinômio de ordem 11. </a:t>
            </a:r>
          </a:p>
          <a:p>
            <a:r>
              <a:rPr lang="pt-BR" dirty="0"/>
              <a:t>Embora o polinômio se ajuste perfeitamente aos dados ruidosos, pode-se esperar que a reta generalize melhor. </a:t>
            </a:r>
          </a:p>
          <a:p>
            <a:r>
              <a:rPr lang="pt-BR" dirty="0"/>
              <a:t>Se as duas funções forem usadas para extrapolar além das 11 amostras, a reta deve fazer melhores predições.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226FF0E-2384-5A28-B8CB-B3AEB3277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64" y="2393877"/>
            <a:ext cx="4337444" cy="320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23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71677-0DA6-0EA4-AABC-F9A0125F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Sensibilidade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78AC6E-9849-E110-636E-7C2D924C2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883" y="1825624"/>
            <a:ext cx="6318607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essência do sobreajuste é extrair, sem saber, parte da variação residual (ou seja, o ruído), como se essa variação representasse o padrão geral por trás dos dados.</a:t>
            </a:r>
          </a:p>
          <a:p>
            <a:r>
              <a:rPr lang="pt-BR" dirty="0"/>
              <a:t>Um modelo muito flexível apresenta alta variância.</a:t>
            </a:r>
          </a:p>
          <a:p>
            <a:r>
              <a:rPr lang="pt-BR" dirty="0"/>
              <a:t>Isso</a:t>
            </a:r>
            <a:r>
              <a:rPr lang="pt-BR" b="0" i="0" dirty="0">
                <a:effectLst/>
              </a:rPr>
              <a:t> significa que o modelo é muito sensível às variações nos dados de treinamento.</a:t>
            </a:r>
            <a:endParaRPr lang="pt-BR" dirty="0"/>
          </a:p>
          <a:p>
            <a:r>
              <a:rPr lang="pt-BR" dirty="0"/>
              <a:t>Ou seja, ele irá se ajustar tão bem aos dados que vai aprender até o ruído presente nas amostras.</a:t>
            </a:r>
          </a:p>
          <a:p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5EA6DD7-9C22-986C-BD49-8D6BFDCF0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96" y="2311686"/>
            <a:ext cx="4742523" cy="355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07D2044-CCF1-7544-EB1E-7E7CB8AA9AA1}"/>
              </a:ext>
            </a:extLst>
          </p:cNvPr>
          <p:cNvSpPr txBox="1"/>
          <p:nvPr/>
        </p:nvSpPr>
        <p:spPr>
          <a:xfrm>
            <a:off x="0" y="6581000"/>
            <a:ext cx="27774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4"/>
              </a:rPr>
              <a:t>Exemplo: </a:t>
            </a:r>
            <a:r>
              <a:rPr lang="pt-BR" sz="1200" dirty="0" err="1">
                <a:hlinkClick r:id="rId4"/>
              </a:rPr>
              <a:t>Overffiting.ipynb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26576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6B566-D571-BD6F-E0D3-18E76F02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Causas do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25C1B5-093D-0D16-1FAC-FAB201CB8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97629" cy="5032375"/>
          </a:xfrm>
        </p:spPr>
        <p:txBody>
          <a:bodyPr/>
          <a:lstStyle/>
          <a:p>
            <a:r>
              <a:rPr lang="pt-BR" b="1" i="0" dirty="0">
                <a:effectLst/>
              </a:rPr>
              <a:t>Modelo complexo:</a:t>
            </a:r>
            <a:r>
              <a:rPr lang="pt-BR" b="0" i="0" dirty="0">
                <a:effectLst/>
              </a:rPr>
              <a:t> Um modelo muito complexo, com muitos parâmetros, tem uma alta capacidade (ou flexibilidade) de representação e pode se ajustar demais aos dados.</a:t>
            </a:r>
          </a:p>
          <a:p>
            <a:r>
              <a:rPr lang="pt-BR" b="1" i="0" dirty="0">
                <a:effectLst/>
              </a:rPr>
              <a:t>Dados insuficientes:</a:t>
            </a:r>
            <a:r>
              <a:rPr lang="pt-BR" b="0" i="0" dirty="0">
                <a:effectLst/>
              </a:rPr>
              <a:t> Quando os dados de treinamento são limitados em quantidade, o modelo pode não ter informações suficientes para generalizar adequadamente.</a:t>
            </a:r>
          </a:p>
          <a:p>
            <a:r>
              <a:rPr lang="pt-BR" b="1" i="0" dirty="0">
                <a:effectLst/>
              </a:rPr>
              <a:t>Ruído nos dados:</a:t>
            </a:r>
            <a:r>
              <a:rPr lang="pt-BR" b="0" i="0" dirty="0">
                <a:effectLst/>
              </a:rPr>
              <a:t> A presença de ruído ou outliers nos dados de treinamento pode fazer com que o modelo tente ajustar-se a essas variações aleatórias.</a:t>
            </a:r>
          </a:p>
        </p:txBody>
      </p:sp>
    </p:spTree>
    <p:extLst>
      <p:ext uri="{BB962C8B-B14F-4D97-AF65-F5344CB8AC3E}">
        <p14:creationId xmlns:p14="http://schemas.microsoft.com/office/powerpoint/2010/main" val="333685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A88D9-2D97-A5AC-70C5-4C086443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detectar o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FD790-B161-AACA-37D4-2B1B5B84E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238" y="1825624"/>
            <a:ext cx="6359704" cy="5032375"/>
          </a:xfrm>
        </p:spPr>
        <p:txBody>
          <a:bodyPr/>
          <a:lstStyle/>
          <a:p>
            <a:r>
              <a:rPr lang="pt-BR" b="1" i="0" dirty="0">
                <a:effectLst/>
              </a:rPr>
              <a:t>Conjunto de Validação: </a:t>
            </a:r>
            <a:r>
              <a:rPr lang="pt-BR" b="0" i="0" dirty="0">
                <a:effectLst/>
              </a:rPr>
              <a:t>Dividir o conjunto total de em um conjunto de treinamento e um conjunto de validação e avaliar o erro em ambos os conjuntos.</a:t>
            </a:r>
          </a:p>
          <a:p>
            <a:r>
              <a:rPr lang="pt-BR" b="0" i="0" dirty="0">
                <a:effectLst/>
              </a:rPr>
              <a:t>Se o desempenho no conjunto de validação for significativamente pior do que no conjunto de treinamento, é um sinal de possível sobreajuste.</a:t>
            </a:r>
          </a:p>
          <a:p>
            <a:endParaRPr lang="pt-BR" dirty="0"/>
          </a:p>
          <a:p>
            <a:endParaRPr lang="pt-BR" b="0" i="0" dirty="0">
              <a:effectLst/>
            </a:endParaRPr>
          </a:p>
          <a:p>
            <a:endParaRPr lang="pt-B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A603EB6-7919-DCC3-AF0A-4ED858010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23" y="2003460"/>
            <a:ext cx="4367932" cy="32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BD2DF02-63AE-3B1E-D5B4-C94647E5D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867" y="5345772"/>
            <a:ext cx="3812567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MSE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train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3.023264662910588e-24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MSE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val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0.18213360918420743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CF8BD2-45EB-9A8A-EDA6-C2C4F04E8ACA}"/>
              </a:ext>
            </a:extLst>
          </p:cNvPr>
          <p:cNvSpPr txBox="1"/>
          <p:nvPr/>
        </p:nvSpPr>
        <p:spPr>
          <a:xfrm>
            <a:off x="0" y="6581000"/>
            <a:ext cx="27774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4"/>
              </a:rPr>
              <a:t>Exemplo: </a:t>
            </a:r>
            <a:r>
              <a:rPr lang="pt-BR" sz="1200" dirty="0" err="1">
                <a:hlinkClick r:id="rId4"/>
              </a:rPr>
              <a:t>Overffiting.ipynb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46444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A88D9-2D97-A5AC-70C5-4C086443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detectar o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FD790-B161-AACA-37D4-2B1B5B84E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238" y="1825624"/>
            <a:ext cx="6359704" cy="5032375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</a:rPr>
              <a:t>Conjunto de Validação: </a:t>
            </a:r>
            <a:r>
              <a:rPr lang="pt-BR" dirty="0"/>
              <a:t>No caso de modelos com aprendizado iterativo, como redes neurais, podemos</a:t>
            </a:r>
            <a:r>
              <a:rPr lang="pt-BR" b="0" i="0" dirty="0">
                <a:effectLst/>
              </a:rPr>
              <a:t> monitorar o desempenho do modelo em ambos os conjuntos durante o treinamento.</a:t>
            </a:r>
          </a:p>
          <a:p>
            <a:r>
              <a:rPr lang="pt-BR" b="0" i="0" dirty="0">
                <a:effectLst/>
              </a:rPr>
              <a:t>Se o erro no conjunto de validação aumentar e no conjunto de treinamento diminuir ao longo das épocas de treinamento, isso é um claro sinal de sobreajuste.</a:t>
            </a:r>
          </a:p>
          <a:p>
            <a:endParaRPr lang="pt-BR" b="0" i="0" dirty="0">
              <a:effectLst/>
            </a:endParaRPr>
          </a:p>
          <a:p>
            <a:endParaRPr lang="pt-BR" b="0" i="0" dirty="0">
              <a:effectLst/>
            </a:endParaRPr>
          </a:p>
          <a:p>
            <a:endParaRPr lang="pt-B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758D526-2A03-121F-CF8F-19DF97588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76" y="2160731"/>
            <a:ext cx="4333174" cy="319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24754AF-55B7-A2B5-1F12-A4542DFF6E10}"/>
              </a:ext>
            </a:extLst>
          </p:cNvPr>
          <p:cNvSpPr txBox="1"/>
          <p:nvPr/>
        </p:nvSpPr>
        <p:spPr>
          <a:xfrm>
            <a:off x="4366516" y="5250094"/>
            <a:ext cx="8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Épocas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9A02E6-3659-B1D5-1F68-43BB54ADE219}"/>
              </a:ext>
            </a:extLst>
          </p:cNvPr>
          <p:cNvSpPr txBox="1"/>
          <p:nvPr/>
        </p:nvSpPr>
        <p:spPr>
          <a:xfrm>
            <a:off x="547574" y="2063394"/>
            <a:ext cx="8527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Erro</a:t>
            </a:r>
          </a:p>
        </p:txBody>
      </p:sp>
    </p:spTree>
    <p:extLst>
      <p:ext uri="{BB962C8B-B14F-4D97-AF65-F5344CB8AC3E}">
        <p14:creationId xmlns:p14="http://schemas.microsoft.com/office/powerpoint/2010/main" val="211575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A88D9-2D97-A5AC-70C5-4C086443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detectar o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FD790-B161-AACA-37D4-2B1B5B84E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834" y="1825624"/>
            <a:ext cx="6000108" cy="5032375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</a:rPr>
              <a:t>Técnicas de validação cruzada avaliam o desempenho do modelo em várias divisões de dados de treinamento e validação.</a:t>
            </a:r>
          </a:p>
          <a:p>
            <a:r>
              <a:rPr lang="pt-BR" b="0" i="0" dirty="0">
                <a:effectLst/>
              </a:rPr>
              <a:t>Se o modelo mostrar variações significativas no desempenho entre as divisões dos dados, isso pode ser um sinal de sobreajuste ou subajuste.</a:t>
            </a:r>
          </a:p>
          <a:p>
            <a:r>
              <a:rPr lang="pt-BR" dirty="0"/>
              <a:t>Técnicas de validação cruzada que podem ser usadas: </a:t>
            </a:r>
            <a:r>
              <a:rPr lang="pt-BR" i="1" dirty="0"/>
              <a:t>k-</a:t>
            </a:r>
            <a:r>
              <a:rPr lang="pt-BR" i="1" dirty="0" err="1"/>
              <a:t>fold</a:t>
            </a:r>
            <a:r>
              <a:rPr lang="pt-BR" dirty="0"/>
              <a:t>, </a:t>
            </a:r>
            <a:r>
              <a:rPr lang="pt-BR" i="1" dirty="0" err="1"/>
              <a:t>leave</a:t>
            </a:r>
            <a:r>
              <a:rPr lang="pt-BR" i="1" dirty="0"/>
              <a:t>-</a:t>
            </a:r>
            <a:r>
              <a:rPr lang="pt-BR" i="1" dirty="0" err="1"/>
              <a:t>p-out</a:t>
            </a:r>
            <a:r>
              <a:rPr lang="pt-BR" dirty="0"/>
              <a:t>, </a:t>
            </a:r>
            <a:r>
              <a:rPr lang="pt-BR" i="1" dirty="0" err="1"/>
              <a:t>holdout</a:t>
            </a:r>
            <a:r>
              <a:rPr lang="pt-BR" dirty="0"/>
              <a:t>.</a:t>
            </a:r>
            <a:endParaRPr lang="pt-BR" b="0" i="0" dirty="0">
              <a:effectLst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3C6D210-29E4-BEC4-2587-5A703B9EA8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2" t="7613" r="2875"/>
          <a:stretch/>
        </p:blipFill>
        <p:spPr bwMode="auto">
          <a:xfrm>
            <a:off x="403622" y="2393877"/>
            <a:ext cx="5437713" cy="329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86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64A88D9-2D97-A5AC-70C5-4C08644355A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Como detectar o sobreajuste: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i="1" dirty="0"/>
                  <a:t>-</a:t>
                </a:r>
                <a:r>
                  <a:rPr lang="pt-BR" i="1" dirty="0" err="1"/>
                  <a:t>fold</a:t>
                </a:r>
                <a:endParaRPr lang="pt-BR" i="1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64A88D9-2D97-A5AC-70C5-4C08644355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3DFD790-B161-AACA-37D4-2B1B5B84E5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3529" y="1825624"/>
                <a:ext cx="62877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A técnica divide o conjunto de dados em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 subconjuntos, chamados dobras (</a:t>
                </a:r>
                <a:r>
                  <a:rPr lang="pt-BR" b="0" i="1" dirty="0">
                    <a:solidFill>
                      <a:schemeClr val="tx1"/>
                    </a:solidFill>
                    <a:effectLst/>
                  </a:rPr>
                  <a:t>folds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), </a:t>
                </a:r>
                <a:r>
                  <a:rPr lang="pt-BR" dirty="0">
                    <a:solidFill>
                      <a:schemeClr val="tx1"/>
                    </a:solidFill>
                  </a:rPr>
                  <a:t>treinando e avaliando o modelo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vezes (e.g., MSE ou acurácia), cada vez com um subconjunto diferente como conjunto de teste e os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-1 subconjuntos restantes como conjunto de treinamento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Ao final, calcula-se a média e a variância das</a:t>
                </a:r>
                <a:r>
                  <a:rPr lang="pt-BR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 métricas individuais de desempenho para fornecer uma única métrica geral do modelo.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3DFD790-B161-AACA-37D4-2B1B5B84E5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3529" y="1825624"/>
                <a:ext cx="6287784" cy="5032375"/>
              </a:xfrm>
              <a:blipFill>
                <a:blip r:embed="rId4"/>
                <a:stretch>
                  <a:fillRect l="-1746" t="-1937" r="-27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>
            <a:extLst>
              <a:ext uri="{FF2B5EF4-FFF2-40B4-BE49-F238E27FC236}">
                <a16:creationId xmlns:a16="http://schemas.microsoft.com/office/drawing/2014/main" id="{23C6D210-29E4-BEC4-2587-5A703B9EA8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2" t="7613" r="2875"/>
          <a:stretch/>
        </p:blipFill>
        <p:spPr bwMode="auto">
          <a:xfrm>
            <a:off x="150687" y="2250039"/>
            <a:ext cx="5437713" cy="329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C98CA81-D5B4-3FB5-6A37-8D8EDAE72660}"/>
              </a:ext>
            </a:extLst>
          </p:cNvPr>
          <p:cNvSpPr txBox="1"/>
          <p:nvPr/>
        </p:nvSpPr>
        <p:spPr>
          <a:xfrm>
            <a:off x="0" y="6581000"/>
            <a:ext cx="2786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6"/>
              </a:rPr>
              <a:t>Exemplo: </a:t>
            </a:r>
            <a:r>
              <a:rPr lang="pt-BR" sz="1200" dirty="0" err="1">
                <a:hlinkClick r:id="rId6"/>
              </a:rPr>
              <a:t>validacao_cruzada_k_fold.ipynb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1711479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15398</TotalTime>
  <Words>3308</Words>
  <Application>Microsoft Office PowerPoint</Application>
  <PresentationFormat>Widescreen</PresentationFormat>
  <Paragraphs>196</Paragraphs>
  <Slides>26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Helvetica Neue</vt:lpstr>
      <vt:lpstr>Roboto</vt:lpstr>
      <vt:lpstr>Wingdings</vt:lpstr>
      <vt:lpstr>Tema do Office</vt:lpstr>
      <vt:lpstr>TP557 - Tópicos avançados em IoT e Machine Learning: Prevenindo o sobreajuste</vt:lpstr>
      <vt:lpstr>O que vamos ver?</vt:lpstr>
      <vt:lpstr>Sobreajuste</vt:lpstr>
      <vt:lpstr>Sensibilidade</vt:lpstr>
      <vt:lpstr>Causas do sobreajuste</vt:lpstr>
      <vt:lpstr>Como detectar o sobreajuste</vt:lpstr>
      <vt:lpstr>Como detectar o sobreajuste</vt:lpstr>
      <vt:lpstr>Como detectar o sobreajuste</vt:lpstr>
      <vt:lpstr>Como detectar o sobreajuste: k-fold</vt:lpstr>
      <vt:lpstr>Como evitar o sobreajuste?</vt:lpstr>
      <vt:lpstr>Como evitar o sobreajuste?</vt:lpstr>
      <vt:lpstr>Como evitar o sobreajuste?</vt:lpstr>
      <vt:lpstr>Como evitar o sobreajuste?</vt:lpstr>
      <vt:lpstr>Como evitar o sobreajuste?</vt:lpstr>
      <vt:lpstr>Como evitar o sobreajuste?</vt:lpstr>
      <vt:lpstr>Apresentação do PowerPoint</vt:lpstr>
      <vt:lpstr>Data augmentation com Tensorflow</vt:lpstr>
      <vt:lpstr>Data augmentation com Tensorflow</vt:lpstr>
      <vt:lpstr>Data augmentation com Tensorflow</vt:lpstr>
      <vt:lpstr>Apresentação do PowerPoint</vt:lpstr>
      <vt:lpstr>Como evitar o sobreajuste?</vt:lpstr>
      <vt:lpstr>Como evitar o sobreajuste?</vt:lpstr>
      <vt:lpstr>Exemplo</vt:lpstr>
      <vt:lpstr>Atividades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2492</cp:revision>
  <dcterms:created xsi:type="dcterms:W3CDTF">2020-01-20T13:50:05Z</dcterms:created>
  <dcterms:modified xsi:type="dcterms:W3CDTF">2023-09-18T20:34:13Z</dcterms:modified>
</cp:coreProperties>
</file>