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406" r:id="rId3"/>
    <p:sldId id="420" r:id="rId4"/>
    <p:sldId id="422" r:id="rId5"/>
    <p:sldId id="421" r:id="rId6"/>
    <p:sldId id="423" r:id="rId7"/>
    <p:sldId id="424" r:id="rId8"/>
    <p:sldId id="425" r:id="rId9"/>
    <p:sldId id="426" r:id="rId10"/>
    <p:sldId id="427" r:id="rId11"/>
    <p:sldId id="428" r:id="rId12"/>
    <p:sldId id="432" r:id="rId13"/>
    <p:sldId id="433" r:id="rId14"/>
    <p:sldId id="436" r:id="rId15"/>
    <p:sldId id="435" r:id="rId16"/>
    <p:sldId id="437" r:id="rId17"/>
    <p:sldId id="434" r:id="rId18"/>
    <p:sldId id="429" r:id="rId19"/>
    <p:sldId id="431" r:id="rId20"/>
    <p:sldId id="405" r:id="rId21"/>
    <p:sldId id="293" r:id="rId22"/>
    <p:sldId id="306" r:id="rId23"/>
    <p:sldId id="430" r:id="rId24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8" autoAdjust="0"/>
    <p:restoredTop sz="84625" autoAdjust="0"/>
  </p:normalViewPr>
  <p:slideViewPr>
    <p:cSldViewPr snapToGrid="0">
      <p:cViewPr>
        <p:scale>
          <a:sx n="75" d="100"/>
          <a:sy n="75" d="100"/>
        </p:scale>
        <p:origin x="2178" y="480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29/07/2023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004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19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261.png"/><Relationship Id="rId4" Type="http://schemas.openxmlformats.org/officeDocument/2006/relationships/image" Target="../media/image250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261.png"/><Relationship Id="rId4" Type="http://schemas.openxmlformats.org/officeDocument/2006/relationships/image" Target="../media/image25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9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61.png"/><Relationship Id="rId5" Type="http://schemas.openxmlformats.org/officeDocument/2006/relationships/image" Target="../media/image250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Medindo a precisão de um modelo de ML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Quadrado dos comprimentos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59DC9-1554-0C0A-78CF-76B7B512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8885" y="1825624"/>
            <a:ext cx="5699166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Podemos elevar ao quadrado todos os comprimentos, fazendo com que todos eles sejam positivos e não se cancelem mais.</a:t>
            </a:r>
          </a:p>
          <a:p>
            <a:r>
              <a:rPr lang="pt-BR" dirty="0"/>
              <a:t>Isso não afeta nossa métrica, pois aplicamos a todos os comprimentos.</a:t>
            </a:r>
          </a:p>
          <a:p>
            <a:r>
              <a:rPr lang="pt-BR" dirty="0"/>
              <a:t>Usando essa métrica de </a:t>
            </a:r>
            <a:r>
              <a:rPr lang="pt-BR" b="1" i="1" dirty="0"/>
              <a:t>erro médio</a:t>
            </a:r>
            <a:r>
              <a:rPr lang="pt-BR" dirty="0"/>
              <a:t>, vemos que nossa função hipótese não é boa, pois o valor ainda está longe de zero, que é o menor valor possível e nosso objetivo final.</a:t>
            </a:r>
          </a:p>
          <a:p>
            <a:r>
              <a:rPr lang="pt-BR" dirty="0"/>
              <a:t>O que devemos fazer?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A05A557-7AB7-A40B-7A50-EB6EBA9FB964}"/>
                  </a:ext>
                </a:extLst>
              </p:cNvPr>
              <p:cNvSpPr txBox="1"/>
              <p:nvPr/>
            </p:nvSpPr>
            <p:spPr>
              <a:xfrm>
                <a:off x="0" y="5966722"/>
                <a:ext cx="6708641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EQM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1+0+1+4+9+16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5.17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A05A557-7AB7-A40B-7A50-EB6EBA9FB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966722"/>
                <a:ext cx="6708641" cy="6705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lipse 18">
            <a:extLst>
              <a:ext uri="{FF2B5EF4-FFF2-40B4-BE49-F238E27FC236}">
                <a16:creationId xmlns:a16="http://schemas.microsoft.com/office/drawing/2014/main" id="{795256B9-5626-BEE2-FF82-D903F78DB15F}"/>
              </a:ext>
            </a:extLst>
          </p:cNvPr>
          <p:cNvSpPr/>
          <p:nvPr/>
        </p:nvSpPr>
        <p:spPr>
          <a:xfrm>
            <a:off x="1799763" y="5930777"/>
            <a:ext cx="531524" cy="4616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AAD787D-9C05-A7F6-E8E3-65DF6731B54C}"/>
              </a:ext>
            </a:extLst>
          </p:cNvPr>
          <p:cNvSpPr/>
          <p:nvPr/>
        </p:nvSpPr>
        <p:spPr>
          <a:xfrm>
            <a:off x="2716631" y="5921975"/>
            <a:ext cx="531524" cy="4616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1A6ED2DA-25CE-E3E3-BAB3-9815A7D28358}"/>
              </a:ext>
            </a:extLst>
          </p:cNvPr>
          <p:cNvGrpSpPr/>
          <p:nvPr/>
        </p:nvGrpSpPr>
        <p:grpSpPr>
          <a:xfrm>
            <a:off x="838200" y="1547971"/>
            <a:ext cx="4915689" cy="3568398"/>
            <a:chOff x="400408" y="2051201"/>
            <a:chExt cx="4915689" cy="3568398"/>
          </a:xfrm>
        </p:grpSpPr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89212B23-55CD-CCDA-9C3B-BA14483628E4}"/>
                </a:ext>
              </a:extLst>
            </p:cNvPr>
            <p:cNvGrpSpPr/>
            <p:nvPr/>
          </p:nvGrpSpPr>
          <p:grpSpPr>
            <a:xfrm>
              <a:off x="400408" y="2051201"/>
              <a:ext cx="4915689" cy="3568398"/>
              <a:chOff x="336908" y="2375202"/>
              <a:chExt cx="4915689" cy="3568398"/>
            </a:xfrm>
          </p:grpSpPr>
          <p:grpSp>
            <p:nvGrpSpPr>
              <p:cNvPr id="4" name="Agrupar 3">
                <a:extLst>
                  <a:ext uri="{FF2B5EF4-FFF2-40B4-BE49-F238E27FC236}">
                    <a16:creationId xmlns:a16="http://schemas.microsoft.com/office/drawing/2014/main" id="{8FF7C909-12C2-1F28-3CD1-F415FDEBCF05}"/>
                  </a:ext>
                </a:extLst>
              </p:cNvPr>
              <p:cNvGrpSpPr/>
              <p:nvPr/>
            </p:nvGrpSpPr>
            <p:grpSpPr>
              <a:xfrm>
                <a:off x="336908" y="2375202"/>
                <a:ext cx="4654432" cy="3568398"/>
                <a:chOff x="324492" y="2280864"/>
                <a:chExt cx="4654432" cy="3568398"/>
              </a:xfrm>
            </p:grpSpPr>
            <p:pic>
              <p:nvPicPr>
                <p:cNvPr id="5" name="Picture 2">
                  <a:extLst>
                    <a:ext uri="{FF2B5EF4-FFF2-40B4-BE49-F238E27FC236}">
                      <a16:creationId xmlns:a16="http://schemas.microsoft.com/office/drawing/2014/main" id="{1D1D236C-D17A-910F-590E-14660AC344E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4492" y="2280864"/>
                  <a:ext cx="4654432" cy="35683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6" name="Conector reto 5">
                  <a:extLst>
                    <a:ext uri="{FF2B5EF4-FFF2-40B4-BE49-F238E27FC236}">
                      <a16:creationId xmlns:a16="http://schemas.microsoft.com/office/drawing/2014/main" id="{17F923C8-0338-E3A0-307C-4C48FF5D48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19638" y="2488406"/>
                  <a:ext cx="0" cy="75723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ector reto 6">
                  <a:extLst>
                    <a:ext uri="{FF2B5EF4-FFF2-40B4-BE49-F238E27FC236}">
                      <a16:creationId xmlns:a16="http://schemas.microsoft.com/office/drawing/2014/main" id="{108E4EB3-0A18-7674-4972-08EE9EB6C5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8118" y="3038475"/>
                  <a:ext cx="0" cy="559594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ector reto 7">
                  <a:extLst>
                    <a:ext uri="{FF2B5EF4-FFF2-40B4-BE49-F238E27FC236}">
                      <a16:creationId xmlns:a16="http://schemas.microsoft.com/office/drawing/2014/main" id="{2DD01A53-07A0-0690-1495-693F9ECD4A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9931" y="3579019"/>
                  <a:ext cx="0" cy="38338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ector reto 8">
                  <a:extLst>
                    <a:ext uri="{FF2B5EF4-FFF2-40B4-BE49-F238E27FC236}">
                      <a16:creationId xmlns:a16="http://schemas.microsoft.com/office/drawing/2014/main" id="{CB18CCA6-494D-B0A3-4D7E-74DA8CC3B8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16506" y="4143375"/>
                  <a:ext cx="0" cy="19526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ector reto 9">
                  <a:extLst>
                    <a:ext uri="{FF2B5EF4-FFF2-40B4-BE49-F238E27FC236}">
                      <a16:creationId xmlns:a16="http://schemas.microsoft.com/office/drawing/2014/main" id="{A2C62E84-F226-525B-CA91-F7ED46F858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7750" y="5050635"/>
                  <a:ext cx="0" cy="19526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319F74EA-B98D-DDFF-AB65-A7E1DCDF4697}"/>
                  </a:ext>
                </a:extLst>
              </p:cNvPr>
              <p:cNvSpPr txBox="1"/>
              <p:nvPr/>
            </p:nvSpPr>
            <p:spPr>
              <a:xfrm>
                <a:off x="1050166" y="5012580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8FD813C-F31B-C73D-966D-8C7F0F909160}"/>
                  </a:ext>
                </a:extLst>
              </p:cNvPr>
              <p:cNvSpPr txBox="1"/>
              <p:nvPr/>
            </p:nvSpPr>
            <p:spPr>
              <a:xfrm>
                <a:off x="1794198" y="4598076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0</a:t>
                </a:r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C852C7D1-AB69-D606-FC4E-0B5C2BACB107}"/>
                  </a:ext>
                </a:extLst>
              </p:cNvPr>
              <p:cNvSpPr txBox="1"/>
              <p:nvPr/>
            </p:nvSpPr>
            <p:spPr>
              <a:xfrm>
                <a:off x="2551446" y="4154017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E922D3C-5A4A-3D21-6197-DBAF14CDD453}"/>
                  </a:ext>
                </a:extLst>
              </p:cNvPr>
              <p:cNvSpPr txBox="1"/>
              <p:nvPr/>
            </p:nvSpPr>
            <p:spPr>
              <a:xfrm>
                <a:off x="3270315" y="3686733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4</a:t>
                </a:r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0086DBF0-CF72-E0B1-1CAA-C89D91AF58FC}"/>
                  </a:ext>
                </a:extLst>
              </p:cNvPr>
              <p:cNvSpPr txBox="1"/>
              <p:nvPr/>
            </p:nvSpPr>
            <p:spPr>
              <a:xfrm>
                <a:off x="4010104" y="3215801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9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FC5DBDA-2B32-374E-2937-C6D4CC105E04}"/>
                  </a:ext>
                </a:extLst>
              </p:cNvPr>
              <p:cNvSpPr txBox="1"/>
              <p:nvPr/>
            </p:nvSpPr>
            <p:spPr>
              <a:xfrm>
                <a:off x="4721073" y="2763481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16</a:t>
                </a:r>
              </a:p>
            </p:txBody>
          </p:sp>
        </p:grp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E872EBD6-3B01-CA1B-1131-CA2567F9A9ED}"/>
                </a:ext>
              </a:extLst>
            </p:cNvPr>
            <p:cNvSpPr/>
            <p:nvPr/>
          </p:nvSpPr>
          <p:spPr>
            <a:xfrm>
              <a:off x="954125" y="4643407"/>
              <a:ext cx="531524" cy="46166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7C6891EA-E337-0F90-D14F-45641BBAEBBD}"/>
                </a:ext>
              </a:extLst>
            </p:cNvPr>
            <p:cNvSpPr/>
            <p:nvPr/>
          </p:nvSpPr>
          <p:spPr>
            <a:xfrm>
              <a:off x="2361031" y="3804532"/>
              <a:ext cx="531524" cy="46166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EA0B3A29-D4D6-FCDB-D400-00DDC5DD35B0}"/>
                  </a:ext>
                </a:extLst>
              </p:cNvPr>
              <p:cNvSpPr txBox="1"/>
              <p:nvPr/>
            </p:nvSpPr>
            <p:spPr>
              <a:xfrm>
                <a:off x="0" y="5156527"/>
                <a:ext cx="6358883" cy="737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erro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quadr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tico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dio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EQM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 sz="2000" b="0" i="0" smtClean="0">
                                  <a:latin typeface="Cambria Math" panose="02040503050406030204" pitchFamily="18" charset="0"/>
                                </a:rPr>
                                <m:t>diff</m:t>
                              </m:r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EA0B3A29-D4D6-FCDB-D400-00DDC5DD3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56527"/>
                <a:ext cx="6358883" cy="7371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963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5404E-CC0C-4A02-1C7F-A7A21D9C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Otimizando a suposição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BB6200C-6379-6754-5883-867BF4827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78600" y="1825625"/>
                <a:ext cx="5410200" cy="4351338"/>
              </a:xfrm>
            </p:spPr>
            <p:txBody>
              <a:bodyPr/>
              <a:lstStyle/>
              <a:p>
                <a:r>
                  <a:rPr lang="pt-BR" dirty="0"/>
                  <a:t>Vamos supor outros valores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fazer predições com esta nova função hipótese.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BB6200C-6379-6754-5883-867BF4827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8600" y="1825625"/>
                <a:ext cx="5410200" cy="4351338"/>
              </a:xfrm>
              <a:blipFill>
                <a:blip r:embed="rId2"/>
                <a:stretch>
                  <a:fillRect l="-2027" t="-2241" r="-31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28B934AE-7AFB-089F-5327-4A838F805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632" y="5182503"/>
            <a:ext cx="5564039" cy="1263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62B356A-C62C-7C18-F99C-0BB5124AAB97}"/>
                  </a:ext>
                </a:extLst>
              </p:cNvPr>
              <p:cNvSpPr txBox="1"/>
              <p:nvPr/>
            </p:nvSpPr>
            <p:spPr>
              <a:xfrm>
                <a:off x="950690" y="2275463"/>
                <a:ext cx="42757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62B356A-C62C-7C18-F99C-0BB5124AA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2275463"/>
                <a:ext cx="427571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4E588CD-F36D-1549-E773-192477475B31}"/>
                  </a:ext>
                </a:extLst>
              </p:cNvPr>
              <p:cNvSpPr txBox="1"/>
              <p:nvPr/>
            </p:nvSpPr>
            <p:spPr>
              <a:xfrm>
                <a:off x="950690" y="1690688"/>
                <a:ext cx="300262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=−2+2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4E588CD-F36D-1549-E773-192477475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1690688"/>
                <a:ext cx="300262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5E66E9B-C5B8-2BEF-C2D6-304317E08986}"/>
                  </a:ext>
                </a:extLst>
              </p:cNvPr>
              <p:cNvSpPr txBox="1"/>
              <p:nvPr/>
            </p:nvSpPr>
            <p:spPr>
              <a:xfrm>
                <a:off x="950690" y="3363827"/>
                <a:ext cx="48845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just">
                  <a:defRPr sz="32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b="0" i="0" smtClean="0"/>
                            <m:t>−</m:t>
                          </m:r>
                          <m:r>
                            <m:rPr>
                              <m:nor/>
                            </m:rPr>
                            <a:rPr lang="pt-BR" b="0" i="0"/>
                            <m:t>4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−</m:t>
                          </m:r>
                          <m:r>
                            <m:rPr>
                              <m:nor/>
                            </m:rPr>
                            <a:rPr lang="pt-BR" b="0" i="0"/>
                            <m:t>2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0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2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4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6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5E66E9B-C5B8-2BEF-C2D6-304317E08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3363827"/>
                <a:ext cx="488450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4B804862-4CB6-95A6-785A-EA19222C7E0A}"/>
              </a:ext>
            </a:extLst>
          </p:cNvPr>
          <p:cNvSpPr txBox="1"/>
          <p:nvPr/>
        </p:nvSpPr>
        <p:spPr>
          <a:xfrm>
            <a:off x="950690" y="2963717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Predições feitas pela função hipótese atual: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C0E0BF6-E9E7-917E-1A95-7663ACE47117}"/>
                  </a:ext>
                </a:extLst>
              </p:cNvPr>
              <p:cNvSpPr txBox="1"/>
              <p:nvPr/>
            </p:nvSpPr>
            <p:spPr>
              <a:xfrm>
                <a:off x="940676" y="4391117"/>
                <a:ext cx="464648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3200"/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m:rPr>
                              <m:nor/>
                            </m:rPr>
                            <a:rPr lang="pt-BR" sz="3200"/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C0E0BF6-E9E7-917E-1A95-7663ACE47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76" y="4391117"/>
                <a:ext cx="464648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ixaDeTexto 15">
            <a:extLst>
              <a:ext uri="{FF2B5EF4-FFF2-40B4-BE49-F238E27FC236}">
                <a16:creationId xmlns:a16="http://schemas.microsoft.com/office/drawing/2014/main" id="{FD948EC7-85F7-6E52-1F45-B0C46EEE686D}"/>
              </a:ext>
            </a:extLst>
          </p:cNvPr>
          <p:cNvSpPr txBox="1"/>
          <p:nvPr/>
        </p:nvSpPr>
        <p:spPr>
          <a:xfrm>
            <a:off x="920128" y="4066270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Valores de saída esperados: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C965931-9A52-5212-D858-2CA21A5BB4E6}"/>
                  </a:ext>
                </a:extLst>
              </p:cNvPr>
              <p:cNvSpPr txBox="1"/>
              <p:nvPr/>
            </p:nvSpPr>
            <p:spPr>
              <a:xfrm>
                <a:off x="838200" y="5400773"/>
                <a:ext cx="464648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diff</m:t>
                          </m:r>
                        </m:e>
                        <m:sup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1, 1, 1, 1, 1, 1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C965931-9A52-5212-D858-2CA21A5BB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00773"/>
                <a:ext cx="464648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ixaDeTexto 17">
            <a:extLst>
              <a:ext uri="{FF2B5EF4-FFF2-40B4-BE49-F238E27FC236}">
                <a16:creationId xmlns:a16="http://schemas.microsoft.com/office/drawing/2014/main" id="{CDE437A9-7CA4-2024-881F-36BEFDF36D5A}"/>
              </a:ext>
            </a:extLst>
          </p:cNvPr>
          <p:cNvSpPr txBox="1"/>
          <p:nvPr/>
        </p:nvSpPr>
        <p:spPr>
          <a:xfrm>
            <a:off x="835885" y="5079923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Diferença entre predições e valores esperados:</a:t>
            </a:r>
          </a:p>
        </p:txBody>
      </p:sp>
    </p:spTree>
    <p:extLst>
      <p:ext uri="{BB962C8B-B14F-4D97-AF65-F5344CB8AC3E}">
        <p14:creationId xmlns:p14="http://schemas.microsoft.com/office/powerpoint/2010/main" val="670618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quão boa é a nova função hipótese?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73781" y="2919154"/>
                <a:ext cx="6095611" cy="3938845"/>
              </a:xfrm>
            </p:spPr>
            <p:txBody>
              <a:bodyPr/>
              <a:lstStyle/>
              <a:p>
                <a:r>
                  <a:rPr lang="pt-BR" dirty="0"/>
                  <a:t>Já temos uma função melhor, pois o erro caiu de 5.17 para 1.0.</a:t>
                </a:r>
              </a:p>
              <a:p>
                <a:r>
                  <a:rPr lang="pt-BR" dirty="0"/>
                  <a:t>Estamos indo na direção correta!</a:t>
                </a:r>
              </a:p>
              <a:p>
                <a:r>
                  <a:rPr lang="pt-BR" dirty="0"/>
                  <a:t>Comparando as predições com os valores esperados, notamos que as retas são paralelas, sendo a única diferença um </a:t>
                </a:r>
                <a:r>
                  <a:rPr lang="pt-BR" b="1" dirty="0"/>
                  <a:t>deslocamento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descolamento pode ser alterado através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(coeficiente linear).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73781" y="2919154"/>
                <a:ext cx="6095611" cy="3938845"/>
              </a:xfrm>
              <a:blipFill>
                <a:blip r:embed="rId2"/>
                <a:stretch>
                  <a:fillRect l="-1802" t="-2632" b="-41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/>
              <p:nvPr/>
            </p:nvSpPr>
            <p:spPr>
              <a:xfrm>
                <a:off x="838200" y="1677096"/>
                <a:ext cx="30026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=−2+2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77096"/>
                <a:ext cx="300262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/>
              <p:nvPr/>
            </p:nvSpPr>
            <p:spPr>
              <a:xfrm>
                <a:off x="838200" y="2338168"/>
                <a:ext cx="42757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38168"/>
                <a:ext cx="42757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agem 16">
            <a:extLst>
              <a:ext uri="{FF2B5EF4-FFF2-40B4-BE49-F238E27FC236}">
                <a16:creationId xmlns:a16="http://schemas.microsoft.com/office/drawing/2014/main" id="{B264004C-5785-B53A-912B-070D69AF0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450" y="1677096"/>
            <a:ext cx="4556206" cy="10051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B342B0A-A7DF-6C12-40E4-C2608103EBA3}"/>
                  </a:ext>
                </a:extLst>
              </p:cNvPr>
              <p:cNvSpPr txBox="1"/>
              <p:nvPr/>
            </p:nvSpPr>
            <p:spPr>
              <a:xfrm>
                <a:off x="838200" y="3042489"/>
                <a:ext cx="4957255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EQM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+1+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=1.0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B342B0A-A7DF-6C12-40E4-C2608103E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42489"/>
                <a:ext cx="4957255" cy="7861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AC1FD510-769A-FDEC-ABA2-12F26B39B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4049811"/>
            <a:ext cx="3572781" cy="273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09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32BBE-B730-80FE-B571-737E28D0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Nova suposição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B6828F7-9D67-7C40-231F-ADA4A16099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1" y="3071599"/>
                <a:ext cx="5960570" cy="3105363"/>
              </a:xfrm>
            </p:spPr>
            <p:txBody>
              <a:bodyPr/>
              <a:lstStyle/>
              <a:p>
                <a:r>
                  <a:rPr lang="pt-BR" dirty="0"/>
                  <a:t>Vamos diminuir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fazer novas predições.</a:t>
                </a:r>
              </a:p>
              <a:p>
                <a:r>
                  <a:rPr lang="pt-BR" dirty="0"/>
                  <a:t>Bingo! Nossa nova suposição mapeia perfeitamente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, resultando em um EQM igual a 0.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B6828F7-9D67-7C40-231F-ADA4A16099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1" y="3071599"/>
                <a:ext cx="5960570" cy="3105363"/>
              </a:xfrm>
              <a:blipFill>
                <a:blip r:embed="rId2"/>
                <a:stretch>
                  <a:fillRect l="-1840" t="-3340" r="-15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F7FD3E92-C09E-69CD-F096-68F5BBDB0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532" y="5400773"/>
            <a:ext cx="5564039" cy="1263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A0E7A75-4672-695C-338D-9C8E6FB5F241}"/>
                  </a:ext>
                </a:extLst>
              </p:cNvPr>
              <p:cNvSpPr txBox="1"/>
              <p:nvPr/>
            </p:nvSpPr>
            <p:spPr>
              <a:xfrm>
                <a:off x="950690" y="2275463"/>
                <a:ext cx="42757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A0E7A75-4672-695C-338D-9C8E6FB5F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2275463"/>
                <a:ext cx="42757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30EC248-F637-E0C9-42A3-BEAB62D2298C}"/>
                  </a:ext>
                </a:extLst>
              </p:cNvPr>
              <p:cNvSpPr txBox="1"/>
              <p:nvPr/>
            </p:nvSpPr>
            <p:spPr>
              <a:xfrm>
                <a:off x="950690" y="1690688"/>
                <a:ext cx="30026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=−1+2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30EC248-F637-E0C9-42A3-BEAB62D22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1690688"/>
                <a:ext cx="30026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E64DDE-CE4B-1933-7ADD-4A83CBA36CD5}"/>
                  </a:ext>
                </a:extLst>
              </p:cNvPr>
              <p:cNvSpPr txBox="1"/>
              <p:nvPr/>
            </p:nvSpPr>
            <p:spPr>
              <a:xfrm>
                <a:off x="950690" y="3236827"/>
                <a:ext cx="48845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just">
                  <a:defRPr sz="32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pt-BR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800" b="0" i="0" smtClean="0"/>
                            <m:t>−3,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sz="2800" b="0" i="0" smtClean="0"/>
                            <m:t>−1,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sz="2800" b="0" i="0" smtClean="0"/>
                            <m:t>1,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sz="2800" b="0" i="0" smtClean="0"/>
                            <m:t>3,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sz="2800" b="0" i="0" smtClean="0"/>
                            <m:t>5,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E64DDE-CE4B-1933-7ADD-4A83CBA36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3236827"/>
                <a:ext cx="488450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2588A145-A2B8-63C4-EA80-8E35C1B8BD03}"/>
              </a:ext>
            </a:extLst>
          </p:cNvPr>
          <p:cNvSpPr txBox="1"/>
          <p:nvPr/>
        </p:nvSpPr>
        <p:spPr>
          <a:xfrm>
            <a:off x="950690" y="2900217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Predições feitas pela função hipótese atual: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6D2BE21-82CD-97D4-8C96-5BCF4C0D8490}"/>
                  </a:ext>
                </a:extLst>
              </p:cNvPr>
              <p:cNvSpPr txBox="1"/>
              <p:nvPr/>
            </p:nvSpPr>
            <p:spPr>
              <a:xfrm>
                <a:off x="940676" y="4226017"/>
                <a:ext cx="464648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800"/>
                            <m:t>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m:rPr>
                              <m:nor/>
                            </m:rPr>
                            <a:rPr lang="pt-BR" sz="2800"/>
                            <m:t>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1, 1, 3, 5, 7</m:t>
                          </m:r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6D2BE21-82CD-97D4-8C96-5BCF4C0D8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76" y="4226017"/>
                <a:ext cx="464648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0754134C-FF1C-6E49-5C05-D82167F99FC1}"/>
              </a:ext>
            </a:extLst>
          </p:cNvPr>
          <p:cNvSpPr txBox="1"/>
          <p:nvPr/>
        </p:nvSpPr>
        <p:spPr>
          <a:xfrm>
            <a:off x="920128" y="3901170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Valores de saída esperados: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EEC867F-1B76-A5C2-84DC-C316CA20789A}"/>
                  </a:ext>
                </a:extLst>
              </p:cNvPr>
              <p:cNvSpPr txBox="1"/>
              <p:nvPr/>
            </p:nvSpPr>
            <p:spPr>
              <a:xfrm>
                <a:off x="838200" y="5172173"/>
                <a:ext cx="464648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diff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0, 0, 0, 0, 0, 0</m:t>
                          </m:r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EEC867F-1B76-A5C2-84DC-C316CA207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72173"/>
                <a:ext cx="464648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>
            <a:extLst>
              <a:ext uri="{FF2B5EF4-FFF2-40B4-BE49-F238E27FC236}">
                <a16:creationId xmlns:a16="http://schemas.microsoft.com/office/drawing/2014/main" id="{96F84455-938D-8F48-6B09-1A6AC09B2185}"/>
              </a:ext>
            </a:extLst>
          </p:cNvPr>
          <p:cNvSpPr txBox="1"/>
          <p:nvPr/>
        </p:nvSpPr>
        <p:spPr>
          <a:xfrm>
            <a:off x="835885" y="4851323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Diferença entre predições e valores esperados: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210AABEE-8AC5-2FEE-F211-3DCFEC950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601" y="174509"/>
            <a:ext cx="3778814" cy="289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5815255A-37DD-6815-7BA8-6E7547F0DDFB}"/>
                  </a:ext>
                </a:extLst>
              </p:cNvPr>
              <p:cNvSpPr txBox="1"/>
              <p:nvPr/>
            </p:nvSpPr>
            <p:spPr>
              <a:xfrm>
                <a:off x="835885" y="5878143"/>
                <a:ext cx="5153423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EQM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5815255A-37DD-6815-7BA8-6E7547F0D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85" y="5878143"/>
                <a:ext cx="5153423" cy="7861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423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Otimização (treinamento) do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7197" y="2260315"/>
            <a:ext cx="6458904" cy="459768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 problema que vimos neste tópico é conhecido como </a:t>
            </a:r>
            <a:r>
              <a:rPr lang="pt-BR" b="1" i="1" dirty="0"/>
              <a:t>regressão</a:t>
            </a:r>
            <a:r>
              <a:rPr lang="pt-BR" dirty="0"/>
              <a:t> ou </a:t>
            </a:r>
            <a:r>
              <a:rPr lang="pt-BR" b="1" i="1" dirty="0"/>
              <a:t>aproximação de funções</a:t>
            </a:r>
            <a:r>
              <a:rPr lang="pt-BR" dirty="0"/>
              <a:t>.</a:t>
            </a:r>
          </a:p>
          <a:p>
            <a:r>
              <a:rPr lang="pt-BR" dirty="0"/>
              <a:t>Nele, a reta que definimos como função hipótese é o </a:t>
            </a:r>
            <a:r>
              <a:rPr lang="pt-BR" b="1" i="1" dirty="0">
                <a:solidFill>
                  <a:srgbClr val="00B050"/>
                </a:solidFill>
              </a:rPr>
              <a:t>modelo de ML </a:t>
            </a:r>
            <a:r>
              <a:rPr lang="pt-BR" dirty="0"/>
              <a:t>e nosso </a:t>
            </a:r>
            <a:r>
              <a:rPr lang="pt-BR" b="1" i="1" dirty="0"/>
              <a:t>objetivo é encontrar os parâmetros (ou pesos) que minimizem a função de erro</a:t>
            </a:r>
            <a:r>
              <a:rPr lang="pt-BR" dirty="0"/>
              <a:t>.</a:t>
            </a:r>
          </a:p>
          <a:p>
            <a:r>
              <a:rPr lang="pt-BR" b="1" dirty="0"/>
              <a:t>OBS</a:t>
            </a:r>
            <a:r>
              <a:rPr lang="pt-BR" dirty="0"/>
              <a:t>.: Nesse exemplo, foi fácil identificar a equação (ou formato) da função hipótese, mas em outros casos, além dos pesos, temos que descobrir o formato da função.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A9782521-FE16-7376-22C4-2B622220EFB1}"/>
              </a:ext>
            </a:extLst>
          </p:cNvPr>
          <p:cNvGrpSpPr/>
          <p:nvPr/>
        </p:nvGrpSpPr>
        <p:grpSpPr>
          <a:xfrm>
            <a:off x="368183" y="2748863"/>
            <a:ext cx="4838818" cy="3031571"/>
            <a:chOff x="1320613" y="2558363"/>
            <a:chExt cx="4838818" cy="303157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7043207C-E08F-0373-D6FF-F0C502F36306}"/>
                </a:ext>
              </a:extLst>
            </p:cNvPr>
            <p:cNvGrpSpPr/>
            <p:nvPr/>
          </p:nvGrpSpPr>
          <p:grpSpPr>
            <a:xfrm>
              <a:off x="1320613" y="2558363"/>
              <a:ext cx="4838818" cy="3031571"/>
              <a:chOff x="3440214" y="2034381"/>
              <a:chExt cx="4838818" cy="3031571"/>
            </a:xfrm>
          </p:grpSpPr>
          <p:cxnSp>
            <p:nvCxnSpPr>
              <p:cNvPr id="6" name="Straight Arrow Connector 14">
                <a:extLst>
                  <a:ext uri="{FF2B5EF4-FFF2-40B4-BE49-F238E27FC236}">
                    <a16:creationId xmlns:a16="http://schemas.microsoft.com/office/drawing/2014/main" id="{F238EB8B-055A-9659-C6C7-E8D6D2401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6814" y="3127539"/>
                <a:ext cx="28800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14">
                <a:extLst>
                  <a:ext uri="{FF2B5EF4-FFF2-40B4-BE49-F238E27FC236}">
                    <a16:creationId xmlns:a16="http://schemas.microsoft.com/office/drawing/2014/main" id="{10811772-B5E2-C96E-FC88-09170CBCFB66}"/>
                  </a:ext>
                </a:extLst>
              </p:cNvPr>
              <p:cNvCxnSpPr>
                <a:cxnSpLocks/>
                <a:stCxn id="20" idx="3"/>
                <a:endCxn id="8" idx="1"/>
              </p:cNvCxnSpPr>
              <p:nvPr/>
            </p:nvCxnSpPr>
            <p:spPr>
              <a:xfrm flipV="1">
                <a:off x="5962659" y="3098836"/>
                <a:ext cx="704875" cy="116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12">
                <a:extLst>
                  <a:ext uri="{FF2B5EF4-FFF2-40B4-BE49-F238E27FC236}">
                    <a16:creationId xmlns:a16="http://schemas.microsoft.com/office/drawing/2014/main" id="{1B0D0AE8-BDC0-49CC-107A-ED44A46639BD}"/>
                  </a:ext>
                </a:extLst>
              </p:cNvPr>
              <p:cNvSpPr/>
              <p:nvPr/>
            </p:nvSpPr>
            <p:spPr>
              <a:xfrm>
                <a:off x="6667534" y="2663590"/>
                <a:ext cx="1216818" cy="8704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Função de erro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CaixaDeTexto 8">
                    <a:extLst>
                      <a:ext uri="{FF2B5EF4-FFF2-40B4-BE49-F238E27FC236}">
                        <a16:creationId xmlns:a16="http://schemas.microsoft.com/office/drawing/2014/main" id="{949F9987-4ABF-C340-D042-BBC34574BF4C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719614" y="2818318"/>
                    <a:ext cx="46799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9" name="CaixaDeTexto 8">
                    <a:extLst>
                      <a:ext uri="{FF2B5EF4-FFF2-40B4-BE49-F238E27FC236}">
                        <a16:creationId xmlns:a16="http://schemas.microsoft.com/office/drawing/2014/main" id="{DA4ABC62-C35B-9FE0-837A-4791504D8B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719614" y="2818318"/>
                    <a:ext cx="467999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7F15E993-4422-806B-1EAF-0E2278B7F409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708815" y="4023518"/>
                    <a:ext cx="46799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A5E5AD39-A7D5-E436-9BBF-FFF6ADD6FD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708815" y="4023518"/>
                    <a:ext cx="467999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CaixaDeTexto 10">
                    <a:extLst>
                      <a:ext uri="{FF2B5EF4-FFF2-40B4-BE49-F238E27FC236}">
                        <a16:creationId xmlns:a16="http://schemas.microsoft.com/office/drawing/2014/main" id="{124DCDD6-D8CF-6576-CFF0-698F7B3EB2CE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5962658" y="2664758"/>
                    <a:ext cx="703831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>
              <p:sp>
                <p:nvSpPr>
                  <p:cNvPr id="11" name="CaixaDeTexto 10">
                    <a:extLst>
                      <a:ext uri="{FF2B5EF4-FFF2-40B4-BE49-F238E27FC236}">
                        <a16:creationId xmlns:a16="http://schemas.microsoft.com/office/drawing/2014/main" id="{124DCDD6-D8CF-6576-CFF0-698F7B3EB2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962658" y="2664758"/>
                    <a:ext cx="703831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3947" r="-31897" b="-10526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Conector: Angulado 11">
                <a:extLst>
                  <a:ext uri="{FF2B5EF4-FFF2-40B4-BE49-F238E27FC236}">
                    <a16:creationId xmlns:a16="http://schemas.microsoft.com/office/drawing/2014/main" id="{BE324F06-24FA-DC3F-B2D3-6D62EF999C7A}"/>
                  </a:ext>
                </a:extLst>
              </p:cNvPr>
              <p:cNvCxnSpPr>
                <a:cxnSpLocks/>
                <a:stCxn id="10" idx="1"/>
                <a:endCxn id="8" idx="2"/>
              </p:cNvCxnSpPr>
              <p:nvPr/>
            </p:nvCxnSpPr>
            <p:spPr>
              <a:xfrm flipV="1">
                <a:off x="4176814" y="3534081"/>
                <a:ext cx="3099129" cy="72027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: Angulado 12">
                <a:extLst>
                  <a:ext uri="{FF2B5EF4-FFF2-40B4-BE49-F238E27FC236}">
                    <a16:creationId xmlns:a16="http://schemas.microsoft.com/office/drawing/2014/main" id="{CA314D9A-D6E0-712D-48EB-B4C1887A6B1C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 flipH="1" flipV="1">
                <a:off x="5962658" y="2034381"/>
                <a:ext cx="1921694" cy="1064455"/>
              </a:xfrm>
              <a:prstGeom prst="bentConnector3">
                <a:avLst>
                  <a:gd name="adj1" fmla="val -11896"/>
                </a:avLst>
              </a:prstGeom>
              <a:ln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C81948B-BB65-3F38-F6E4-2BA28B046FA8}"/>
                  </a:ext>
                </a:extLst>
              </p:cNvPr>
              <p:cNvSpPr txBox="1"/>
              <p:nvPr/>
            </p:nvSpPr>
            <p:spPr>
              <a:xfrm>
                <a:off x="4124144" y="3698676"/>
                <a:ext cx="16517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Ajuste dos </a:t>
                </a:r>
                <a:r>
                  <a:rPr lang="pt-BR" sz="1200" u="sng" dirty="0"/>
                  <a:t>parâmetros</a:t>
                </a:r>
                <a:r>
                  <a:rPr lang="pt-BR" sz="1200" dirty="0"/>
                  <a:t> do modelo</a:t>
                </a:r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16FC2795-212E-91C6-32E5-2EA13A55B896}"/>
                  </a:ext>
                </a:extLst>
              </p:cNvPr>
              <p:cNvSpPr/>
              <p:nvPr/>
            </p:nvSpPr>
            <p:spPr>
              <a:xfrm>
                <a:off x="3708815" y="2686164"/>
                <a:ext cx="463575" cy="1935842"/>
              </a:xfrm>
              <a:prstGeom prst="rect">
                <a:avLst/>
              </a:prstGeom>
              <a:solidFill>
                <a:schemeClr val="accent1">
                  <a:alpha val="41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2CE912B-5038-EBC1-81A7-D20EE5D6E46D}"/>
                  </a:ext>
                </a:extLst>
              </p:cNvPr>
              <p:cNvSpPr txBox="1"/>
              <p:nvPr/>
            </p:nvSpPr>
            <p:spPr>
              <a:xfrm>
                <a:off x="3440214" y="4604287"/>
                <a:ext cx="10474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Conjunto de treinamento</a:t>
                </a:r>
              </a:p>
            </p:txBody>
          </p: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3E11F84-4477-5F76-06FD-69734A1728E7}"/>
                  </a:ext>
                </a:extLst>
              </p:cNvPr>
              <p:cNvSpPr txBox="1"/>
              <p:nvPr/>
            </p:nvSpPr>
            <p:spPr>
              <a:xfrm>
                <a:off x="5949953" y="3108346"/>
                <a:ext cx="7294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Palpite</a:t>
                </a:r>
              </a:p>
              <a:p>
                <a:pPr algn="ctr"/>
                <a:r>
                  <a:rPr lang="pt-BR" sz="1200" dirty="0"/>
                  <a:t>ou</a:t>
                </a:r>
              </a:p>
              <a:p>
                <a:pPr algn="ctr"/>
                <a:r>
                  <a:rPr lang="pt-BR" sz="1200" dirty="0"/>
                  <a:t>predição</a:t>
                </a:r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45EED265-0627-E165-4B85-2F60C945BCA4}"/>
                  </a:ext>
                </a:extLst>
              </p:cNvPr>
              <p:cNvSpPr txBox="1"/>
              <p:nvPr/>
            </p:nvSpPr>
            <p:spPr>
              <a:xfrm>
                <a:off x="7824115" y="3099689"/>
                <a:ext cx="4549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erro</a:t>
                </a:r>
              </a:p>
            </p:txBody>
          </p: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4FBB144A-D3B1-58ED-79D4-025C07566D4A}"/>
                  </a:ext>
                </a:extLst>
              </p:cNvPr>
              <p:cNvCxnSpPr/>
              <p:nvPr/>
            </p:nvCxnSpPr>
            <p:spPr>
              <a:xfrm flipH="1">
                <a:off x="4733134" y="2034381"/>
                <a:ext cx="1212396" cy="1743075"/>
              </a:xfrm>
              <a:prstGeom prst="line">
                <a:avLst/>
              </a:prstGeom>
              <a:ln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677D043A-F43E-B0F3-37B7-346AE0697B04}"/>
                    </a:ext>
                  </a:extLst>
                </p:cNvPr>
                <p:cNvSpPr/>
                <p:nvPr/>
              </p:nvSpPr>
              <p:spPr>
                <a:xfrm>
                  <a:off x="2343971" y="3188740"/>
                  <a:ext cx="1499087" cy="87049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677D043A-F43E-B0F3-37B7-346AE0697B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3971" y="3188740"/>
                  <a:ext cx="1499087" cy="87049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850665E7-60C9-9057-ADB6-2CAE2237B854}"/>
                </a:ext>
              </a:extLst>
            </p:cNvPr>
            <p:cNvSpPr/>
            <p:nvPr/>
          </p:nvSpPr>
          <p:spPr>
            <a:xfrm>
              <a:off x="2828925" y="3540919"/>
              <a:ext cx="270358" cy="23098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C7E874E7-5F26-FF77-A6A0-4A158DC458C0}"/>
                </a:ext>
              </a:extLst>
            </p:cNvPr>
            <p:cNvSpPr/>
            <p:nvPr/>
          </p:nvSpPr>
          <p:spPr>
            <a:xfrm>
              <a:off x="3324661" y="3540919"/>
              <a:ext cx="270358" cy="23098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CB280270-DF7E-B48C-54FA-D35DD769A8F2}"/>
                </a:ext>
              </a:extLst>
            </p:cNvPr>
            <p:cNvCxnSpPr>
              <a:stCxn id="24" idx="2"/>
            </p:cNvCxnSpPr>
            <p:nvPr/>
          </p:nvCxnSpPr>
          <p:spPr>
            <a:xfrm flipH="1">
              <a:off x="3219731" y="3771900"/>
              <a:ext cx="240109" cy="5295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C10D38CF-E0FA-1551-91EE-C0598E273D40}"/>
                </a:ext>
              </a:extLst>
            </p:cNvPr>
            <p:cNvCxnSpPr>
              <a:stCxn id="23" idx="2"/>
            </p:cNvCxnSpPr>
            <p:nvPr/>
          </p:nvCxnSpPr>
          <p:spPr>
            <a:xfrm>
              <a:off x="2964104" y="3771900"/>
              <a:ext cx="237794" cy="5295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3DB927FD-619C-3B92-17E3-53ADFB087CC0}"/>
                </a:ext>
              </a:extLst>
            </p:cNvPr>
            <p:cNvSpPr txBox="1"/>
            <p:nvPr/>
          </p:nvSpPr>
          <p:spPr>
            <a:xfrm>
              <a:off x="2270990" y="2946533"/>
              <a:ext cx="11158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Modelo de 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3155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Otimização (treinamento) do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60315"/>
            <a:ext cx="5867400" cy="4597685"/>
          </a:xfrm>
        </p:spPr>
        <p:txBody>
          <a:bodyPr>
            <a:normAutofit lnSpcReduction="10000"/>
          </a:bodyPr>
          <a:lstStyle/>
          <a:p>
            <a:r>
              <a:rPr lang="pt-BR" b="1" dirty="0" err="1">
                <a:solidFill>
                  <a:srgbClr val="00B050"/>
                </a:solidFill>
              </a:rPr>
              <a:t>Encontar</a:t>
            </a:r>
            <a:r>
              <a:rPr lang="pt-BR" b="1" dirty="0">
                <a:solidFill>
                  <a:srgbClr val="00B050"/>
                </a:solidFill>
              </a:rPr>
              <a:t> o ponto de mínimo da função</a:t>
            </a:r>
          </a:p>
          <a:p>
            <a:r>
              <a:rPr lang="pt-BR" dirty="0"/>
              <a:t>O processo que tem como objetivo minimizar o erro é chamado de </a:t>
            </a:r>
            <a:r>
              <a:rPr lang="pt-BR" b="1" i="1" dirty="0"/>
              <a:t>otimização</a:t>
            </a:r>
            <a:r>
              <a:rPr lang="pt-BR" dirty="0"/>
              <a:t> e, no contexto de ML, é conhecido como </a:t>
            </a:r>
            <a:r>
              <a:rPr lang="pt-BR" b="1" i="1" dirty="0"/>
              <a:t>treinamento do modelo</a:t>
            </a:r>
            <a:r>
              <a:rPr lang="pt-BR" dirty="0"/>
              <a:t>.</a:t>
            </a:r>
          </a:p>
          <a:p>
            <a:r>
              <a:rPr lang="pt-BR" dirty="0"/>
              <a:t>O treinamento/atualização do modelo se baseia na informação fornecida pela métrica de erro.</a:t>
            </a:r>
          </a:p>
          <a:p>
            <a:r>
              <a:rPr lang="pt-BR" dirty="0"/>
              <a:t>O erro basicamente aponta para a direção 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A9782521-FE16-7376-22C4-2B622220EFB1}"/>
              </a:ext>
            </a:extLst>
          </p:cNvPr>
          <p:cNvGrpSpPr/>
          <p:nvPr/>
        </p:nvGrpSpPr>
        <p:grpSpPr>
          <a:xfrm>
            <a:off x="634883" y="2685363"/>
            <a:ext cx="4838818" cy="3031571"/>
            <a:chOff x="1320613" y="2558363"/>
            <a:chExt cx="4838818" cy="303157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7043207C-E08F-0373-D6FF-F0C502F36306}"/>
                </a:ext>
              </a:extLst>
            </p:cNvPr>
            <p:cNvGrpSpPr/>
            <p:nvPr/>
          </p:nvGrpSpPr>
          <p:grpSpPr>
            <a:xfrm>
              <a:off x="1320613" y="2558363"/>
              <a:ext cx="4838818" cy="3031571"/>
              <a:chOff x="3440214" y="2034381"/>
              <a:chExt cx="4838818" cy="3031571"/>
            </a:xfrm>
          </p:grpSpPr>
          <p:cxnSp>
            <p:nvCxnSpPr>
              <p:cNvPr id="6" name="Straight Arrow Connector 14">
                <a:extLst>
                  <a:ext uri="{FF2B5EF4-FFF2-40B4-BE49-F238E27FC236}">
                    <a16:creationId xmlns:a16="http://schemas.microsoft.com/office/drawing/2014/main" id="{F238EB8B-055A-9659-C6C7-E8D6D2401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6814" y="3127539"/>
                <a:ext cx="28800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14">
                <a:extLst>
                  <a:ext uri="{FF2B5EF4-FFF2-40B4-BE49-F238E27FC236}">
                    <a16:creationId xmlns:a16="http://schemas.microsoft.com/office/drawing/2014/main" id="{10811772-B5E2-C96E-FC88-09170CBCFB66}"/>
                  </a:ext>
                </a:extLst>
              </p:cNvPr>
              <p:cNvCxnSpPr>
                <a:cxnSpLocks/>
                <a:stCxn id="20" idx="3"/>
                <a:endCxn id="8" idx="1"/>
              </p:cNvCxnSpPr>
              <p:nvPr/>
            </p:nvCxnSpPr>
            <p:spPr>
              <a:xfrm flipV="1">
                <a:off x="5962659" y="3098836"/>
                <a:ext cx="704875" cy="116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12">
                <a:extLst>
                  <a:ext uri="{FF2B5EF4-FFF2-40B4-BE49-F238E27FC236}">
                    <a16:creationId xmlns:a16="http://schemas.microsoft.com/office/drawing/2014/main" id="{1B0D0AE8-BDC0-49CC-107A-ED44A46639BD}"/>
                  </a:ext>
                </a:extLst>
              </p:cNvPr>
              <p:cNvSpPr/>
              <p:nvPr/>
            </p:nvSpPr>
            <p:spPr>
              <a:xfrm>
                <a:off x="6667534" y="2663590"/>
                <a:ext cx="1216818" cy="8704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Função de erro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CaixaDeTexto 8">
                    <a:extLst>
                      <a:ext uri="{FF2B5EF4-FFF2-40B4-BE49-F238E27FC236}">
                        <a16:creationId xmlns:a16="http://schemas.microsoft.com/office/drawing/2014/main" id="{949F9987-4ABF-C340-D042-BBC34574BF4C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719614" y="2818318"/>
                    <a:ext cx="46799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9" name="CaixaDeTexto 8">
                    <a:extLst>
                      <a:ext uri="{FF2B5EF4-FFF2-40B4-BE49-F238E27FC236}">
                        <a16:creationId xmlns:a16="http://schemas.microsoft.com/office/drawing/2014/main" id="{DA4ABC62-C35B-9FE0-837A-4791504D8B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719614" y="2818318"/>
                    <a:ext cx="467999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7F15E993-4422-806B-1EAF-0E2278B7F409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708815" y="4023518"/>
                    <a:ext cx="46799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A5E5AD39-A7D5-E436-9BBF-FFF6ADD6FD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708815" y="4023518"/>
                    <a:ext cx="467999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CaixaDeTexto 10">
                    <a:extLst>
                      <a:ext uri="{FF2B5EF4-FFF2-40B4-BE49-F238E27FC236}">
                        <a16:creationId xmlns:a16="http://schemas.microsoft.com/office/drawing/2014/main" id="{124DCDD6-D8CF-6576-CFF0-698F7B3EB2CE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5962658" y="2664758"/>
                    <a:ext cx="703831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>
              <p:sp>
                <p:nvSpPr>
                  <p:cNvPr id="11" name="CaixaDeTexto 10">
                    <a:extLst>
                      <a:ext uri="{FF2B5EF4-FFF2-40B4-BE49-F238E27FC236}">
                        <a16:creationId xmlns:a16="http://schemas.microsoft.com/office/drawing/2014/main" id="{124DCDD6-D8CF-6576-CFF0-698F7B3EB2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962658" y="2664758"/>
                    <a:ext cx="703831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3947" r="-32174" b="-921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Conector: Angulado 11">
                <a:extLst>
                  <a:ext uri="{FF2B5EF4-FFF2-40B4-BE49-F238E27FC236}">
                    <a16:creationId xmlns:a16="http://schemas.microsoft.com/office/drawing/2014/main" id="{BE324F06-24FA-DC3F-B2D3-6D62EF999C7A}"/>
                  </a:ext>
                </a:extLst>
              </p:cNvPr>
              <p:cNvCxnSpPr>
                <a:cxnSpLocks/>
                <a:stCxn id="10" idx="1"/>
                <a:endCxn id="8" idx="2"/>
              </p:cNvCxnSpPr>
              <p:nvPr/>
            </p:nvCxnSpPr>
            <p:spPr>
              <a:xfrm flipV="1">
                <a:off x="4176814" y="3534081"/>
                <a:ext cx="3099129" cy="72027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: Angulado 12">
                <a:extLst>
                  <a:ext uri="{FF2B5EF4-FFF2-40B4-BE49-F238E27FC236}">
                    <a16:creationId xmlns:a16="http://schemas.microsoft.com/office/drawing/2014/main" id="{CA314D9A-D6E0-712D-48EB-B4C1887A6B1C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 flipH="1" flipV="1">
                <a:off x="5962658" y="2034381"/>
                <a:ext cx="1921694" cy="1064455"/>
              </a:xfrm>
              <a:prstGeom prst="bentConnector3">
                <a:avLst>
                  <a:gd name="adj1" fmla="val -11896"/>
                </a:avLst>
              </a:prstGeom>
              <a:ln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C81948B-BB65-3F38-F6E4-2BA28B046FA8}"/>
                  </a:ext>
                </a:extLst>
              </p:cNvPr>
              <p:cNvSpPr txBox="1"/>
              <p:nvPr/>
            </p:nvSpPr>
            <p:spPr>
              <a:xfrm>
                <a:off x="4124144" y="3698676"/>
                <a:ext cx="16517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Ajuste dos </a:t>
                </a:r>
                <a:r>
                  <a:rPr lang="pt-BR" sz="1200" u="sng" dirty="0"/>
                  <a:t>parâmetros</a:t>
                </a:r>
                <a:r>
                  <a:rPr lang="pt-BR" sz="1200" dirty="0"/>
                  <a:t> do modelo</a:t>
                </a:r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16FC2795-212E-91C6-32E5-2EA13A55B896}"/>
                  </a:ext>
                </a:extLst>
              </p:cNvPr>
              <p:cNvSpPr/>
              <p:nvPr/>
            </p:nvSpPr>
            <p:spPr>
              <a:xfrm>
                <a:off x="3708815" y="2686164"/>
                <a:ext cx="463575" cy="1935842"/>
              </a:xfrm>
              <a:prstGeom prst="rect">
                <a:avLst/>
              </a:prstGeom>
              <a:solidFill>
                <a:schemeClr val="accent1">
                  <a:alpha val="41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2CE912B-5038-EBC1-81A7-D20EE5D6E46D}"/>
                  </a:ext>
                </a:extLst>
              </p:cNvPr>
              <p:cNvSpPr txBox="1"/>
              <p:nvPr/>
            </p:nvSpPr>
            <p:spPr>
              <a:xfrm>
                <a:off x="3440214" y="4604287"/>
                <a:ext cx="10474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Conjunto de treinamento</a:t>
                </a:r>
              </a:p>
            </p:txBody>
          </p: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3E11F84-4477-5F76-06FD-69734A1728E7}"/>
                  </a:ext>
                </a:extLst>
              </p:cNvPr>
              <p:cNvSpPr txBox="1"/>
              <p:nvPr/>
            </p:nvSpPr>
            <p:spPr>
              <a:xfrm>
                <a:off x="5949953" y="3108346"/>
                <a:ext cx="7294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Palpite</a:t>
                </a:r>
              </a:p>
              <a:p>
                <a:pPr algn="ctr"/>
                <a:r>
                  <a:rPr lang="pt-BR" sz="1200" dirty="0"/>
                  <a:t>ou</a:t>
                </a:r>
              </a:p>
              <a:p>
                <a:pPr algn="ctr"/>
                <a:r>
                  <a:rPr lang="pt-BR" sz="1200" dirty="0"/>
                  <a:t>predição</a:t>
                </a:r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45EED265-0627-E165-4B85-2F60C945BCA4}"/>
                  </a:ext>
                </a:extLst>
              </p:cNvPr>
              <p:cNvSpPr txBox="1"/>
              <p:nvPr/>
            </p:nvSpPr>
            <p:spPr>
              <a:xfrm>
                <a:off x="7824115" y="3099689"/>
                <a:ext cx="4549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erro</a:t>
                </a:r>
              </a:p>
            </p:txBody>
          </p: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4FBB144A-D3B1-58ED-79D4-025C07566D4A}"/>
                  </a:ext>
                </a:extLst>
              </p:cNvPr>
              <p:cNvCxnSpPr/>
              <p:nvPr/>
            </p:nvCxnSpPr>
            <p:spPr>
              <a:xfrm flipH="1">
                <a:off x="4733134" y="2034381"/>
                <a:ext cx="1212396" cy="1743075"/>
              </a:xfrm>
              <a:prstGeom prst="line">
                <a:avLst/>
              </a:prstGeom>
              <a:ln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677D043A-F43E-B0F3-37B7-346AE0697B04}"/>
                    </a:ext>
                  </a:extLst>
                </p:cNvPr>
                <p:cNvSpPr/>
                <p:nvPr/>
              </p:nvSpPr>
              <p:spPr>
                <a:xfrm>
                  <a:off x="2343971" y="3188740"/>
                  <a:ext cx="1499087" cy="87049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677D043A-F43E-B0F3-37B7-346AE0697B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3971" y="3188740"/>
                  <a:ext cx="1499087" cy="87049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850665E7-60C9-9057-ADB6-2CAE2237B854}"/>
                </a:ext>
              </a:extLst>
            </p:cNvPr>
            <p:cNvSpPr/>
            <p:nvPr/>
          </p:nvSpPr>
          <p:spPr>
            <a:xfrm>
              <a:off x="2828925" y="3540919"/>
              <a:ext cx="270358" cy="23098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C7E874E7-5F26-FF77-A6A0-4A158DC458C0}"/>
                </a:ext>
              </a:extLst>
            </p:cNvPr>
            <p:cNvSpPr/>
            <p:nvPr/>
          </p:nvSpPr>
          <p:spPr>
            <a:xfrm>
              <a:off x="3324661" y="3540919"/>
              <a:ext cx="270358" cy="23098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CB280270-DF7E-B48C-54FA-D35DD769A8F2}"/>
                </a:ext>
              </a:extLst>
            </p:cNvPr>
            <p:cNvCxnSpPr>
              <a:stCxn id="24" idx="2"/>
            </p:cNvCxnSpPr>
            <p:nvPr/>
          </p:nvCxnSpPr>
          <p:spPr>
            <a:xfrm flipH="1">
              <a:off x="3219731" y="3771900"/>
              <a:ext cx="240109" cy="5295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C10D38CF-E0FA-1551-91EE-C0598E273D40}"/>
                </a:ext>
              </a:extLst>
            </p:cNvPr>
            <p:cNvCxnSpPr>
              <a:stCxn id="23" idx="2"/>
            </p:cNvCxnSpPr>
            <p:nvPr/>
          </p:nvCxnSpPr>
          <p:spPr>
            <a:xfrm>
              <a:off x="2964104" y="3771900"/>
              <a:ext cx="237794" cy="5295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3DB927FD-619C-3B92-17E3-53ADFB087CC0}"/>
                </a:ext>
              </a:extLst>
            </p:cNvPr>
            <p:cNvSpPr txBox="1"/>
            <p:nvPr/>
          </p:nvSpPr>
          <p:spPr>
            <a:xfrm>
              <a:off x="2270990" y="2946533"/>
              <a:ext cx="11158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Modelo de 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2052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46D5F-9333-6688-3B85-AFB8D9EE6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0DC5D0-D0D2-68F7-B51B-C9FEAC1C8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834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5772627"/>
            <a:ext cx="10839449" cy="842319"/>
          </a:xfrm>
        </p:spPr>
        <p:txBody>
          <a:bodyPr/>
          <a:lstStyle/>
          <a:p>
            <a:r>
              <a:rPr lang="pt-BR" dirty="0"/>
              <a:t>a</a:t>
            </a:r>
          </a:p>
        </p:txBody>
      </p:sp>
      <p:pic>
        <p:nvPicPr>
          <p:cNvPr id="32" name="animated_linear_regression">
            <a:hlinkClick r:id="" action="ppaction://media"/>
            <a:extLst>
              <a:ext uri="{FF2B5EF4-FFF2-40B4-BE49-F238E27FC236}">
                <a16:creationId xmlns:a16="http://schemas.microsoft.com/office/drawing/2014/main" id="{66D25972-58E8-79DB-2476-AFDFC171820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610352" y="2200663"/>
            <a:ext cx="4211251" cy="3158438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D74C00ED-BCCF-922E-4CCE-447665B37E98}"/>
              </a:ext>
            </a:extLst>
          </p:cNvPr>
          <p:cNvGrpSpPr/>
          <p:nvPr/>
        </p:nvGrpSpPr>
        <p:grpSpPr>
          <a:xfrm>
            <a:off x="838200" y="2012263"/>
            <a:ext cx="4838818" cy="3031571"/>
            <a:chOff x="1320613" y="2558363"/>
            <a:chExt cx="4838818" cy="3031571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356E3F89-8F60-A7D1-F181-1A44A0EF711B}"/>
                </a:ext>
              </a:extLst>
            </p:cNvPr>
            <p:cNvGrpSpPr/>
            <p:nvPr/>
          </p:nvGrpSpPr>
          <p:grpSpPr>
            <a:xfrm>
              <a:off x="1320613" y="2558363"/>
              <a:ext cx="4838818" cy="3031571"/>
              <a:chOff x="3440214" y="2034381"/>
              <a:chExt cx="4838818" cy="3031571"/>
            </a:xfrm>
          </p:grpSpPr>
          <p:cxnSp>
            <p:nvCxnSpPr>
              <p:cNvPr id="34" name="Straight Arrow Connector 14">
                <a:extLst>
                  <a:ext uri="{FF2B5EF4-FFF2-40B4-BE49-F238E27FC236}">
                    <a16:creationId xmlns:a16="http://schemas.microsoft.com/office/drawing/2014/main" id="{DFD1AC60-3ED2-5708-6D27-04F8226028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6814" y="3127539"/>
                <a:ext cx="28800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14">
                <a:extLst>
                  <a:ext uri="{FF2B5EF4-FFF2-40B4-BE49-F238E27FC236}">
                    <a16:creationId xmlns:a16="http://schemas.microsoft.com/office/drawing/2014/main" id="{85399B4B-B008-0045-55A5-80BBE1E10B3A}"/>
                  </a:ext>
                </a:extLst>
              </p:cNvPr>
              <p:cNvCxnSpPr>
                <a:cxnSpLocks/>
                <a:stCxn id="22" idx="3"/>
                <a:endCxn id="36" idx="1"/>
              </p:cNvCxnSpPr>
              <p:nvPr/>
            </p:nvCxnSpPr>
            <p:spPr>
              <a:xfrm flipV="1">
                <a:off x="5962659" y="3098836"/>
                <a:ext cx="704875" cy="116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12">
                <a:extLst>
                  <a:ext uri="{FF2B5EF4-FFF2-40B4-BE49-F238E27FC236}">
                    <a16:creationId xmlns:a16="http://schemas.microsoft.com/office/drawing/2014/main" id="{4F7FFD28-20EC-2C81-3778-1CB8527B8A3D}"/>
                  </a:ext>
                </a:extLst>
              </p:cNvPr>
              <p:cNvSpPr/>
              <p:nvPr/>
            </p:nvSpPr>
            <p:spPr>
              <a:xfrm>
                <a:off x="6667534" y="2663590"/>
                <a:ext cx="1216818" cy="8704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Função de erro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22C99CDD-44B9-FAC5-2E68-2044F34228E2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719614" y="2818318"/>
                    <a:ext cx="46799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9" name="CaixaDeTexto 8">
                    <a:extLst>
                      <a:ext uri="{FF2B5EF4-FFF2-40B4-BE49-F238E27FC236}">
                        <a16:creationId xmlns:a16="http://schemas.microsoft.com/office/drawing/2014/main" id="{DA4ABC62-C35B-9FE0-837A-4791504D8B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719614" y="2818318"/>
                    <a:ext cx="467999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CaixaDeTexto 37">
                    <a:extLst>
                      <a:ext uri="{FF2B5EF4-FFF2-40B4-BE49-F238E27FC236}">
                        <a16:creationId xmlns:a16="http://schemas.microsoft.com/office/drawing/2014/main" id="{8EC83E08-599A-C8C2-7D1B-BE831CEE1B44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708815" y="4023518"/>
                    <a:ext cx="46799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A5E5AD39-A7D5-E436-9BBF-FFF6ADD6FD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708815" y="4023518"/>
                    <a:ext cx="467999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CaixaDeTexto 38">
                    <a:extLst>
                      <a:ext uri="{FF2B5EF4-FFF2-40B4-BE49-F238E27FC236}">
                        <a16:creationId xmlns:a16="http://schemas.microsoft.com/office/drawing/2014/main" id="{389B4B94-9D7D-DA24-7C55-EB399A27CFF2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5962658" y="2664758"/>
                    <a:ext cx="703831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>
              <p:sp>
                <p:nvSpPr>
                  <p:cNvPr id="39" name="CaixaDeTexto 38">
                    <a:extLst>
                      <a:ext uri="{FF2B5EF4-FFF2-40B4-BE49-F238E27FC236}">
                        <a16:creationId xmlns:a16="http://schemas.microsoft.com/office/drawing/2014/main" id="{389B4B94-9D7D-DA24-7C55-EB399A27CF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962658" y="2664758"/>
                    <a:ext cx="703831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4000" r="-31897" b="-1066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Conector: Angulado 39">
                <a:extLst>
                  <a:ext uri="{FF2B5EF4-FFF2-40B4-BE49-F238E27FC236}">
                    <a16:creationId xmlns:a16="http://schemas.microsoft.com/office/drawing/2014/main" id="{1DF13A9A-5C93-193F-EF1E-90BB099DA685}"/>
                  </a:ext>
                </a:extLst>
              </p:cNvPr>
              <p:cNvCxnSpPr>
                <a:cxnSpLocks/>
                <a:stCxn id="38" idx="1"/>
                <a:endCxn id="36" idx="2"/>
              </p:cNvCxnSpPr>
              <p:nvPr/>
            </p:nvCxnSpPr>
            <p:spPr>
              <a:xfrm flipV="1">
                <a:off x="4176814" y="3534081"/>
                <a:ext cx="3099129" cy="72027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: Angulado 40">
                <a:extLst>
                  <a:ext uri="{FF2B5EF4-FFF2-40B4-BE49-F238E27FC236}">
                    <a16:creationId xmlns:a16="http://schemas.microsoft.com/office/drawing/2014/main" id="{D28A99DB-AB6A-4B32-661C-9B2F0CD91153}"/>
                  </a:ext>
                </a:extLst>
              </p:cNvPr>
              <p:cNvCxnSpPr>
                <a:cxnSpLocks/>
                <a:stCxn id="36" idx="3"/>
              </p:cNvCxnSpPr>
              <p:nvPr/>
            </p:nvCxnSpPr>
            <p:spPr>
              <a:xfrm flipH="1" flipV="1">
                <a:off x="6059124" y="2034381"/>
                <a:ext cx="1825228" cy="1064455"/>
              </a:xfrm>
              <a:prstGeom prst="bentConnector3">
                <a:avLst>
                  <a:gd name="adj1" fmla="val -17395"/>
                </a:avLst>
              </a:prstGeom>
              <a:ln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90689274-3CC2-CCB3-EB32-D329F87E6A94}"/>
                  </a:ext>
                </a:extLst>
              </p:cNvPr>
              <p:cNvSpPr txBox="1"/>
              <p:nvPr/>
            </p:nvSpPr>
            <p:spPr>
              <a:xfrm>
                <a:off x="4124144" y="3698676"/>
                <a:ext cx="16517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Ajuste dos </a:t>
                </a:r>
                <a:r>
                  <a:rPr lang="pt-BR" sz="1200" u="sng" dirty="0"/>
                  <a:t>parâmetros</a:t>
                </a:r>
                <a:r>
                  <a:rPr lang="pt-BR" sz="1200" dirty="0"/>
                  <a:t> do modelo</a:t>
                </a:r>
              </a:p>
            </p:txBody>
          </p:sp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25F2649C-D1F3-67D1-C75D-DC70648A591B}"/>
                  </a:ext>
                </a:extLst>
              </p:cNvPr>
              <p:cNvSpPr/>
              <p:nvPr/>
            </p:nvSpPr>
            <p:spPr>
              <a:xfrm>
                <a:off x="3708815" y="2686164"/>
                <a:ext cx="463575" cy="1935842"/>
              </a:xfrm>
              <a:prstGeom prst="rect">
                <a:avLst/>
              </a:prstGeom>
              <a:solidFill>
                <a:schemeClr val="accent1">
                  <a:alpha val="41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61C3341E-BBF3-2250-D583-40FD8AFA27C4}"/>
                  </a:ext>
                </a:extLst>
              </p:cNvPr>
              <p:cNvSpPr txBox="1"/>
              <p:nvPr/>
            </p:nvSpPr>
            <p:spPr>
              <a:xfrm>
                <a:off x="3440214" y="4604287"/>
                <a:ext cx="10474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Conjunto de treinamento</a:t>
                </a:r>
              </a:p>
            </p:txBody>
          </p:sp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519F3F38-E426-9C7C-11C3-F63B5B81CD5A}"/>
                  </a:ext>
                </a:extLst>
              </p:cNvPr>
              <p:cNvSpPr txBox="1"/>
              <p:nvPr/>
            </p:nvSpPr>
            <p:spPr>
              <a:xfrm>
                <a:off x="5949953" y="3108346"/>
                <a:ext cx="7294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Palpite</a:t>
                </a:r>
              </a:p>
              <a:p>
                <a:pPr algn="ctr"/>
                <a:r>
                  <a:rPr lang="pt-BR" sz="1200" dirty="0"/>
                  <a:t>ou</a:t>
                </a:r>
              </a:p>
              <a:p>
                <a:pPr algn="ctr"/>
                <a:r>
                  <a:rPr lang="pt-BR" sz="1200" dirty="0"/>
                  <a:t>predição</a:t>
                </a:r>
              </a:p>
            </p:txBody>
          </p:sp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3AF0F960-6A54-E296-0586-ADA265EC57B1}"/>
                  </a:ext>
                </a:extLst>
              </p:cNvPr>
              <p:cNvSpPr txBox="1"/>
              <p:nvPr/>
            </p:nvSpPr>
            <p:spPr>
              <a:xfrm>
                <a:off x="7824115" y="3099689"/>
                <a:ext cx="4549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erro</a:t>
                </a:r>
              </a:p>
            </p:txBody>
          </p:sp>
          <p:cxnSp>
            <p:nvCxnSpPr>
              <p:cNvPr id="47" name="Conector reto 46">
                <a:extLst>
                  <a:ext uri="{FF2B5EF4-FFF2-40B4-BE49-F238E27FC236}">
                    <a16:creationId xmlns:a16="http://schemas.microsoft.com/office/drawing/2014/main" id="{FC0D49E1-FF80-9BF5-0027-2F35F364EA76}"/>
                  </a:ext>
                </a:extLst>
              </p:cNvPr>
              <p:cNvCxnSpPr/>
              <p:nvPr/>
            </p:nvCxnSpPr>
            <p:spPr>
              <a:xfrm flipH="1">
                <a:off x="4733134" y="2034381"/>
                <a:ext cx="1212396" cy="1743075"/>
              </a:xfrm>
              <a:prstGeom prst="line">
                <a:avLst/>
              </a:prstGeom>
              <a:ln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tângulo 21">
                  <a:extLst>
                    <a:ext uri="{FF2B5EF4-FFF2-40B4-BE49-F238E27FC236}">
                      <a16:creationId xmlns:a16="http://schemas.microsoft.com/office/drawing/2014/main" id="{5A2505DD-6AF9-E411-4241-BE265FC09384}"/>
                    </a:ext>
                  </a:extLst>
                </p:cNvPr>
                <p:cNvSpPr/>
                <p:nvPr/>
              </p:nvSpPr>
              <p:spPr>
                <a:xfrm>
                  <a:off x="2343971" y="3188740"/>
                  <a:ext cx="1499087" cy="87049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" name="Retângulo 21">
                  <a:extLst>
                    <a:ext uri="{FF2B5EF4-FFF2-40B4-BE49-F238E27FC236}">
                      <a16:creationId xmlns:a16="http://schemas.microsoft.com/office/drawing/2014/main" id="{5A2505DD-6AF9-E411-4241-BE265FC093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3971" y="3188740"/>
                  <a:ext cx="1499087" cy="87049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590050C5-C1C9-2ED6-EF01-16F0876147A0}"/>
                </a:ext>
              </a:extLst>
            </p:cNvPr>
            <p:cNvSpPr/>
            <p:nvPr/>
          </p:nvSpPr>
          <p:spPr>
            <a:xfrm>
              <a:off x="2828925" y="3540919"/>
              <a:ext cx="270358" cy="23098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3410AA7F-EA70-00BA-E689-200898B757D2}"/>
                </a:ext>
              </a:extLst>
            </p:cNvPr>
            <p:cNvSpPr/>
            <p:nvPr/>
          </p:nvSpPr>
          <p:spPr>
            <a:xfrm>
              <a:off x="3324661" y="3540919"/>
              <a:ext cx="270358" cy="23098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E10254BA-FA5D-CC36-D820-4FE1002B0965}"/>
                </a:ext>
              </a:extLst>
            </p:cNvPr>
            <p:cNvCxnSpPr>
              <a:stCxn id="26" idx="2"/>
            </p:cNvCxnSpPr>
            <p:nvPr/>
          </p:nvCxnSpPr>
          <p:spPr>
            <a:xfrm flipH="1">
              <a:off x="3219731" y="3771900"/>
              <a:ext cx="240109" cy="5295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A6C6E62B-83E0-9E3D-3857-6EA79B24D417}"/>
                </a:ext>
              </a:extLst>
            </p:cNvPr>
            <p:cNvCxnSpPr>
              <a:stCxn id="25" idx="2"/>
            </p:cNvCxnSpPr>
            <p:nvPr/>
          </p:nvCxnSpPr>
          <p:spPr>
            <a:xfrm>
              <a:off x="2964104" y="3771900"/>
              <a:ext cx="237794" cy="5295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D8EE8F3B-807F-F9F1-CDC4-A16FE9FAABBE}"/>
                </a:ext>
              </a:extLst>
            </p:cNvPr>
            <p:cNvSpPr txBox="1"/>
            <p:nvPr/>
          </p:nvSpPr>
          <p:spPr>
            <a:xfrm>
              <a:off x="2270990" y="2946533"/>
              <a:ext cx="11158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Modelo de 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200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00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10830-7336-91D1-5499-0862C69F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Outras medidas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6BF4C0-7E55-8111-D7D7-035EB9474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6829" y="1825625"/>
            <a:ext cx="5674758" cy="4883400"/>
          </a:xfrm>
        </p:spPr>
        <p:txBody>
          <a:bodyPr/>
          <a:lstStyle/>
          <a:p>
            <a:r>
              <a:rPr lang="pt-BR" dirty="0"/>
              <a:t>Além do EQM (</a:t>
            </a:r>
            <a:r>
              <a:rPr lang="pt-BR" dirty="0" err="1"/>
              <a:t>Mean</a:t>
            </a:r>
            <a:r>
              <a:rPr lang="pt-BR" dirty="0"/>
              <a:t> </a:t>
            </a:r>
            <a:r>
              <a:rPr lang="pt-BR" dirty="0" err="1"/>
              <a:t>Squared</a:t>
            </a:r>
            <a:r>
              <a:rPr lang="pt-BR" dirty="0"/>
              <a:t> </a:t>
            </a:r>
            <a:r>
              <a:rPr lang="pt-BR" dirty="0" err="1"/>
              <a:t>Error</a:t>
            </a:r>
            <a:r>
              <a:rPr lang="pt-BR" dirty="0"/>
              <a:t> – MSE), existem diversas outras métricas de erro que podemos usar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Raíz do Erro Quadrático Médio (Root </a:t>
            </a:r>
            <a:r>
              <a:rPr lang="pt-BR" dirty="0" err="1"/>
              <a:t>Mean</a:t>
            </a:r>
            <a:r>
              <a:rPr lang="pt-BR" dirty="0"/>
              <a:t> </a:t>
            </a:r>
            <a:r>
              <a:rPr lang="pt-BR" dirty="0" err="1"/>
              <a:t>Squared</a:t>
            </a:r>
            <a:r>
              <a:rPr lang="pt-BR" dirty="0"/>
              <a:t> </a:t>
            </a:r>
            <a:r>
              <a:rPr lang="pt-BR" dirty="0" err="1"/>
              <a:t>Error</a:t>
            </a:r>
            <a:r>
              <a:rPr lang="pt-BR" dirty="0"/>
              <a:t> – RMSE)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Erro Absoluto Média (</a:t>
            </a:r>
            <a:r>
              <a:rPr lang="pt-BR" dirty="0" err="1"/>
              <a:t>Mean</a:t>
            </a:r>
            <a:r>
              <a:rPr lang="pt-BR" dirty="0"/>
              <a:t> Absolute </a:t>
            </a:r>
            <a:r>
              <a:rPr lang="pt-BR" dirty="0" err="1"/>
              <a:t>Error</a:t>
            </a:r>
            <a:r>
              <a:rPr lang="pt-BR" dirty="0"/>
              <a:t> – MAE);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Entropia Cruzada (Cross-Entropia);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Etc.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12EE77C-6A3E-1677-40E5-D9887B8F1F1E}"/>
                  </a:ext>
                </a:extLst>
              </p:cNvPr>
              <p:cNvSpPr txBox="1"/>
              <p:nvPr/>
            </p:nvSpPr>
            <p:spPr>
              <a:xfrm>
                <a:off x="838200" y="1513028"/>
                <a:ext cx="3520374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12EE77C-6A3E-1677-40E5-D9887B8F1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13028"/>
                <a:ext cx="3520374" cy="1130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F978C60-702A-3E84-6A73-7B615BC32415}"/>
                  </a:ext>
                </a:extLst>
              </p:cNvPr>
              <p:cNvSpPr txBox="1"/>
              <p:nvPr/>
            </p:nvSpPr>
            <p:spPr>
              <a:xfrm>
                <a:off x="838201" y="4123565"/>
                <a:ext cx="3520373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MAE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F978C60-702A-3E84-6A73-7B615BC32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4123565"/>
                <a:ext cx="3520373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2E122A9-38F7-3EDD-EB51-59C40B04209A}"/>
                  </a:ext>
                </a:extLst>
              </p:cNvPr>
              <p:cNvSpPr txBox="1"/>
              <p:nvPr/>
            </p:nvSpPr>
            <p:spPr>
              <a:xfrm>
                <a:off x="838200" y="5296761"/>
                <a:ext cx="4976973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cross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entropy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unc>
                            <m:func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2E122A9-38F7-3EDD-EB51-59C40B042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96761"/>
                <a:ext cx="4976973" cy="11308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have Direita 9">
            <a:extLst>
              <a:ext uri="{FF2B5EF4-FFF2-40B4-BE49-F238E27FC236}">
                <a16:creationId xmlns:a16="http://schemas.microsoft.com/office/drawing/2014/main" id="{93847FBB-5EC0-2B17-E863-7E714B0F2822}"/>
              </a:ext>
            </a:extLst>
          </p:cNvPr>
          <p:cNvSpPr/>
          <p:nvPr/>
        </p:nvSpPr>
        <p:spPr>
          <a:xfrm>
            <a:off x="4560440" y="1513028"/>
            <a:ext cx="310556" cy="36876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BADE38C-30AD-7CB9-1E21-F23E5394C2BF}"/>
              </a:ext>
            </a:extLst>
          </p:cNvPr>
          <p:cNvSpPr txBox="1"/>
          <p:nvPr/>
        </p:nvSpPr>
        <p:spPr>
          <a:xfrm>
            <a:off x="4870996" y="2756675"/>
            <a:ext cx="1456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Usadas em problemas de aproximação de curvas</a:t>
            </a:r>
          </a:p>
        </p:txBody>
      </p:sp>
      <p:sp>
        <p:nvSpPr>
          <p:cNvPr id="12" name="Chave Direita 11">
            <a:extLst>
              <a:ext uri="{FF2B5EF4-FFF2-40B4-BE49-F238E27FC236}">
                <a16:creationId xmlns:a16="http://schemas.microsoft.com/office/drawing/2014/main" id="{188BC520-3A22-1304-CF44-585EBB62C79B}"/>
              </a:ext>
            </a:extLst>
          </p:cNvPr>
          <p:cNvSpPr/>
          <p:nvPr/>
        </p:nvSpPr>
        <p:spPr>
          <a:xfrm rot="5400000">
            <a:off x="3171408" y="3920413"/>
            <a:ext cx="310556" cy="49769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1AFB85E-4781-4569-8ECE-CCDFAA667CDA}"/>
              </a:ext>
            </a:extLst>
          </p:cNvPr>
          <p:cNvSpPr txBox="1"/>
          <p:nvPr/>
        </p:nvSpPr>
        <p:spPr>
          <a:xfrm>
            <a:off x="838199" y="6452865"/>
            <a:ext cx="497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Usada em problemas de classificação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8660048-2E5D-834E-A26B-95299D0CB16C}"/>
                  </a:ext>
                </a:extLst>
              </p:cNvPr>
              <p:cNvSpPr txBox="1"/>
              <p:nvPr/>
            </p:nvSpPr>
            <p:spPr>
              <a:xfrm>
                <a:off x="838199" y="2644521"/>
                <a:ext cx="4101291" cy="1529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8660048-2E5D-834E-A26B-95299D0CB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644521"/>
                <a:ext cx="4101291" cy="15292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759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B36A8-6590-17D8-1A21-CACFBD10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Próximos passos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22D6CE-63C9-8C53-326D-3596DA5E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2694" cy="4667250"/>
          </a:xfrm>
        </p:spPr>
        <p:txBody>
          <a:bodyPr>
            <a:normAutofit/>
          </a:bodyPr>
          <a:lstStyle/>
          <a:p>
            <a:r>
              <a:rPr lang="pt-BR" dirty="0"/>
              <a:t>Nesse tópico nós vimos o que é o erro (ou perda) e definimos uma forma de medi-lo. </a:t>
            </a:r>
          </a:p>
          <a:p>
            <a:r>
              <a:rPr lang="pt-BR" dirty="0"/>
              <a:t>Agora, o próximo passo envolverá a definição de um processo que utilize a informação do erro para gerar o próximo palpite (ou suposição) de forma que ele seja melhor do que o atual.</a:t>
            </a:r>
          </a:p>
          <a:p>
            <a:r>
              <a:rPr lang="pt-BR" dirty="0"/>
              <a:t>Esse processo é chamado de </a:t>
            </a:r>
            <a:r>
              <a:rPr lang="pt-BR" b="1" i="1" dirty="0"/>
              <a:t>otimização </a:t>
            </a:r>
            <a:r>
              <a:rPr lang="pt-BR" dirty="0"/>
              <a:t>e será abordado em breve.</a:t>
            </a:r>
          </a:p>
          <a:p>
            <a:r>
              <a:rPr lang="pt-BR" dirty="0"/>
              <a:t>Mas primeiro, vamos dar uma olhada em um código que usa esse processo.</a:t>
            </a:r>
          </a:p>
        </p:txBody>
      </p:sp>
    </p:spTree>
    <p:extLst>
      <p:ext uri="{BB962C8B-B14F-4D97-AF65-F5344CB8AC3E}">
        <p14:creationId xmlns:p14="http://schemas.microsoft.com/office/powerpoint/2010/main" val="321788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9257" cy="5032376"/>
          </a:xfrm>
        </p:spPr>
        <p:txBody>
          <a:bodyPr>
            <a:normAutofit/>
          </a:bodyPr>
          <a:lstStyle/>
          <a:p>
            <a:r>
              <a:rPr lang="pt-BR" dirty="0"/>
              <a:t>Neste tópico vamos ver como medir o desempenho de um modelo de aprendizado de máquina ao longo do seu processo de aprendizagem.</a:t>
            </a:r>
          </a:p>
          <a:p>
            <a:r>
              <a:rPr lang="pt-BR" dirty="0"/>
              <a:t>Para isso, como já discutido brevemente antes, usaremos uma função chamada de função de erro ou de perda.</a:t>
            </a:r>
          </a:p>
          <a:p>
            <a:r>
              <a:rPr lang="pt-BR" dirty="0"/>
              <a:t>Idealmente, o processo de treinamento tem como objetivo minimizar o erro e, consequentemente, aumentar a precisão do modelo.</a:t>
            </a:r>
          </a:p>
          <a:p>
            <a:r>
              <a:rPr lang="pt-BR" dirty="0"/>
              <a:t>Além disso, veremos em breve diferentes estratégias para minimizar o erro.</a:t>
            </a:r>
          </a:p>
          <a:p>
            <a:r>
              <a:rPr lang="pt-BR" dirty="0"/>
              <a:t>Porém, primeiro, vamos aprender como calcular o erro.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“”.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Agrupar 38">
            <a:extLst>
              <a:ext uri="{FF2B5EF4-FFF2-40B4-BE49-F238E27FC236}">
                <a16:creationId xmlns:a16="http://schemas.microsoft.com/office/drawing/2014/main" id="{5E685139-6069-966B-FDA3-84FF70C86088}"/>
              </a:ext>
            </a:extLst>
          </p:cNvPr>
          <p:cNvGrpSpPr/>
          <p:nvPr/>
        </p:nvGrpSpPr>
        <p:grpSpPr>
          <a:xfrm>
            <a:off x="6096000" y="2755900"/>
            <a:ext cx="5549900" cy="1200149"/>
            <a:chOff x="6096000" y="2755900"/>
            <a:chExt cx="5549900" cy="1200149"/>
          </a:xfrm>
        </p:grpSpPr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E6ADE51B-F5F0-50B9-9081-03D4DE974930}"/>
                </a:ext>
              </a:extLst>
            </p:cNvPr>
            <p:cNvSpPr/>
            <p:nvPr/>
          </p:nvSpPr>
          <p:spPr>
            <a:xfrm>
              <a:off x="6096000" y="2755900"/>
              <a:ext cx="1587500" cy="8255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Faça uma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D940D749-1DB6-C701-C5CF-CC3C4BAAA2B1}"/>
                </a:ext>
              </a:extLst>
            </p:cNvPr>
            <p:cNvSpPr/>
            <p:nvPr/>
          </p:nvSpPr>
          <p:spPr>
            <a:xfrm>
              <a:off x="8077200" y="2755900"/>
              <a:ext cx="1587500" cy="825500"/>
            </a:xfrm>
            <a:prstGeom prst="round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Meça o desempenho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68711CE1-2F1A-4017-F301-880EEE647FF1}"/>
                </a:ext>
              </a:extLst>
            </p:cNvPr>
            <p:cNvSpPr/>
            <p:nvPr/>
          </p:nvSpPr>
          <p:spPr>
            <a:xfrm>
              <a:off x="10058400" y="2755900"/>
              <a:ext cx="1587500" cy="8255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Otimiz</a:t>
              </a:r>
              <a:r>
                <a:rPr lang="pt-BR" dirty="0">
                  <a:solidFill>
                    <a:schemeClr val="bg1"/>
                  </a:solidFill>
                  <a:latin typeface="Söhne"/>
                </a:rPr>
                <a:t>e sua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4FFFC850-2670-B7F3-8510-994383D2277D}"/>
                </a:ext>
              </a:extLst>
            </p:cNvPr>
            <p:cNvCxnSpPr>
              <a:cxnSpLocks/>
              <a:stCxn id="28" idx="3"/>
              <a:endCxn id="29" idx="1"/>
            </p:cNvCxnSpPr>
            <p:nvPr/>
          </p:nvCxnSpPr>
          <p:spPr>
            <a:xfrm>
              <a:off x="7683500" y="31686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0225DCE3-778F-016F-9ED6-491B23819EE0}"/>
                </a:ext>
              </a:extLst>
            </p:cNvPr>
            <p:cNvCxnSpPr>
              <a:cxnSpLocks/>
            </p:cNvCxnSpPr>
            <p:nvPr/>
          </p:nvCxnSpPr>
          <p:spPr>
            <a:xfrm>
              <a:off x="9664700" y="31686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: Angulado 32">
              <a:extLst>
                <a:ext uri="{FF2B5EF4-FFF2-40B4-BE49-F238E27FC236}">
                  <a16:creationId xmlns:a16="http://schemas.microsoft.com/office/drawing/2014/main" id="{7B1D31D0-A6F9-D3C2-EA32-0C39FBCDDFD8}"/>
                </a:ext>
              </a:extLst>
            </p:cNvPr>
            <p:cNvCxnSpPr>
              <a:stCxn id="30" idx="2"/>
              <a:endCxn id="28" idx="2"/>
            </p:cNvCxnSpPr>
            <p:nvPr/>
          </p:nvCxnSpPr>
          <p:spPr>
            <a:xfrm rot="5400000">
              <a:off x="8870950" y="1600200"/>
              <a:ext cx="12700" cy="3962400"/>
            </a:xfrm>
            <a:prstGeom prst="bentConnector3">
              <a:avLst>
                <a:gd name="adj1" fmla="val 280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2CBBF828-16D7-52D8-6232-E770A830B319}"/>
                </a:ext>
              </a:extLst>
            </p:cNvPr>
            <p:cNvSpPr txBox="1"/>
            <p:nvPr/>
          </p:nvSpPr>
          <p:spPr>
            <a:xfrm>
              <a:off x="6896100" y="3648272"/>
              <a:ext cx="3962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repita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3427A9E2-3AFA-A87D-3728-FD640A350F46}"/>
              </a:ext>
            </a:extLst>
          </p:cNvPr>
          <p:cNvGrpSpPr/>
          <p:nvPr/>
        </p:nvGrpSpPr>
        <p:grpSpPr>
          <a:xfrm>
            <a:off x="368300" y="596900"/>
            <a:ext cx="5549900" cy="1188938"/>
            <a:chOff x="368300" y="596900"/>
            <a:chExt cx="5549900" cy="1188938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09AC80A3-7692-65F9-9351-F18962A5491D}"/>
                </a:ext>
              </a:extLst>
            </p:cNvPr>
            <p:cNvSpPr/>
            <p:nvPr/>
          </p:nvSpPr>
          <p:spPr>
            <a:xfrm>
              <a:off x="368300" y="596900"/>
              <a:ext cx="1587500" cy="8255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Faça uma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FA0966A8-1BF3-C8DE-8779-2E122A343932}"/>
                </a:ext>
              </a:extLst>
            </p:cNvPr>
            <p:cNvSpPr/>
            <p:nvPr/>
          </p:nvSpPr>
          <p:spPr>
            <a:xfrm>
              <a:off x="2349500" y="596900"/>
              <a:ext cx="1587500" cy="825500"/>
            </a:xfrm>
            <a:prstGeom prst="round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Meça o desempenho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232E9981-B45D-A800-524D-E74475D2C365}"/>
                </a:ext>
              </a:extLst>
            </p:cNvPr>
            <p:cNvSpPr/>
            <p:nvPr/>
          </p:nvSpPr>
          <p:spPr>
            <a:xfrm>
              <a:off x="4330700" y="596900"/>
              <a:ext cx="1587500" cy="825500"/>
            </a:xfrm>
            <a:prstGeom prst="round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Otimiz</a:t>
              </a:r>
              <a:r>
                <a:rPr lang="pt-BR" dirty="0">
                  <a:solidFill>
                    <a:schemeClr val="bg1"/>
                  </a:solidFill>
                  <a:latin typeface="Söhne"/>
                </a:rPr>
                <a:t>e sua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E6F82BE2-1BAB-3F9A-FCE0-334FA744F2D4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1955800" y="10096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67C820A-62BC-AE65-5F7F-74C08A0DE146}"/>
                </a:ext>
              </a:extLst>
            </p:cNvPr>
            <p:cNvCxnSpPr>
              <a:cxnSpLocks/>
            </p:cNvCxnSpPr>
            <p:nvPr/>
          </p:nvCxnSpPr>
          <p:spPr>
            <a:xfrm>
              <a:off x="3937000" y="10096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: Angulado 15">
              <a:extLst>
                <a:ext uri="{FF2B5EF4-FFF2-40B4-BE49-F238E27FC236}">
                  <a16:creationId xmlns:a16="http://schemas.microsoft.com/office/drawing/2014/main" id="{8A71928B-DBBF-321B-7A0D-3011AE2D6259}"/>
                </a:ext>
              </a:extLst>
            </p:cNvPr>
            <p:cNvCxnSpPr>
              <a:stCxn id="6" idx="2"/>
              <a:endCxn id="4" idx="2"/>
            </p:cNvCxnSpPr>
            <p:nvPr/>
          </p:nvCxnSpPr>
          <p:spPr>
            <a:xfrm rot="5400000">
              <a:off x="3143250" y="-558800"/>
              <a:ext cx="12700" cy="3962400"/>
            </a:xfrm>
            <a:prstGeom prst="bentConnector3">
              <a:avLst>
                <a:gd name="adj1" fmla="val 280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0AD83AB7-C3C7-6FB4-9A67-30F0F4028859}"/>
                </a:ext>
              </a:extLst>
            </p:cNvPr>
            <p:cNvSpPr txBox="1"/>
            <p:nvPr/>
          </p:nvSpPr>
          <p:spPr>
            <a:xfrm>
              <a:off x="1162050" y="1478061"/>
              <a:ext cx="3962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repita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9CADEF22-2DB6-5516-566F-3ED636D4E808}"/>
              </a:ext>
            </a:extLst>
          </p:cNvPr>
          <p:cNvGrpSpPr/>
          <p:nvPr/>
        </p:nvGrpSpPr>
        <p:grpSpPr>
          <a:xfrm>
            <a:off x="374650" y="4432300"/>
            <a:ext cx="5549900" cy="1163538"/>
            <a:chOff x="374650" y="4432300"/>
            <a:chExt cx="5549900" cy="1163538"/>
          </a:xfrm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DCCDA0D2-6061-15B0-BC53-560EB981381A}"/>
                </a:ext>
              </a:extLst>
            </p:cNvPr>
            <p:cNvSpPr/>
            <p:nvPr/>
          </p:nvSpPr>
          <p:spPr>
            <a:xfrm>
              <a:off x="374650" y="4432300"/>
              <a:ext cx="1587500" cy="825500"/>
            </a:xfrm>
            <a:prstGeom prst="roundRect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Faça uma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DB44A420-2619-26B9-3F25-677ADAF8F27D}"/>
                </a:ext>
              </a:extLst>
            </p:cNvPr>
            <p:cNvSpPr/>
            <p:nvPr/>
          </p:nvSpPr>
          <p:spPr>
            <a:xfrm>
              <a:off x="2355850" y="4432300"/>
              <a:ext cx="1587500" cy="8255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Meça o desempenho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A421792E-EA21-B83B-85A6-6C08D8A12985}"/>
                </a:ext>
              </a:extLst>
            </p:cNvPr>
            <p:cNvSpPr/>
            <p:nvPr/>
          </p:nvSpPr>
          <p:spPr>
            <a:xfrm>
              <a:off x="4337050" y="4432300"/>
              <a:ext cx="1587500" cy="825500"/>
            </a:xfrm>
            <a:prstGeom prst="roundRect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Otimiz</a:t>
              </a:r>
              <a:r>
                <a:rPr lang="pt-BR" dirty="0">
                  <a:solidFill>
                    <a:schemeClr val="bg1"/>
                  </a:solidFill>
                  <a:latin typeface="Söhne"/>
                </a:rPr>
                <a:t>e sua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15627F5F-D2DE-39C5-456D-4CD918271F41}"/>
                </a:ext>
              </a:extLst>
            </p:cNvPr>
            <p:cNvCxnSpPr>
              <a:cxnSpLocks/>
              <a:stCxn id="21" idx="3"/>
              <a:endCxn id="22" idx="1"/>
            </p:cNvCxnSpPr>
            <p:nvPr/>
          </p:nvCxnSpPr>
          <p:spPr>
            <a:xfrm>
              <a:off x="1962150" y="48450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DA460B65-91E8-E67A-6546-DFB3814235E0}"/>
                </a:ext>
              </a:extLst>
            </p:cNvPr>
            <p:cNvCxnSpPr>
              <a:cxnSpLocks/>
            </p:cNvCxnSpPr>
            <p:nvPr/>
          </p:nvCxnSpPr>
          <p:spPr>
            <a:xfrm>
              <a:off x="3943350" y="48450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: Angulado 25">
              <a:extLst>
                <a:ext uri="{FF2B5EF4-FFF2-40B4-BE49-F238E27FC236}">
                  <a16:creationId xmlns:a16="http://schemas.microsoft.com/office/drawing/2014/main" id="{3FBD8BE1-430E-E41F-F104-C62BB7F6386F}"/>
                </a:ext>
              </a:extLst>
            </p:cNvPr>
            <p:cNvCxnSpPr>
              <a:stCxn id="23" idx="2"/>
              <a:endCxn id="21" idx="2"/>
            </p:cNvCxnSpPr>
            <p:nvPr/>
          </p:nvCxnSpPr>
          <p:spPr>
            <a:xfrm rot="5400000">
              <a:off x="3149600" y="3276600"/>
              <a:ext cx="12700" cy="3962400"/>
            </a:xfrm>
            <a:prstGeom prst="bentConnector3">
              <a:avLst>
                <a:gd name="adj1" fmla="val 280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6C09C5AD-FA88-A0E1-065B-C8A1ACED5A9E}"/>
                </a:ext>
              </a:extLst>
            </p:cNvPr>
            <p:cNvSpPr txBox="1"/>
            <p:nvPr/>
          </p:nvSpPr>
          <p:spPr>
            <a:xfrm>
              <a:off x="1162050" y="5288061"/>
              <a:ext cx="3962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repita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91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BFACCC-402D-F8EB-8DF6-A01AC2F114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Mapeando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pt-BR" b="1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BFACCC-402D-F8EB-8DF6-A01AC2F11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4AB04A-D8D2-BC7E-F4F7-97B83877B1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91192" y="1825624"/>
                <a:ext cx="676039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Considerem esses dois conjuntos de números.</a:t>
                </a:r>
              </a:p>
              <a:p>
                <a:r>
                  <a:rPr lang="pt-BR" dirty="0"/>
                  <a:t>Qual a relação entre os dois conjuntos?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Ou seja, qual é a função que mapeia os valores 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?</a:t>
                </a:r>
              </a:p>
              <a:p>
                <a:r>
                  <a:rPr lang="pt-BR" dirty="0"/>
                  <a:t>Nós sabemos que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é uma função 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nós só não sabemos que função é essa.</a:t>
                </a:r>
              </a:p>
              <a:p>
                <a:r>
                  <a:rPr lang="pt-BR" dirty="0"/>
                  <a:t>Que tal plotarmos esse pontos?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4AB04A-D8D2-BC7E-F4F7-97B83877B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1192" y="1825624"/>
                <a:ext cx="6760396" cy="5032375"/>
              </a:xfrm>
              <a:blipFill>
                <a:blip r:embed="rId3"/>
                <a:stretch>
                  <a:fillRect l="-1623" t="-1937" r="-25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57B0757-0010-3DDB-7F4D-4E0B92E0088F}"/>
                  </a:ext>
                </a:extLst>
              </p:cNvPr>
              <p:cNvSpPr txBox="1"/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−3, −1,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57B0757-0010-3DDB-7F4D-4E0B92E00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26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BFACCC-402D-F8EB-8DF6-A01AC2F114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Mapeando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: Função hipótese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BFACCC-402D-F8EB-8DF6-A01AC2F11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4AB04A-D8D2-BC7E-F4F7-97B83877B1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0786" y="1825624"/>
                <a:ext cx="640080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Ao plotarmos os pontos, percebemos que existe uma relação linear entre eles.</a:t>
                </a:r>
              </a:p>
              <a:p>
                <a:r>
                  <a:rPr lang="pt-BR" dirty="0"/>
                  <a:t>Podemos criar uma </a:t>
                </a:r>
                <a:r>
                  <a:rPr lang="pt-BR" b="1" i="1" dirty="0"/>
                  <a:t>hipótese</a:t>
                </a:r>
                <a:r>
                  <a:rPr lang="pt-BR" dirty="0"/>
                  <a:t> que uma reta explica esse mapeamento.</a:t>
                </a:r>
              </a:p>
              <a:p>
                <a:r>
                  <a:rPr lang="pt-BR" dirty="0"/>
                  <a:t>Portanto, usamos a função de uma reta para definir o mapeamento: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0" dirty="0"/>
              </a:p>
              <a:p>
                <a:r>
                  <a:rPr lang="pt-BR" dirty="0"/>
                  <a:t>Agora precisamos encontrar os valores dos parâmetros (ou pesos)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4AB04A-D8D2-BC7E-F4F7-97B83877B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0786" y="1825624"/>
                <a:ext cx="6400801" cy="5032375"/>
              </a:xfrm>
              <a:blipFill>
                <a:blip r:embed="rId3"/>
                <a:stretch>
                  <a:fillRect l="-171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57B0757-0010-3DDB-7F4D-4E0B92E0088F}"/>
                  </a:ext>
                </a:extLst>
              </p:cNvPr>
              <p:cNvSpPr txBox="1"/>
              <p:nvPr/>
            </p:nvSpPr>
            <p:spPr>
              <a:xfrm>
                <a:off x="766281" y="1690688"/>
                <a:ext cx="427571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−3, −1,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57B0757-0010-3DDB-7F4D-4E0B92E00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81" y="1690688"/>
                <a:ext cx="4275711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2F929B73-2163-E9DA-DD98-A24E44354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22" y="3262831"/>
            <a:ext cx="4528670" cy="351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4D0DA7D0-9DF9-2C08-3122-405034D987C4}"/>
              </a:ext>
            </a:extLst>
          </p:cNvPr>
          <p:cNvSpPr/>
          <p:nvPr/>
        </p:nvSpPr>
        <p:spPr>
          <a:xfrm>
            <a:off x="2777657" y="2835474"/>
            <a:ext cx="359596" cy="4273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99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Suposição e Predição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9833" y="1825624"/>
                <a:ext cx="5979559" cy="5032375"/>
              </a:xfrm>
            </p:spPr>
            <p:txBody>
              <a:bodyPr/>
              <a:lstStyle/>
              <a:p>
                <a:r>
                  <a:rPr lang="pt-BR" dirty="0"/>
                  <a:t>Vamos começar atribuindo alguns valores aleatórios para os pesos, ou seja, vamos fazer uma suposição sobre os valores.</a:t>
                </a:r>
              </a:p>
              <a:p>
                <a:r>
                  <a:rPr lang="pt-BR" dirty="0"/>
                  <a:t>Como medimos se essa função hipótese é boa ou ruim?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Usamos os valores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para obter o mapeamento (i.e., predição) feito pela função e comparamos com os valores de saída esperados,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9833" y="1825624"/>
                <a:ext cx="5979559" cy="5032375"/>
              </a:xfrm>
              <a:blipFill>
                <a:blip r:embed="rId2"/>
                <a:stretch>
                  <a:fillRect l="-1837" t="-1937" r="-12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/>
              <p:nvPr/>
            </p:nvSpPr>
            <p:spPr>
              <a:xfrm>
                <a:off x="838200" y="2096196"/>
                <a:ext cx="300262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=−1+3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96196"/>
                <a:ext cx="300262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/>
              <p:nvPr/>
            </p:nvSpPr>
            <p:spPr>
              <a:xfrm>
                <a:off x="838200" y="2844225"/>
                <a:ext cx="42757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44225"/>
                <a:ext cx="427571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8F642AB-5781-6ABA-EEA1-91ACFE4297E4}"/>
                  </a:ext>
                </a:extLst>
              </p:cNvPr>
              <p:cNvSpPr txBox="1"/>
              <p:nvPr/>
            </p:nvSpPr>
            <p:spPr>
              <a:xfrm>
                <a:off x="838200" y="4188868"/>
                <a:ext cx="48845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just">
                  <a:defRPr sz="32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b="0" i="0" smtClean="0"/>
                            <m:t>−</m:t>
                          </m:r>
                          <m:r>
                            <m:rPr>
                              <m:nor/>
                            </m:rPr>
                            <a:rPr lang="pt-BR" b="0" i="0"/>
                            <m:t>4, −1, 2, 5, 8, 11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8F642AB-5781-6ABA-EEA1-91ACFE429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88868"/>
                <a:ext cx="488450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80045694-BE57-1C2E-0CCC-44F6CB26F7D2}"/>
              </a:ext>
            </a:extLst>
          </p:cNvPr>
          <p:cNvSpPr txBox="1"/>
          <p:nvPr/>
        </p:nvSpPr>
        <p:spPr>
          <a:xfrm>
            <a:off x="838200" y="3788758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Predições feitas pela função hipótese atual: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B7679470-3B67-4D52-F73A-2C0E039620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94" y="5392183"/>
            <a:ext cx="5564039" cy="125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6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quão boa é a função hipótese?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59DC9-1554-0C0A-78CF-76B7B512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833" y="1825624"/>
            <a:ext cx="5979559" cy="5032375"/>
          </a:xfrm>
        </p:spPr>
        <p:txBody>
          <a:bodyPr/>
          <a:lstStyle/>
          <a:p>
            <a:r>
              <a:rPr lang="pt-BR" dirty="0"/>
              <a:t>Vemos que os valores preditos e esperados não são os mesmos.</a:t>
            </a:r>
          </a:p>
          <a:p>
            <a:r>
              <a:rPr lang="pt-BR" dirty="0"/>
              <a:t>Os três primeiros valores até são próximos, mas os últimos já estão mais distantes.</a:t>
            </a:r>
          </a:p>
          <a:p>
            <a:r>
              <a:rPr lang="pt-BR" dirty="0"/>
              <a:t>Existe uma maneira de formalizarmos um cálculo do quão bom ou ruim essa função e suas predições são?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/>
              <p:nvPr/>
            </p:nvSpPr>
            <p:spPr>
              <a:xfrm>
                <a:off x="838200" y="1677096"/>
                <a:ext cx="300262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=−1+3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77096"/>
                <a:ext cx="300262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/>
              <p:nvPr/>
            </p:nvSpPr>
            <p:spPr>
              <a:xfrm>
                <a:off x="838200" y="2298125"/>
                <a:ext cx="42757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98125"/>
                <a:ext cx="427571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8F642AB-5781-6ABA-EEA1-91ACFE4297E4}"/>
                  </a:ext>
                </a:extLst>
              </p:cNvPr>
              <p:cNvSpPr txBox="1"/>
              <p:nvPr/>
            </p:nvSpPr>
            <p:spPr>
              <a:xfrm>
                <a:off x="838200" y="3528468"/>
                <a:ext cx="48845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just">
                  <a:defRPr sz="32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b="0" i="0" smtClean="0"/>
                            <m:t>−</m:t>
                          </m:r>
                          <m:r>
                            <m:rPr>
                              <m:nor/>
                            </m:rPr>
                            <a:rPr lang="pt-BR" b="0" i="0"/>
                            <m:t>4, −1, 2, 5, 8, 11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8F642AB-5781-6ABA-EEA1-91ACFE429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28468"/>
                <a:ext cx="488450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80045694-BE57-1C2E-0CCC-44F6CB26F7D2}"/>
              </a:ext>
            </a:extLst>
          </p:cNvPr>
          <p:cNvSpPr txBox="1"/>
          <p:nvPr/>
        </p:nvSpPr>
        <p:spPr>
          <a:xfrm>
            <a:off x="838200" y="3128358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Predições feita pela função hipótese atual: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278CA7A-1017-066E-C955-CEE7F26CB8CF}"/>
                  </a:ext>
                </a:extLst>
              </p:cNvPr>
              <p:cNvSpPr txBox="1"/>
              <p:nvPr/>
            </p:nvSpPr>
            <p:spPr>
              <a:xfrm>
                <a:off x="838200" y="4682004"/>
                <a:ext cx="464648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−3, −1,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278CA7A-1017-066E-C955-CEE7F26CB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82004"/>
                <a:ext cx="464648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6AE4A780-2D79-19B0-B1E9-74650FFF6CE2}"/>
              </a:ext>
            </a:extLst>
          </p:cNvPr>
          <p:cNvSpPr txBox="1"/>
          <p:nvPr/>
        </p:nvSpPr>
        <p:spPr>
          <a:xfrm>
            <a:off x="817652" y="4357157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Valores de saída esperados: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B264004C-5785-B53A-912B-070D69AF00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2" y="5500701"/>
            <a:ext cx="5564039" cy="122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7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medir as distâncias!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9833" y="1825624"/>
                <a:ext cx="5979559" cy="5032375"/>
              </a:xfrm>
            </p:spPr>
            <p:txBody>
              <a:bodyPr/>
              <a:lstStyle/>
              <a:p>
                <a:r>
                  <a:rPr lang="pt-BR" dirty="0"/>
                  <a:t>Talvez nós possamos definir uma métrica de desempenho plotando os valores esperados e preditos. </a:t>
                </a:r>
              </a:p>
              <a:p>
                <a:r>
                  <a:rPr lang="pt-BR" dirty="0"/>
                  <a:t>Na figura ao lado, temos os pontos preditos e esperados para cada valor de </a:t>
                </a:r>
                <a14:m>
                  <m:oMath xmlns:m="http://schemas.openxmlformats.org/officeDocument/2006/math">
                    <m:r>
                      <a:rPr lang="pt-BR" sz="28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9833" y="1825624"/>
                <a:ext cx="5979559" cy="5032375"/>
              </a:xfrm>
              <a:blipFill>
                <a:blip r:embed="rId2"/>
                <a:stretch>
                  <a:fillRect l="-183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">
            <a:extLst>
              <a:ext uri="{FF2B5EF4-FFF2-40B4-BE49-F238E27FC236}">
                <a16:creationId xmlns:a16="http://schemas.microsoft.com/office/drawing/2014/main" id="{AF4ABB3B-6DD5-472D-1C06-9342ED7E2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92" y="2064964"/>
            <a:ext cx="4654432" cy="356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962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medir as distâncias!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59DC9-1554-0C0A-78CF-76B7B512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833" y="1825624"/>
            <a:ext cx="5979559" cy="5032375"/>
          </a:xfrm>
        </p:spPr>
        <p:txBody>
          <a:bodyPr>
            <a:normAutofit/>
          </a:bodyPr>
          <a:lstStyle/>
          <a:p>
            <a:r>
              <a:rPr lang="pt-BR" dirty="0"/>
              <a:t>Podemos traçar uma reta entre cada ponto e, pelo comprimento dessas retas (ou </a:t>
            </a:r>
            <a:r>
              <a:rPr lang="pt-BR" b="1" i="1" dirty="0"/>
              <a:t>diferença</a:t>
            </a:r>
            <a:r>
              <a:rPr lang="pt-BR" dirty="0"/>
              <a:t> entre os pontos), descobrir se a função hipótese é boa ou não.</a:t>
            </a:r>
          </a:p>
          <a:p>
            <a:r>
              <a:rPr lang="pt-BR" dirty="0"/>
              <a:t>O comprimento de cada reta é mostrado ao lado delas.</a:t>
            </a:r>
          </a:p>
          <a:p>
            <a:r>
              <a:rPr lang="pt-BR" dirty="0"/>
              <a:t>Talvez nós possamos calcular a média dos comprimentos para obter o </a:t>
            </a:r>
            <a:r>
              <a:rPr lang="pt-BR" b="1" i="1" dirty="0"/>
              <a:t>erro médio </a:t>
            </a:r>
            <a:r>
              <a:rPr lang="pt-BR" dirty="0"/>
              <a:t>causado pela função hipótese atual.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6C6C7F99-319F-3F5F-707A-3647CB0C494E}"/>
              </a:ext>
            </a:extLst>
          </p:cNvPr>
          <p:cNvGrpSpPr/>
          <p:nvPr/>
        </p:nvGrpSpPr>
        <p:grpSpPr>
          <a:xfrm>
            <a:off x="501294" y="1825624"/>
            <a:ext cx="4902989" cy="3568398"/>
            <a:chOff x="336908" y="2375202"/>
            <a:chExt cx="4902989" cy="3568398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8FF7C909-12C2-1F28-3CD1-F415FDEBCF05}"/>
                </a:ext>
              </a:extLst>
            </p:cNvPr>
            <p:cNvGrpSpPr/>
            <p:nvPr/>
          </p:nvGrpSpPr>
          <p:grpSpPr>
            <a:xfrm>
              <a:off x="336908" y="2375202"/>
              <a:ext cx="4654432" cy="3568398"/>
              <a:chOff x="324492" y="2280864"/>
              <a:chExt cx="4654432" cy="3568398"/>
            </a:xfrm>
          </p:grpSpPr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1D1D236C-D17A-910F-590E-14660AC344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492" y="2280864"/>
                <a:ext cx="4654432" cy="35683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" name="Conector reto 5">
                <a:extLst>
                  <a:ext uri="{FF2B5EF4-FFF2-40B4-BE49-F238E27FC236}">
                    <a16:creationId xmlns:a16="http://schemas.microsoft.com/office/drawing/2014/main" id="{17F923C8-0338-E3A0-307C-4C48FF5D4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9638" y="2488406"/>
                <a:ext cx="0" cy="75723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108E4EB3-0A18-7674-4972-08EE9EB6C5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8118" y="3038475"/>
                <a:ext cx="0" cy="55959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2DD01A53-07A0-0690-1495-693F9ECD4A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9931" y="3579019"/>
                <a:ext cx="0" cy="38338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CB18CCA6-494D-B0A3-4D7E-74DA8CC3B8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6506" y="4143375"/>
                <a:ext cx="0" cy="19526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A2C62E84-F226-525B-CA91-F7ED46F858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7750" y="5050635"/>
                <a:ext cx="0" cy="19526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319F74EA-B98D-DDFF-AB65-A7E1DCDF4697}"/>
                </a:ext>
              </a:extLst>
            </p:cNvPr>
            <p:cNvSpPr txBox="1"/>
            <p:nvPr/>
          </p:nvSpPr>
          <p:spPr>
            <a:xfrm>
              <a:off x="1050166" y="5012580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-1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88FD813C-F31B-C73D-966D-8C7F0F909160}"/>
                </a:ext>
              </a:extLst>
            </p:cNvPr>
            <p:cNvSpPr txBox="1"/>
            <p:nvPr/>
          </p:nvSpPr>
          <p:spPr>
            <a:xfrm>
              <a:off x="1794198" y="4598076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852C7D1-AB69-D606-FC4E-0B5C2BACB107}"/>
                </a:ext>
              </a:extLst>
            </p:cNvPr>
            <p:cNvSpPr txBox="1"/>
            <p:nvPr/>
          </p:nvSpPr>
          <p:spPr>
            <a:xfrm>
              <a:off x="2551446" y="4154017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9E922D3C-5A4A-3D21-6197-DBAF14CDD453}"/>
                </a:ext>
              </a:extLst>
            </p:cNvPr>
            <p:cNvSpPr txBox="1"/>
            <p:nvPr/>
          </p:nvSpPr>
          <p:spPr>
            <a:xfrm>
              <a:off x="3270315" y="3686733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2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086DBF0-CF72-E0B1-1CAA-C89D91AF58FC}"/>
                </a:ext>
              </a:extLst>
            </p:cNvPr>
            <p:cNvSpPr txBox="1"/>
            <p:nvPr/>
          </p:nvSpPr>
          <p:spPr>
            <a:xfrm>
              <a:off x="4010104" y="3215801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3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BFC5DBDA-2B32-374E-2937-C6D4CC105E04}"/>
                </a:ext>
              </a:extLst>
            </p:cNvPr>
            <p:cNvSpPr txBox="1"/>
            <p:nvPr/>
          </p:nvSpPr>
          <p:spPr>
            <a:xfrm>
              <a:off x="4708373" y="2763481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D20CBB2-FDAA-391D-A50B-D2D2B6FB1278}"/>
                  </a:ext>
                </a:extLst>
              </p:cNvPr>
              <p:cNvSpPr txBox="1"/>
              <p:nvPr/>
            </p:nvSpPr>
            <p:spPr>
              <a:xfrm>
                <a:off x="1603184" y="5672102"/>
                <a:ext cx="278346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3200" b="0" i="0" smtClean="0">
                          <a:latin typeface="Cambria Math" panose="02040503050406030204" pitchFamily="18" charset="0"/>
                        </a:rPr>
                        <m:t>diff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D20CBB2-FDAA-391D-A50B-D2D2B6FB1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184" y="5672102"/>
                <a:ext cx="278346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have Direita 18">
            <a:extLst>
              <a:ext uri="{FF2B5EF4-FFF2-40B4-BE49-F238E27FC236}">
                <a16:creationId xmlns:a16="http://schemas.microsoft.com/office/drawing/2014/main" id="{B6B6FEBB-31F4-7252-312B-0E7FCA16E244}"/>
              </a:ext>
            </a:extLst>
          </p:cNvPr>
          <p:cNvSpPr/>
          <p:nvPr/>
        </p:nvSpPr>
        <p:spPr>
          <a:xfrm rot="5400000">
            <a:off x="2837020" y="3426863"/>
            <a:ext cx="315791" cy="40993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804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Temos um problema!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59DC9-1554-0C0A-78CF-76B7B512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833" y="1825624"/>
            <a:ext cx="5979559" cy="5032375"/>
          </a:xfrm>
        </p:spPr>
        <p:txBody>
          <a:bodyPr>
            <a:normAutofit/>
          </a:bodyPr>
          <a:lstStyle/>
          <a:p>
            <a:r>
              <a:rPr lang="pt-BR" dirty="0"/>
              <a:t>Ao somarmos os comprimentos, mesmo as predições para os dois pontos estando erradas, seus erros se cancelariam, afetando a medida de desempenho.</a:t>
            </a:r>
          </a:p>
          <a:p>
            <a:r>
              <a:rPr lang="pt-BR" dirty="0"/>
              <a:t>Isso poderia sugerir que 3 de 6 predições estão corretas, o que sabemos não ser verdade.</a:t>
            </a:r>
          </a:p>
          <a:p>
            <a:r>
              <a:rPr lang="pt-BR" dirty="0"/>
              <a:t>O que podemos fazer para resolver esse problema?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9212B23-55CD-CCDA-9C3B-BA14483628E4}"/>
              </a:ext>
            </a:extLst>
          </p:cNvPr>
          <p:cNvGrpSpPr/>
          <p:nvPr/>
        </p:nvGrpSpPr>
        <p:grpSpPr>
          <a:xfrm>
            <a:off x="400408" y="1644801"/>
            <a:ext cx="4902989" cy="3568398"/>
            <a:chOff x="336908" y="2375202"/>
            <a:chExt cx="4902989" cy="3568398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8FF7C909-12C2-1F28-3CD1-F415FDEBCF05}"/>
                </a:ext>
              </a:extLst>
            </p:cNvPr>
            <p:cNvGrpSpPr/>
            <p:nvPr/>
          </p:nvGrpSpPr>
          <p:grpSpPr>
            <a:xfrm>
              <a:off x="336908" y="2375202"/>
              <a:ext cx="4654432" cy="3568398"/>
              <a:chOff x="324492" y="2280864"/>
              <a:chExt cx="4654432" cy="3568398"/>
            </a:xfrm>
          </p:grpSpPr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1D1D236C-D17A-910F-590E-14660AC344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492" y="2280864"/>
                <a:ext cx="4654432" cy="35683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" name="Conector reto 5">
                <a:extLst>
                  <a:ext uri="{FF2B5EF4-FFF2-40B4-BE49-F238E27FC236}">
                    <a16:creationId xmlns:a16="http://schemas.microsoft.com/office/drawing/2014/main" id="{17F923C8-0338-E3A0-307C-4C48FF5D4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9638" y="2488406"/>
                <a:ext cx="0" cy="75723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108E4EB3-0A18-7674-4972-08EE9EB6C5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8118" y="3038475"/>
                <a:ext cx="0" cy="55959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2DD01A53-07A0-0690-1495-693F9ECD4A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9931" y="3579019"/>
                <a:ext cx="0" cy="38338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CB18CCA6-494D-B0A3-4D7E-74DA8CC3B8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6506" y="4143375"/>
                <a:ext cx="0" cy="19526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A2C62E84-F226-525B-CA91-F7ED46F858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7750" y="5050635"/>
                <a:ext cx="0" cy="19526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319F74EA-B98D-DDFF-AB65-A7E1DCDF4697}"/>
                </a:ext>
              </a:extLst>
            </p:cNvPr>
            <p:cNvSpPr txBox="1"/>
            <p:nvPr/>
          </p:nvSpPr>
          <p:spPr>
            <a:xfrm>
              <a:off x="1050166" y="5012580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-1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88FD813C-F31B-C73D-966D-8C7F0F909160}"/>
                </a:ext>
              </a:extLst>
            </p:cNvPr>
            <p:cNvSpPr txBox="1"/>
            <p:nvPr/>
          </p:nvSpPr>
          <p:spPr>
            <a:xfrm>
              <a:off x="1794198" y="4598076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852C7D1-AB69-D606-FC4E-0B5C2BACB107}"/>
                </a:ext>
              </a:extLst>
            </p:cNvPr>
            <p:cNvSpPr txBox="1"/>
            <p:nvPr/>
          </p:nvSpPr>
          <p:spPr>
            <a:xfrm>
              <a:off x="2551446" y="4154017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9E922D3C-5A4A-3D21-6197-DBAF14CDD453}"/>
                </a:ext>
              </a:extLst>
            </p:cNvPr>
            <p:cNvSpPr txBox="1"/>
            <p:nvPr/>
          </p:nvSpPr>
          <p:spPr>
            <a:xfrm>
              <a:off x="3270315" y="3686733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2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086DBF0-CF72-E0B1-1CAA-C89D91AF58FC}"/>
                </a:ext>
              </a:extLst>
            </p:cNvPr>
            <p:cNvSpPr txBox="1"/>
            <p:nvPr/>
          </p:nvSpPr>
          <p:spPr>
            <a:xfrm>
              <a:off x="4010104" y="3215801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3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BFC5DBDA-2B32-374E-2937-C6D4CC105E04}"/>
                </a:ext>
              </a:extLst>
            </p:cNvPr>
            <p:cNvSpPr txBox="1"/>
            <p:nvPr/>
          </p:nvSpPr>
          <p:spPr>
            <a:xfrm>
              <a:off x="4708373" y="2763481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4</a:t>
              </a:r>
            </a:p>
          </p:txBody>
        </p:sp>
      </p:grpSp>
      <p:sp>
        <p:nvSpPr>
          <p:cNvPr id="21" name="Elipse 20">
            <a:extLst>
              <a:ext uri="{FF2B5EF4-FFF2-40B4-BE49-F238E27FC236}">
                <a16:creationId xmlns:a16="http://schemas.microsoft.com/office/drawing/2014/main" id="{E872EBD6-3B01-CA1B-1131-CA2567F9A9ED}"/>
              </a:ext>
            </a:extLst>
          </p:cNvPr>
          <p:cNvSpPr/>
          <p:nvPr/>
        </p:nvSpPr>
        <p:spPr>
          <a:xfrm>
            <a:off x="954125" y="4237007"/>
            <a:ext cx="531524" cy="4616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7C6891EA-E337-0F90-D14F-45641BBAEBBD}"/>
              </a:ext>
            </a:extLst>
          </p:cNvPr>
          <p:cNvSpPr/>
          <p:nvPr/>
        </p:nvSpPr>
        <p:spPr>
          <a:xfrm>
            <a:off x="2361031" y="3398132"/>
            <a:ext cx="531524" cy="4616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49A3BA49-253D-6EBB-43D5-F2D359406770}"/>
              </a:ext>
            </a:extLst>
          </p:cNvPr>
          <p:cNvGrpSpPr/>
          <p:nvPr/>
        </p:nvGrpSpPr>
        <p:grpSpPr>
          <a:xfrm>
            <a:off x="142023" y="5991267"/>
            <a:ext cx="5847810" cy="745539"/>
            <a:chOff x="142023" y="5233235"/>
            <a:chExt cx="5847810" cy="7455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FA05A557-7AB7-A40B-7A50-EB6EBA9FB964}"/>
                    </a:ext>
                  </a:extLst>
                </p:cNvPr>
                <p:cNvSpPr txBox="1"/>
                <p:nvPr/>
              </p:nvSpPr>
              <p:spPr>
                <a:xfrm>
                  <a:off x="142023" y="5308206"/>
                  <a:ext cx="5847810" cy="6705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pt-BR" sz="2000" b="0" i="0" smtClean="0">
                            <a:latin typeface="Cambria Math" panose="02040503050406030204" pitchFamily="18" charset="0"/>
                          </a:rPr>
                          <m:t>erro</m:t>
                        </m:r>
                        <m:r>
                          <a:rPr lang="pt-B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000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pt-BR" sz="2000" b="0" i="0" smtClean="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pt-BR" sz="2000" b="0" i="0" smtClean="0">
                            <a:latin typeface="Cambria Math" panose="02040503050406030204" pitchFamily="18" charset="0"/>
                          </a:rPr>
                          <m:t>dio</m:t>
                        </m:r>
                        <m:r>
                          <a:rPr lang="pt-B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−1+0+1+2+3+4</m:t>
                            </m:r>
                          </m:num>
                          <m:den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=1.5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FA05A557-7AB7-A40B-7A50-EB6EBA9FB9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23" y="5308206"/>
                  <a:ext cx="5847810" cy="67056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2AAD787D-9C05-A7F6-E8E3-65DF6731B54C}"/>
                </a:ext>
              </a:extLst>
            </p:cNvPr>
            <p:cNvSpPr/>
            <p:nvPr/>
          </p:nvSpPr>
          <p:spPr>
            <a:xfrm>
              <a:off x="3032194" y="5233235"/>
              <a:ext cx="531524" cy="4416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82B32199-B2BC-FA91-4F4B-324430A78F74}"/>
                </a:ext>
              </a:extLst>
            </p:cNvPr>
            <p:cNvSpPr/>
            <p:nvPr/>
          </p:nvSpPr>
          <p:spPr>
            <a:xfrm>
              <a:off x="2122522" y="5260881"/>
              <a:ext cx="531524" cy="4416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EB2CBE63-CC5F-A3D8-77A2-7786CDE19147}"/>
                  </a:ext>
                </a:extLst>
              </p:cNvPr>
              <p:cNvSpPr txBox="1"/>
              <p:nvPr/>
            </p:nvSpPr>
            <p:spPr>
              <a:xfrm>
                <a:off x="482885" y="5201072"/>
                <a:ext cx="5163729" cy="677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erro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dio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diff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EB2CBE63-CC5F-A3D8-77A2-7786CDE19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85" y="5201072"/>
                <a:ext cx="5163729" cy="6774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171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8302</TotalTime>
  <Words>1363</Words>
  <Application>Microsoft Office PowerPoint</Application>
  <PresentationFormat>Widescreen</PresentationFormat>
  <Paragraphs>195</Paragraphs>
  <Slides>23</Slides>
  <Notes>3</Notes>
  <HiddenSlides>0</HiddenSlides>
  <MMClips>1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Söhne</vt:lpstr>
      <vt:lpstr>Wingdings</vt:lpstr>
      <vt:lpstr>Tema do Office</vt:lpstr>
      <vt:lpstr>TP557 - Tópicos avançados em IoT e Machine Learning: Medindo a precisão de um modelo de ML</vt:lpstr>
      <vt:lpstr>O que vamos ver?</vt:lpstr>
      <vt:lpstr>Mapeando x em y</vt:lpstr>
      <vt:lpstr>Mapeando x em y: Função hipótese</vt:lpstr>
      <vt:lpstr>Suposição e Predição</vt:lpstr>
      <vt:lpstr>O quão boa é a função hipótese?</vt:lpstr>
      <vt:lpstr>Vamos medir as distâncias!</vt:lpstr>
      <vt:lpstr>Vamos medir as distâncias!</vt:lpstr>
      <vt:lpstr>Temos um problema!</vt:lpstr>
      <vt:lpstr>Quadrado dos comprimentos</vt:lpstr>
      <vt:lpstr>Otimizando a suposição</vt:lpstr>
      <vt:lpstr>O quão boa é a nova função hipótese?</vt:lpstr>
      <vt:lpstr>Nova suposição</vt:lpstr>
      <vt:lpstr>Otimização (treinamento) do modelo</vt:lpstr>
      <vt:lpstr>Otimização (treinamento) do modelo</vt:lpstr>
      <vt:lpstr>Apresentação do PowerPoint</vt:lpstr>
      <vt:lpstr>Otimização</vt:lpstr>
      <vt:lpstr>Outras medidas de erro</vt:lpstr>
      <vt:lpstr>Próximos passos</vt:lpstr>
      <vt:lpstr>Atividades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1680</cp:revision>
  <dcterms:created xsi:type="dcterms:W3CDTF">2020-01-20T13:50:05Z</dcterms:created>
  <dcterms:modified xsi:type="dcterms:W3CDTF">2023-07-29T13:36:12Z</dcterms:modified>
</cp:coreProperties>
</file>