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406" r:id="rId3"/>
    <p:sldId id="407" r:id="rId4"/>
    <p:sldId id="431" r:id="rId5"/>
    <p:sldId id="408" r:id="rId6"/>
    <p:sldId id="410" r:id="rId7"/>
    <p:sldId id="411" r:id="rId8"/>
    <p:sldId id="409" r:id="rId9"/>
    <p:sldId id="412" r:id="rId10"/>
    <p:sldId id="413" r:id="rId11"/>
    <p:sldId id="433" r:id="rId12"/>
    <p:sldId id="414" r:id="rId13"/>
    <p:sldId id="415" r:id="rId14"/>
    <p:sldId id="416" r:id="rId15"/>
    <p:sldId id="428" r:id="rId16"/>
    <p:sldId id="429" r:id="rId17"/>
    <p:sldId id="417" r:id="rId18"/>
    <p:sldId id="435" r:id="rId19"/>
    <p:sldId id="418" r:id="rId20"/>
    <p:sldId id="419" r:id="rId21"/>
    <p:sldId id="420" r:id="rId22"/>
    <p:sldId id="421" r:id="rId23"/>
    <p:sldId id="424" r:id="rId24"/>
    <p:sldId id="423" r:id="rId25"/>
    <p:sldId id="434" r:id="rId26"/>
    <p:sldId id="422" r:id="rId27"/>
    <p:sldId id="425" r:id="rId28"/>
    <p:sldId id="427" r:id="rId29"/>
    <p:sldId id="426" r:id="rId30"/>
    <p:sldId id="405" r:id="rId31"/>
    <p:sldId id="321" r:id="rId32"/>
    <p:sldId id="436" r:id="rId33"/>
    <p:sldId id="293" r:id="rId34"/>
    <p:sldId id="306" r:id="rId35"/>
    <p:sldId id="430" r:id="rId36"/>
    <p:sldId id="432" r:id="rId37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92" autoAdjust="0"/>
    <p:restoredTop sz="92373" autoAdjust="0"/>
  </p:normalViewPr>
  <p:slideViewPr>
    <p:cSldViewPr snapToGrid="0">
      <p:cViewPr>
        <p:scale>
          <a:sx n="100" d="100"/>
          <a:sy n="100" d="100"/>
        </p:scale>
        <p:origin x="540" y="132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8/09/2023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Uma </a:t>
            </a:r>
            <a:r>
              <a:rPr lang="pt-BR" b="1" i="1" dirty="0">
                <a:solidFill>
                  <a:srgbClr val="00B050"/>
                </a:solidFill>
              </a:rPr>
              <a:t>iteração</a:t>
            </a:r>
            <a:r>
              <a:rPr lang="pt-BR" dirty="0"/>
              <a:t> </a:t>
            </a:r>
            <a:r>
              <a:rPr lang="pt-BR" b="0" i="0" dirty="0">
                <a:effectLst/>
              </a:rPr>
              <a:t>representa o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número de atualizações de pesos </a:t>
            </a:r>
            <a:r>
              <a:rPr lang="pt-BR" b="0" i="0" dirty="0">
                <a:effectLst/>
              </a:rPr>
              <a:t>que ocorrem durante o treinamento do modelo no conjunto de treinamento.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097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125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487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179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1831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78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1749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/zz4fap/tp557-iot-ml/</a:t>
            </a:r>
            <a:r>
              <a:rPr lang="pt-BR" dirty="0" err="1"/>
              <a:t>blob</a:t>
            </a:r>
            <a:r>
              <a:rPr lang="pt-BR" dirty="0"/>
              <a:t>/master/</a:t>
            </a:r>
            <a:r>
              <a:rPr lang="pt-BR" dirty="0" err="1"/>
              <a:t>examples</a:t>
            </a:r>
            <a:r>
              <a:rPr lang="pt-BR" dirty="0"/>
              <a:t>/</a:t>
            </a:r>
            <a:r>
              <a:rPr lang="pt-BR" dirty="0" err="1"/>
              <a:t>Regressão_com_DNNs.ipynb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120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https://colab.research.google.com/github/zz4fap/tp557-iot-ml/blob/master/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Exercício_sobre_regressão_com_DNNs.ipynb</a:t>
            </a: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/zz4fap/tp557-iot-ml/</a:t>
            </a:r>
            <a:r>
              <a:rPr lang="pt-BR" dirty="0" err="1"/>
              <a:t>blob</a:t>
            </a:r>
            <a:r>
              <a:rPr lang="pt-BR" dirty="0"/>
              <a:t>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Exercício_sobre_regressão_com_DNN_e_dados_ruidosos.ipynb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https://colab.research.google.com/github/zz4fap/tp557-iot-ml/blob/master/examples/Usando_callbacks.ipynb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2226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/zz4fap/tp557-iot-ml/</a:t>
            </a:r>
            <a:r>
              <a:rPr lang="pt-BR" dirty="0" err="1"/>
              <a:t>blob</a:t>
            </a:r>
            <a:r>
              <a:rPr lang="pt-BR" dirty="0"/>
              <a:t>/master/</a:t>
            </a:r>
            <a:r>
              <a:rPr lang="pt-BR" dirty="0" err="1"/>
              <a:t>examples</a:t>
            </a:r>
            <a:r>
              <a:rPr lang="pt-BR" dirty="0"/>
              <a:t>/</a:t>
            </a:r>
            <a:r>
              <a:rPr lang="pt-BR" dirty="0" err="1"/>
              <a:t>Regressão_com_DNNs.ipynb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805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059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Há uma outra coisa a destacar ao definir a primeira e, neste caso, a única camada em uma rede, você deve informar na forma de entrada.</a:t>
            </a:r>
          </a:p>
          <a:p>
            <a:r>
              <a:rPr lang="pt-BR" dirty="0"/>
              <a:t>Agora aqui nossa forma de entrada tem apenas um valor.</a:t>
            </a:r>
          </a:p>
          <a:p>
            <a:r>
              <a:rPr lang="pt-BR" dirty="0"/>
              <a:t>Estamos treinando uma rede neural em </a:t>
            </a:r>
            <a:r>
              <a:rPr lang="pt-BR" dirty="0" err="1"/>
              <a:t>xs</a:t>
            </a:r>
            <a:r>
              <a:rPr lang="pt-BR" dirty="0"/>
              <a:t> únicos para prever </a:t>
            </a:r>
            <a:r>
              <a:rPr lang="pt-BR" dirty="0" err="1"/>
              <a:t>ys</a:t>
            </a:r>
            <a:r>
              <a:rPr lang="pt-BR" dirty="0"/>
              <a:t> únicos.</a:t>
            </a:r>
          </a:p>
          <a:p>
            <a:r>
              <a:rPr lang="pt-BR" dirty="0"/>
              <a:t>Novamente, nossa forma de entrada não poderia ser mais simples.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417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Há uma outra coisa a destacar ao definir a primeira e, neste caso, a única camada em uma rede, você deve informar na forma de entrada.</a:t>
            </a:r>
          </a:p>
          <a:p>
            <a:r>
              <a:rPr lang="pt-BR" dirty="0"/>
              <a:t>Agora aqui nossa forma de entrada tem apenas um valor.</a:t>
            </a:r>
          </a:p>
          <a:p>
            <a:r>
              <a:rPr lang="pt-BR" dirty="0"/>
              <a:t>Estamos treinando uma rede neural em </a:t>
            </a:r>
            <a:r>
              <a:rPr lang="pt-BR" dirty="0" err="1"/>
              <a:t>xs</a:t>
            </a:r>
            <a:r>
              <a:rPr lang="pt-BR" dirty="0"/>
              <a:t> únicos para prever </a:t>
            </a:r>
            <a:r>
              <a:rPr lang="pt-BR" dirty="0" err="1"/>
              <a:t>ys</a:t>
            </a:r>
            <a:r>
              <a:rPr lang="pt-BR" dirty="0"/>
              <a:t> únicos.</a:t>
            </a:r>
          </a:p>
          <a:p>
            <a:r>
              <a:rPr lang="pt-BR" dirty="0"/>
              <a:t>Novamente, nossa forma de entrada não poderia ser mais simples.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262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Há uma outra coisa a destacar ao definir a primeira e, neste caso, a única camada em uma rede, você deve informar na forma de entrada.</a:t>
            </a:r>
          </a:p>
          <a:p>
            <a:r>
              <a:rPr lang="pt-BR" dirty="0"/>
              <a:t>Agora aqui nossa forma de entrada tem apenas um valor.</a:t>
            </a:r>
          </a:p>
          <a:p>
            <a:r>
              <a:rPr lang="pt-BR" dirty="0"/>
              <a:t>Estamos treinando uma rede neural em </a:t>
            </a:r>
            <a:r>
              <a:rPr lang="pt-BR" dirty="0" err="1"/>
              <a:t>xs</a:t>
            </a:r>
            <a:r>
              <a:rPr lang="pt-BR" dirty="0"/>
              <a:t> únicos para prever </a:t>
            </a:r>
            <a:r>
              <a:rPr lang="pt-BR" dirty="0" err="1"/>
              <a:t>ys</a:t>
            </a:r>
            <a:r>
              <a:rPr lang="pt-BR" dirty="0"/>
              <a:t> únicos.</a:t>
            </a:r>
          </a:p>
          <a:p>
            <a:r>
              <a:rPr lang="pt-BR" dirty="0"/>
              <a:t>Novamente, nossa forma de entrada não poderia ser mais simples.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947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582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986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Machine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Learning, as épocas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epochs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e as iterações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iterations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são termos usados para se referir a diferentes etapas no processo de treinamento de um modelo de aprendizado de máquina.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Épocas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epochs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 Uma época é uma unidade de medida que representa uma passagem completa pelo conjunto de treinamento durante o treinamento de um modelo de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Machine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Learning. Durante uma época, o modelo utiliza todo o conjunto de treinamento para ajustar seus parâmetros com base nos dados fornecidos. Em outras palavras, cada época significa que o modelo viu e aprendeu de todos os exemplos de treinamento disponíveis. As épocas são usadas para controlar a quantidade de vezes que o modelo revisita os dados durante o treinamento, permitindo ajustar gradualmente os parâmetros para melhorar o desempenho do modelo.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Iterações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iterations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 Uma iteração é uma unidade de medida que representa o número de atualizações de parâmetros que ocorrem durante o treinamento do modelo em um lote de dados. Em geral, o treinamento de modelos de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Machine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Learning é realizado em lotes (ou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de dados, onde vários exemplos são agrupados e usados para atualizar os parâmetros do modelo de uma só vez. Cada vez que um lote é usado para atualizar os parâmetros, uma iteração ocorre. Por exemplo, se o conjunto de treinamento tem 1000 exemplos e está sendo treinado em lotes de 100 exemplos, então uma época é composta por 10 iterações.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resumo, uma época é uma unidade de medida que representa uma passagem completa pelo conjunto de treinamento, enquanto uma iteração é uma unidade de medida que representa o número de vezes que os parâmetros do modelo são atualizados em um lote de dados durante o treinamento. As épocas são usadas para controlar o número total de vezes que o modelo revisita os dados, enquanto as iterações são usadas para controlar o número de atualizações de parâmetros em um lote específico.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608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amples/Regress&#227;o_com_DNNs.ipynb" TargetMode="Externa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ercises/Exerc&#237;cio_sobre_regress&#227;o_com_DNNs.ipynb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p557-iot-ml/blob/master/exercises/Exerc&#237;cio_sobre_regress&#227;o_com_DNN_e_dados_ruidosos.ipynb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callbacks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amples/Usando_callbacks.ipynb" TargetMode="Externa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7" Type="http://schemas.openxmlformats.org/officeDocument/2006/relationships/image" Target="../media/image26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.png"/><Relationship Id="rId4" Type="http://schemas.openxmlformats.org/officeDocument/2006/relationships/image" Target="../media/image23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1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0.png"/><Relationship Id="rId2" Type="http://schemas.openxmlformats.org/officeDocument/2006/relationships/image" Target="../media/image2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25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Regressão com </a:t>
            </a:r>
            <a:r>
              <a:rPr lang="pt-BR" b="1" i="1" dirty="0" err="1"/>
              <a:t>DNNs</a:t>
            </a:r>
            <a:r>
              <a:rPr lang="pt-BR" b="1" i="1" dirty="0"/>
              <a:t> (Parte 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0E04A-E250-2E8C-4DA7-FE39DF09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alguns termos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C2729-D87A-8E86-AB96-FFDA07D4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491" y="1825624"/>
            <a:ext cx="5757224" cy="5032371"/>
          </a:xfrm>
        </p:spPr>
        <p:txBody>
          <a:bodyPr>
            <a:normAutofit/>
          </a:bodyPr>
          <a:lstStyle/>
          <a:p>
            <a:r>
              <a:rPr lang="pt-BR" dirty="0"/>
              <a:t>Em redes de </a:t>
            </a:r>
            <a:r>
              <a:rPr lang="pt-BR" b="1" i="1" dirty="0">
                <a:solidFill>
                  <a:srgbClr val="00B050"/>
                </a:solidFill>
              </a:rPr>
              <a:t>alimentação direta</a:t>
            </a:r>
            <a:r>
              <a:rPr lang="pt-BR" dirty="0"/>
              <a:t>, as camadas estão conectadas em </a:t>
            </a:r>
            <a:r>
              <a:rPr lang="pt-BR" b="1" i="1" dirty="0">
                <a:solidFill>
                  <a:srgbClr val="7030A0"/>
                </a:solidFill>
              </a:rPr>
              <a:t>sequência</a:t>
            </a:r>
            <a:r>
              <a:rPr lang="pt-BR" dirty="0"/>
              <a:t>.</a:t>
            </a:r>
          </a:p>
          <a:p>
            <a:r>
              <a:rPr lang="pt-BR" dirty="0"/>
              <a:t>As </a:t>
            </a:r>
            <a:r>
              <a:rPr lang="pt-BR" b="1" i="1" dirty="0">
                <a:solidFill>
                  <a:srgbClr val="7030A0"/>
                </a:solidFill>
              </a:rPr>
              <a:t>i</a:t>
            </a:r>
            <a:r>
              <a:rPr lang="pt-BR" b="1" i="1" dirty="0">
                <a:solidFill>
                  <a:srgbClr val="7030A0"/>
                </a:solidFill>
                <a:effectLst/>
              </a:rPr>
              <a:t>nformações fluem em uma única direção</a:t>
            </a:r>
            <a:r>
              <a:rPr lang="pt-BR" b="0" i="0" dirty="0">
                <a:effectLst/>
              </a:rPr>
              <a:t>, ou seja, elas fluem da entrada para as camadas ocultas e, finalmente, para a camada de saída, sem recursões.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08A6742-BE26-9B9A-B13E-292CA4DD59D9}"/>
              </a:ext>
            </a:extLst>
          </p:cNvPr>
          <p:cNvSpPr/>
          <p:nvPr/>
        </p:nvSpPr>
        <p:spPr>
          <a:xfrm>
            <a:off x="2492828" y="2612572"/>
            <a:ext cx="566057" cy="566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BCCAF25-1B0F-B235-1A10-3C52C1AB34FA}"/>
              </a:ext>
            </a:extLst>
          </p:cNvPr>
          <p:cNvSpPr/>
          <p:nvPr/>
        </p:nvSpPr>
        <p:spPr>
          <a:xfrm>
            <a:off x="2492827" y="3331029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38F7732-8C3C-65A4-4F96-BA3B33979FED}"/>
              </a:ext>
            </a:extLst>
          </p:cNvPr>
          <p:cNvSpPr/>
          <p:nvPr/>
        </p:nvSpPr>
        <p:spPr>
          <a:xfrm>
            <a:off x="2492827" y="4049486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84666CE-36D0-BE6B-16F9-935F58521DB7}"/>
              </a:ext>
            </a:extLst>
          </p:cNvPr>
          <p:cNvSpPr/>
          <p:nvPr/>
        </p:nvSpPr>
        <p:spPr>
          <a:xfrm>
            <a:off x="2492827" y="4767943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AB68B74-AF88-1A55-4231-196520407966}"/>
              </a:ext>
            </a:extLst>
          </p:cNvPr>
          <p:cNvSpPr/>
          <p:nvPr/>
        </p:nvSpPr>
        <p:spPr>
          <a:xfrm>
            <a:off x="3450770" y="333102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525851D-4160-E437-2302-9EFE8B9063AC}"/>
              </a:ext>
            </a:extLst>
          </p:cNvPr>
          <p:cNvSpPr/>
          <p:nvPr/>
        </p:nvSpPr>
        <p:spPr>
          <a:xfrm>
            <a:off x="3450769" y="4049485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343B571-738E-4671-F07E-6A1B60CFEB25}"/>
              </a:ext>
            </a:extLst>
          </p:cNvPr>
          <p:cNvSpPr/>
          <p:nvPr/>
        </p:nvSpPr>
        <p:spPr>
          <a:xfrm>
            <a:off x="1534884" y="29299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C4D0FD3-9DAC-E44E-AE4F-B409F9026B5C}"/>
              </a:ext>
            </a:extLst>
          </p:cNvPr>
          <p:cNvSpPr/>
          <p:nvPr/>
        </p:nvSpPr>
        <p:spPr>
          <a:xfrm>
            <a:off x="1534884" y="368560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3DDA52F-C6E6-466F-FE51-D98BADB29163}"/>
              </a:ext>
            </a:extLst>
          </p:cNvPr>
          <p:cNvSpPr/>
          <p:nvPr/>
        </p:nvSpPr>
        <p:spPr>
          <a:xfrm>
            <a:off x="1534884" y="44412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017DD43-9BD3-A103-1DCD-B5A5BE3A5532}"/>
              </a:ext>
            </a:extLst>
          </p:cNvPr>
          <p:cNvCxnSpPr>
            <a:stCxn id="12" idx="6"/>
            <a:endCxn id="6" idx="2"/>
          </p:cNvCxnSpPr>
          <p:nvPr/>
        </p:nvCxnSpPr>
        <p:spPr>
          <a:xfrm flipV="1">
            <a:off x="2100941" y="2895601"/>
            <a:ext cx="391887" cy="3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A380203-43AF-CE9B-6D3C-B406F204543A}"/>
              </a:ext>
            </a:extLst>
          </p:cNvPr>
          <p:cNvCxnSpPr>
            <a:stCxn id="12" idx="6"/>
            <a:endCxn id="7" idx="2"/>
          </p:cNvCxnSpPr>
          <p:nvPr/>
        </p:nvCxnSpPr>
        <p:spPr>
          <a:xfrm>
            <a:off x="2100941" y="3212987"/>
            <a:ext cx="391886" cy="40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3C6AAB6-D3E9-5E7F-3B51-0FB9FB15B28F}"/>
              </a:ext>
            </a:extLst>
          </p:cNvPr>
          <p:cNvCxnSpPr>
            <a:stCxn id="12" idx="6"/>
            <a:endCxn id="8" idx="2"/>
          </p:cNvCxnSpPr>
          <p:nvPr/>
        </p:nvCxnSpPr>
        <p:spPr>
          <a:xfrm>
            <a:off x="2100941" y="3212987"/>
            <a:ext cx="391886" cy="11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BA20096B-1444-E4B1-7FEC-AA2A53E84923}"/>
              </a:ext>
            </a:extLst>
          </p:cNvPr>
          <p:cNvCxnSpPr>
            <a:stCxn id="12" idx="6"/>
            <a:endCxn id="9" idx="2"/>
          </p:cNvCxnSpPr>
          <p:nvPr/>
        </p:nvCxnSpPr>
        <p:spPr>
          <a:xfrm>
            <a:off x="2100941" y="3212987"/>
            <a:ext cx="391886" cy="183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A0FA0CB-BF5F-4D2A-E199-ECBD7245A6DA}"/>
              </a:ext>
            </a:extLst>
          </p:cNvPr>
          <p:cNvCxnSpPr>
            <a:stCxn id="13" idx="6"/>
            <a:endCxn id="6" idx="2"/>
          </p:cNvCxnSpPr>
          <p:nvPr/>
        </p:nvCxnSpPr>
        <p:spPr>
          <a:xfrm flipV="1">
            <a:off x="2100941" y="2895601"/>
            <a:ext cx="391887" cy="10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441C1B94-EA54-1456-63A6-C09B13B54360}"/>
              </a:ext>
            </a:extLst>
          </p:cNvPr>
          <p:cNvCxnSpPr>
            <a:stCxn id="14" idx="6"/>
            <a:endCxn id="7" idx="2"/>
          </p:cNvCxnSpPr>
          <p:nvPr/>
        </p:nvCxnSpPr>
        <p:spPr>
          <a:xfrm flipV="1">
            <a:off x="2100941" y="3614058"/>
            <a:ext cx="391886" cy="11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6EA84E3C-954B-3DAB-1EB6-807CEAD71979}"/>
              </a:ext>
            </a:extLst>
          </p:cNvPr>
          <p:cNvCxnSpPr>
            <a:stCxn id="13" idx="6"/>
            <a:endCxn id="7" idx="2"/>
          </p:cNvCxnSpPr>
          <p:nvPr/>
        </p:nvCxnSpPr>
        <p:spPr>
          <a:xfrm flipV="1">
            <a:off x="2100941" y="3614058"/>
            <a:ext cx="391886" cy="3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4CF6DAF-C570-7B0F-1947-1F1E80AD9FC9}"/>
              </a:ext>
            </a:extLst>
          </p:cNvPr>
          <p:cNvCxnSpPr>
            <a:stCxn id="13" idx="6"/>
            <a:endCxn id="8" idx="2"/>
          </p:cNvCxnSpPr>
          <p:nvPr/>
        </p:nvCxnSpPr>
        <p:spPr>
          <a:xfrm>
            <a:off x="2100941" y="3968637"/>
            <a:ext cx="391886" cy="36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8BE3AFE0-C170-C2F4-4080-89A75722E82C}"/>
              </a:ext>
            </a:extLst>
          </p:cNvPr>
          <p:cNvCxnSpPr>
            <a:stCxn id="13" idx="6"/>
            <a:endCxn id="9" idx="2"/>
          </p:cNvCxnSpPr>
          <p:nvPr/>
        </p:nvCxnSpPr>
        <p:spPr>
          <a:xfrm>
            <a:off x="2100941" y="3968637"/>
            <a:ext cx="391886" cy="10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AEB05B87-9EAF-C8B4-302B-FF0556C6CE4A}"/>
              </a:ext>
            </a:extLst>
          </p:cNvPr>
          <p:cNvCxnSpPr>
            <a:stCxn id="14" idx="6"/>
            <a:endCxn id="6" idx="2"/>
          </p:cNvCxnSpPr>
          <p:nvPr/>
        </p:nvCxnSpPr>
        <p:spPr>
          <a:xfrm flipV="1">
            <a:off x="2100941" y="2895601"/>
            <a:ext cx="391887" cy="182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FCA8237-94D3-9B23-0091-C28446557FF8}"/>
              </a:ext>
            </a:extLst>
          </p:cNvPr>
          <p:cNvCxnSpPr>
            <a:stCxn id="14" idx="6"/>
            <a:endCxn id="8" idx="2"/>
          </p:cNvCxnSpPr>
          <p:nvPr/>
        </p:nvCxnSpPr>
        <p:spPr>
          <a:xfrm flipV="1">
            <a:off x="2100941" y="4332515"/>
            <a:ext cx="391886" cy="3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18A10864-4E00-5BA3-7D1C-C6D863800DF1}"/>
              </a:ext>
            </a:extLst>
          </p:cNvPr>
          <p:cNvCxnSpPr>
            <a:stCxn id="14" idx="6"/>
            <a:endCxn id="9" idx="2"/>
          </p:cNvCxnSpPr>
          <p:nvPr/>
        </p:nvCxnSpPr>
        <p:spPr>
          <a:xfrm>
            <a:off x="2100941" y="4724287"/>
            <a:ext cx="391886" cy="32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9556E08D-EF95-07A5-6D00-1BDA7A969645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3058885" y="2895601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9AD6C45-FF60-0D50-5C52-DBC2F2958E7E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058884" y="3614058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15AA0725-DC80-7F4B-8714-18D3F46C746C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3058884" y="4332514"/>
            <a:ext cx="391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230D12-789F-9CDA-656F-25BFCED0A735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3058884" y="4332514"/>
            <a:ext cx="391885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AA99C075-AC79-6177-3FC9-E5BE4B2A39B7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3058885" y="2895601"/>
            <a:ext cx="391884" cy="14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FB9C7CE7-3C9A-43B5-8151-181478F960FC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3058884" y="3614057"/>
            <a:ext cx="391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83A9D86-72FB-C7C0-92A4-B0D6B048CDC4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3058884" y="3614057"/>
            <a:ext cx="391886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1C6662C4-7403-9EAA-9279-911015B2D632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058884" y="3614057"/>
            <a:ext cx="391886" cy="14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57BD08EC-2E7D-FBE2-60CC-7C7846438007}"/>
              </a:ext>
            </a:extLst>
          </p:cNvPr>
          <p:cNvCxnSpPr>
            <a:endCxn id="12" idx="2"/>
          </p:cNvCxnSpPr>
          <p:nvPr/>
        </p:nvCxnSpPr>
        <p:spPr>
          <a:xfrm>
            <a:off x="1262742" y="3212986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183E0838-369F-3E3D-4ADF-1C87997AFA5B}"/>
              </a:ext>
            </a:extLst>
          </p:cNvPr>
          <p:cNvCxnSpPr>
            <a:endCxn id="13" idx="2"/>
          </p:cNvCxnSpPr>
          <p:nvPr/>
        </p:nvCxnSpPr>
        <p:spPr>
          <a:xfrm>
            <a:off x="1262742" y="3212986"/>
            <a:ext cx="272142" cy="7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04BE0612-6136-FBDC-6CC5-8B3CBA650013}"/>
              </a:ext>
            </a:extLst>
          </p:cNvPr>
          <p:cNvCxnSpPr>
            <a:endCxn id="14" idx="2"/>
          </p:cNvCxnSpPr>
          <p:nvPr/>
        </p:nvCxnSpPr>
        <p:spPr>
          <a:xfrm>
            <a:off x="1262742" y="3212986"/>
            <a:ext cx="272142" cy="15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3BA63B5D-937F-6E51-15A7-E6AFDA831C06}"/>
              </a:ext>
            </a:extLst>
          </p:cNvPr>
          <p:cNvCxnSpPr/>
          <p:nvPr/>
        </p:nvCxnSpPr>
        <p:spPr>
          <a:xfrm>
            <a:off x="1262742" y="4693443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EB0F55A7-20A9-6DDF-98F5-99CD11328C8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262741" y="3968637"/>
            <a:ext cx="272143" cy="7231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FAD93FD9-246B-7D54-081B-E8C001ED4338}"/>
              </a:ext>
            </a:extLst>
          </p:cNvPr>
          <p:cNvCxnSpPr/>
          <p:nvPr/>
        </p:nvCxnSpPr>
        <p:spPr>
          <a:xfrm>
            <a:off x="4016825" y="3614055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AF486AF2-E9B3-8E87-28FF-FB5398A3097E}"/>
              </a:ext>
            </a:extLst>
          </p:cNvPr>
          <p:cNvCxnSpPr/>
          <p:nvPr/>
        </p:nvCxnSpPr>
        <p:spPr>
          <a:xfrm>
            <a:off x="4016825" y="4330189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FED9A91B-FDC3-C649-4D21-9F39A5DDA989}"/>
              </a:ext>
            </a:extLst>
          </p:cNvPr>
          <p:cNvSpPr/>
          <p:nvPr/>
        </p:nvSpPr>
        <p:spPr>
          <a:xfrm>
            <a:off x="1415136" y="2808514"/>
            <a:ext cx="805550" cy="2270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8138E5B-BE73-1B6A-1F12-EABFA3CA74DE}"/>
              </a:ext>
            </a:extLst>
          </p:cNvPr>
          <p:cNvSpPr/>
          <p:nvPr/>
        </p:nvSpPr>
        <p:spPr>
          <a:xfrm>
            <a:off x="2340416" y="2525487"/>
            <a:ext cx="805550" cy="29165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CCB7E64-B7C7-D881-75DF-AA472247E6AA}"/>
              </a:ext>
            </a:extLst>
          </p:cNvPr>
          <p:cNvSpPr/>
          <p:nvPr/>
        </p:nvSpPr>
        <p:spPr>
          <a:xfrm>
            <a:off x="3298377" y="3212986"/>
            <a:ext cx="805550" cy="14787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040C819-9AAA-8CB1-5A45-41E05334A7D6}"/>
              </a:ext>
            </a:extLst>
          </p:cNvPr>
          <p:cNvSpPr txBox="1"/>
          <p:nvPr/>
        </p:nvSpPr>
        <p:spPr>
          <a:xfrm>
            <a:off x="3499750" y="2240917"/>
            <a:ext cx="123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Camada</a:t>
            </a: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EE976CA5-12E6-4DB5-139A-5B13EA5F460D}"/>
              </a:ext>
            </a:extLst>
          </p:cNvPr>
          <p:cNvSpPr/>
          <p:nvPr/>
        </p:nvSpPr>
        <p:spPr>
          <a:xfrm>
            <a:off x="3113305" y="2356849"/>
            <a:ext cx="413657" cy="166042"/>
          </a:xfrm>
          <a:custGeom>
            <a:avLst/>
            <a:gdLst>
              <a:gd name="connsiteX0" fmla="*/ 0 w 413657"/>
              <a:gd name="connsiteY0" fmla="*/ 166042 h 166042"/>
              <a:gd name="connsiteX1" fmla="*/ 76200 w 413657"/>
              <a:gd name="connsiteY1" fmla="*/ 2756 h 166042"/>
              <a:gd name="connsiteX2" fmla="*/ 413657 w 413657"/>
              <a:gd name="connsiteY2" fmla="*/ 78956 h 16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657" h="166042">
                <a:moveTo>
                  <a:pt x="0" y="166042"/>
                </a:moveTo>
                <a:cubicBezTo>
                  <a:pt x="3628" y="91656"/>
                  <a:pt x="7257" y="17270"/>
                  <a:pt x="76200" y="2756"/>
                </a:cubicBezTo>
                <a:cubicBezTo>
                  <a:pt x="145143" y="-11758"/>
                  <a:pt x="279400" y="33599"/>
                  <a:pt x="413657" y="7895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AD46F655-8AFC-EDF7-1E6F-51F5255FB298}"/>
              </a:ext>
            </a:extLst>
          </p:cNvPr>
          <p:cNvSpPr/>
          <p:nvPr/>
        </p:nvSpPr>
        <p:spPr>
          <a:xfrm>
            <a:off x="1055914" y="5519057"/>
            <a:ext cx="3233053" cy="470018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69AFB094-43B1-8880-457C-124F65E7AA05}"/>
              </a:ext>
            </a:extLst>
          </p:cNvPr>
          <p:cNvSpPr/>
          <p:nvPr/>
        </p:nvSpPr>
        <p:spPr>
          <a:xfrm>
            <a:off x="971322" y="3042545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651583E6-8146-1C20-2C9A-EFA7502FAB23}"/>
              </a:ext>
            </a:extLst>
          </p:cNvPr>
          <p:cNvSpPr/>
          <p:nvPr/>
        </p:nvSpPr>
        <p:spPr>
          <a:xfrm>
            <a:off x="982749" y="4504166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05E33D71-30D4-A18F-F9B4-B17BD449DC99}"/>
              </a:ext>
            </a:extLst>
          </p:cNvPr>
          <p:cNvSpPr/>
          <p:nvPr/>
        </p:nvSpPr>
        <p:spPr>
          <a:xfrm>
            <a:off x="920926" y="2974265"/>
            <a:ext cx="390805" cy="194063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0DC5AB40-59DB-81C6-B885-55553A8E4740}"/>
                  </a:ext>
                </a:extLst>
              </p:cNvPr>
              <p:cNvSpPr txBox="1"/>
              <p:nvPr/>
            </p:nvSpPr>
            <p:spPr>
              <a:xfrm>
                <a:off x="4268107" y="3429389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0DC5AB40-59DB-81C6-B885-55553A8E4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107" y="3429389"/>
                <a:ext cx="266702" cy="369332"/>
              </a:xfrm>
              <a:prstGeom prst="rect">
                <a:avLst/>
              </a:prstGeom>
              <a:blipFill>
                <a:blip r:embed="rId4"/>
                <a:stretch>
                  <a:fillRect t="-6667" r="-3636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F934570C-207C-50C9-2531-E7840ED9BB8D}"/>
                  </a:ext>
                </a:extLst>
              </p:cNvPr>
              <p:cNvSpPr txBox="1"/>
              <p:nvPr/>
            </p:nvSpPr>
            <p:spPr>
              <a:xfrm>
                <a:off x="4268107" y="4139882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F934570C-207C-50C9-2531-E7840ED9B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107" y="4139882"/>
                <a:ext cx="266702" cy="369332"/>
              </a:xfrm>
              <a:prstGeom prst="rect">
                <a:avLst/>
              </a:prstGeom>
              <a:blipFill>
                <a:blip r:embed="rId5"/>
                <a:stretch>
                  <a:fillRect t="-6557" r="-38636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9307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0E04A-E250-2E8C-4DA7-FE39DF09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alguns termos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C2729-D87A-8E86-AB96-FFDA07D4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8363" y="1825624"/>
            <a:ext cx="5840351" cy="5032371"/>
          </a:xfrm>
        </p:spPr>
        <p:txBody>
          <a:bodyPr>
            <a:normAutofit/>
          </a:bodyPr>
          <a:lstStyle/>
          <a:p>
            <a:r>
              <a:rPr lang="pt-BR" dirty="0"/>
              <a:t>Na terminologia do Tensorflow, nós usamos o termo </a:t>
            </a:r>
            <a:r>
              <a:rPr lang="pt-BR" b="1" i="1" dirty="0" err="1">
                <a:solidFill>
                  <a:srgbClr val="00B050"/>
                </a:solidFill>
              </a:rPr>
              <a:t>sequential</a:t>
            </a:r>
            <a:r>
              <a:rPr lang="pt-BR" dirty="0"/>
              <a:t> para definir este tipo de rede.</a:t>
            </a:r>
          </a:p>
          <a:p>
            <a:r>
              <a:rPr lang="pt-BR" dirty="0"/>
              <a:t>Além disso, vemos que as </a:t>
            </a:r>
            <a:r>
              <a:rPr lang="pt-BR" b="1" i="1" dirty="0">
                <a:solidFill>
                  <a:srgbClr val="00B050"/>
                </a:solidFill>
              </a:rPr>
              <a:t>saídas de uma camada estão conectadas a todos os neurônios da próxima camada</a:t>
            </a:r>
            <a:r>
              <a:rPr lang="pt-BR" dirty="0"/>
              <a:t>, criando conexões </a:t>
            </a:r>
            <a:r>
              <a:rPr lang="pt-BR" b="1" i="1" dirty="0">
                <a:solidFill>
                  <a:srgbClr val="00B050"/>
                </a:solidFill>
              </a:rPr>
              <a:t>densas</a:t>
            </a:r>
            <a:r>
              <a:rPr lang="pt-BR" dirty="0"/>
              <a:t>.</a:t>
            </a:r>
          </a:p>
          <a:p>
            <a:r>
              <a:rPr lang="pt-BR" dirty="0"/>
              <a:t>Usaremos o termo </a:t>
            </a:r>
            <a:r>
              <a:rPr lang="pt-BR" b="1" i="1" dirty="0">
                <a:solidFill>
                  <a:srgbClr val="00B050"/>
                </a:solidFill>
              </a:rPr>
              <a:t>densas</a:t>
            </a:r>
            <a:r>
              <a:rPr lang="pt-BR" dirty="0"/>
              <a:t> para definir estes tipos de camadas da rede.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08A6742-BE26-9B9A-B13E-292CA4DD59D9}"/>
              </a:ext>
            </a:extLst>
          </p:cNvPr>
          <p:cNvSpPr/>
          <p:nvPr/>
        </p:nvSpPr>
        <p:spPr>
          <a:xfrm>
            <a:off x="2492828" y="2612572"/>
            <a:ext cx="566057" cy="566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BCCAF25-1B0F-B235-1A10-3C52C1AB34FA}"/>
              </a:ext>
            </a:extLst>
          </p:cNvPr>
          <p:cNvSpPr/>
          <p:nvPr/>
        </p:nvSpPr>
        <p:spPr>
          <a:xfrm>
            <a:off x="2492827" y="3331029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38F7732-8C3C-65A4-4F96-BA3B33979FED}"/>
              </a:ext>
            </a:extLst>
          </p:cNvPr>
          <p:cNvSpPr/>
          <p:nvPr/>
        </p:nvSpPr>
        <p:spPr>
          <a:xfrm>
            <a:off x="2492827" y="4049486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84666CE-36D0-BE6B-16F9-935F58521DB7}"/>
              </a:ext>
            </a:extLst>
          </p:cNvPr>
          <p:cNvSpPr/>
          <p:nvPr/>
        </p:nvSpPr>
        <p:spPr>
          <a:xfrm>
            <a:off x="2492827" y="4767943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AB68B74-AF88-1A55-4231-196520407966}"/>
              </a:ext>
            </a:extLst>
          </p:cNvPr>
          <p:cNvSpPr/>
          <p:nvPr/>
        </p:nvSpPr>
        <p:spPr>
          <a:xfrm>
            <a:off x="3450770" y="333102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525851D-4160-E437-2302-9EFE8B9063AC}"/>
              </a:ext>
            </a:extLst>
          </p:cNvPr>
          <p:cNvSpPr/>
          <p:nvPr/>
        </p:nvSpPr>
        <p:spPr>
          <a:xfrm>
            <a:off x="3450769" y="4049485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343B571-738E-4671-F07E-6A1B60CFEB25}"/>
              </a:ext>
            </a:extLst>
          </p:cNvPr>
          <p:cNvSpPr/>
          <p:nvPr/>
        </p:nvSpPr>
        <p:spPr>
          <a:xfrm>
            <a:off x="1534884" y="29299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C4D0FD3-9DAC-E44E-AE4F-B409F9026B5C}"/>
              </a:ext>
            </a:extLst>
          </p:cNvPr>
          <p:cNvSpPr/>
          <p:nvPr/>
        </p:nvSpPr>
        <p:spPr>
          <a:xfrm>
            <a:off x="1534884" y="368560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3DDA52F-C6E6-466F-FE51-D98BADB29163}"/>
              </a:ext>
            </a:extLst>
          </p:cNvPr>
          <p:cNvSpPr/>
          <p:nvPr/>
        </p:nvSpPr>
        <p:spPr>
          <a:xfrm>
            <a:off x="1534884" y="44412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017DD43-9BD3-A103-1DCD-B5A5BE3A5532}"/>
              </a:ext>
            </a:extLst>
          </p:cNvPr>
          <p:cNvCxnSpPr>
            <a:stCxn id="12" idx="6"/>
            <a:endCxn id="6" idx="2"/>
          </p:cNvCxnSpPr>
          <p:nvPr/>
        </p:nvCxnSpPr>
        <p:spPr>
          <a:xfrm flipV="1">
            <a:off x="2100941" y="2895601"/>
            <a:ext cx="391887" cy="3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A380203-43AF-CE9B-6D3C-B406F204543A}"/>
              </a:ext>
            </a:extLst>
          </p:cNvPr>
          <p:cNvCxnSpPr>
            <a:stCxn id="12" idx="6"/>
            <a:endCxn id="7" idx="2"/>
          </p:cNvCxnSpPr>
          <p:nvPr/>
        </p:nvCxnSpPr>
        <p:spPr>
          <a:xfrm>
            <a:off x="2100941" y="3212987"/>
            <a:ext cx="391886" cy="40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3C6AAB6-D3E9-5E7F-3B51-0FB9FB15B28F}"/>
              </a:ext>
            </a:extLst>
          </p:cNvPr>
          <p:cNvCxnSpPr>
            <a:stCxn id="12" idx="6"/>
            <a:endCxn id="8" idx="2"/>
          </p:cNvCxnSpPr>
          <p:nvPr/>
        </p:nvCxnSpPr>
        <p:spPr>
          <a:xfrm>
            <a:off x="2100941" y="3212987"/>
            <a:ext cx="391886" cy="11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BA20096B-1444-E4B1-7FEC-AA2A53E84923}"/>
              </a:ext>
            </a:extLst>
          </p:cNvPr>
          <p:cNvCxnSpPr>
            <a:stCxn id="12" idx="6"/>
            <a:endCxn id="9" idx="2"/>
          </p:cNvCxnSpPr>
          <p:nvPr/>
        </p:nvCxnSpPr>
        <p:spPr>
          <a:xfrm>
            <a:off x="2100941" y="3212987"/>
            <a:ext cx="391886" cy="183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A0FA0CB-BF5F-4D2A-E199-ECBD7245A6DA}"/>
              </a:ext>
            </a:extLst>
          </p:cNvPr>
          <p:cNvCxnSpPr>
            <a:stCxn id="13" idx="6"/>
            <a:endCxn id="6" idx="2"/>
          </p:cNvCxnSpPr>
          <p:nvPr/>
        </p:nvCxnSpPr>
        <p:spPr>
          <a:xfrm flipV="1">
            <a:off x="2100941" y="2895601"/>
            <a:ext cx="391887" cy="10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441C1B94-EA54-1456-63A6-C09B13B54360}"/>
              </a:ext>
            </a:extLst>
          </p:cNvPr>
          <p:cNvCxnSpPr>
            <a:stCxn id="14" idx="6"/>
            <a:endCxn id="7" idx="2"/>
          </p:cNvCxnSpPr>
          <p:nvPr/>
        </p:nvCxnSpPr>
        <p:spPr>
          <a:xfrm flipV="1">
            <a:off x="2100941" y="3614058"/>
            <a:ext cx="391886" cy="11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6EA84E3C-954B-3DAB-1EB6-807CEAD71979}"/>
              </a:ext>
            </a:extLst>
          </p:cNvPr>
          <p:cNvCxnSpPr>
            <a:stCxn id="13" idx="6"/>
            <a:endCxn id="7" idx="2"/>
          </p:cNvCxnSpPr>
          <p:nvPr/>
        </p:nvCxnSpPr>
        <p:spPr>
          <a:xfrm flipV="1">
            <a:off x="2100941" y="3614058"/>
            <a:ext cx="391886" cy="3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4CF6DAF-C570-7B0F-1947-1F1E80AD9FC9}"/>
              </a:ext>
            </a:extLst>
          </p:cNvPr>
          <p:cNvCxnSpPr>
            <a:stCxn id="13" idx="6"/>
            <a:endCxn id="8" idx="2"/>
          </p:cNvCxnSpPr>
          <p:nvPr/>
        </p:nvCxnSpPr>
        <p:spPr>
          <a:xfrm>
            <a:off x="2100941" y="3968637"/>
            <a:ext cx="391886" cy="36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8BE3AFE0-C170-C2F4-4080-89A75722E82C}"/>
              </a:ext>
            </a:extLst>
          </p:cNvPr>
          <p:cNvCxnSpPr>
            <a:stCxn id="13" idx="6"/>
            <a:endCxn id="9" idx="2"/>
          </p:cNvCxnSpPr>
          <p:nvPr/>
        </p:nvCxnSpPr>
        <p:spPr>
          <a:xfrm>
            <a:off x="2100941" y="3968637"/>
            <a:ext cx="391886" cy="10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AEB05B87-9EAF-C8B4-302B-FF0556C6CE4A}"/>
              </a:ext>
            </a:extLst>
          </p:cNvPr>
          <p:cNvCxnSpPr>
            <a:stCxn id="14" idx="6"/>
            <a:endCxn id="6" idx="2"/>
          </p:cNvCxnSpPr>
          <p:nvPr/>
        </p:nvCxnSpPr>
        <p:spPr>
          <a:xfrm flipV="1">
            <a:off x="2100941" y="2895601"/>
            <a:ext cx="391887" cy="182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FCA8237-94D3-9B23-0091-C28446557FF8}"/>
              </a:ext>
            </a:extLst>
          </p:cNvPr>
          <p:cNvCxnSpPr>
            <a:stCxn id="14" idx="6"/>
            <a:endCxn id="8" idx="2"/>
          </p:cNvCxnSpPr>
          <p:nvPr/>
        </p:nvCxnSpPr>
        <p:spPr>
          <a:xfrm flipV="1">
            <a:off x="2100941" y="4332515"/>
            <a:ext cx="391886" cy="3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18A10864-4E00-5BA3-7D1C-C6D863800DF1}"/>
              </a:ext>
            </a:extLst>
          </p:cNvPr>
          <p:cNvCxnSpPr>
            <a:stCxn id="14" idx="6"/>
            <a:endCxn id="9" idx="2"/>
          </p:cNvCxnSpPr>
          <p:nvPr/>
        </p:nvCxnSpPr>
        <p:spPr>
          <a:xfrm>
            <a:off x="2100941" y="4724287"/>
            <a:ext cx="391886" cy="32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9556E08D-EF95-07A5-6D00-1BDA7A969645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3058885" y="2895601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9AD6C45-FF60-0D50-5C52-DBC2F2958E7E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058884" y="3614058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15AA0725-DC80-7F4B-8714-18D3F46C746C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3058884" y="4332514"/>
            <a:ext cx="391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230D12-789F-9CDA-656F-25BFCED0A735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3058884" y="4332514"/>
            <a:ext cx="391885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AA99C075-AC79-6177-3FC9-E5BE4B2A39B7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3058885" y="2895601"/>
            <a:ext cx="391884" cy="14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FB9C7CE7-3C9A-43B5-8151-181478F960FC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3058884" y="3614057"/>
            <a:ext cx="391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83A9D86-72FB-C7C0-92A4-B0D6B048CDC4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3058884" y="3614057"/>
            <a:ext cx="391886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1C6662C4-7403-9EAA-9279-911015B2D632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058884" y="3614057"/>
            <a:ext cx="391886" cy="14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57BD08EC-2E7D-FBE2-60CC-7C7846438007}"/>
              </a:ext>
            </a:extLst>
          </p:cNvPr>
          <p:cNvCxnSpPr>
            <a:endCxn id="12" idx="2"/>
          </p:cNvCxnSpPr>
          <p:nvPr/>
        </p:nvCxnSpPr>
        <p:spPr>
          <a:xfrm>
            <a:off x="1262742" y="3212986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183E0838-369F-3E3D-4ADF-1C87997AFA5B}"/>
              </a:ext>
            </a:extLst>
          </p:cNvPr>
          <p:cNvCxnSpPr>
            <a:endCxn id="13" idx="2"/>
          </p:cNvCxnSpPr>
          <p:nvPr/>
        </p:nvCxnSpPr>
        <p:spPr>
          <a:xfrm>
            <a:off x="1262742" y="3212986"/>
            <a:ext cx="272142" cy="7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04BE0612-6136-FBDC-6CC5-8B3CBA650013}"/>
              </a:ext>
            </a:extLst>
          </p:cNvPr>
          <p:cNvCxnSpPr>
            <a:endCxn id="14" idx="2"/>
          </p:cNvCxnSpPr>
          <p:nvPr/>
        </p:nvCxnSpPr>
        <p:spPr>
          <a:xfrm>
            <a:off x="1262742" y="3212986"/>
            <a:ext cx="272142" cy="15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3BA63B5D-937F-6E51-15A7-E6AFDA831C06}"/>
              </a:ext>
            </a:extLst>
          </p:cNvPr>
          <p:cNvCxnSpPr/>
          <p:nvPr/>
        </p:nvCxnSpPr>
        <p:spPr>
          <a:xfrm>
            <a:off x="1262742" y="4693443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EB0F55A7-20A9-6DDF-98F5-99CD11328C8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262741" y="3968637"/>
            <a:ext cx="272143" cy="7231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FAD93FD9-246B-7D54-081B-E8C001ED4338}"/>
              </a:ext>
            </a:extLst>
          </p:cNvPr>
          <p:cNvCxnSpPr/>
          <p:nvPr/>
        </p:nvCxnSpPr>
        <p:spPr>
          <a:xfrm>
            <a:off x="4016825" y="3614055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AF486AF2-E9B3-8E87-28FF-FB5398A3097E}"/>
              </a:ext>
            </a:extLst>
          </p:cNvPr>
          <p:cNvCxnSpPr/>
          <p:nvPr/>
        </p:nvCxnSpPr>
        <p:spPr>
          <a:xfrm>
            <a:off x="4016825" y="4330189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FED9A91B-FDC3-C649-4D21-9F39A5DDA989}"/>
              </a:ext>
            </a:extLst>
          </p:cNvPr>
          <p:cNvSpPr/>
          <p:nvPr/>
        </p:nvSpPr>
        <p:spPr>
          <a:xfrm>
            <a:off x="1415136" y="2808514"/>
            <a:ext cx="805550" cy="2270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8138E5B-BE73-1B6A-1F12-EABFA3CA74DE}"/>
              </a:ext>
            </a:extLst>
          </p:cNvPr>
          <p:cNvSpPr/>
          <p:nvPr/>
        </p:nvSpPr>
        <p:spPr>
          <a:xfrm>
            <a:off x="2340416" y="2525487"/>
            <a:ext cx="805550" cy="29165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CCB7E64-B7C7-D881-75DF-AA472247E6AA}"/>
              </a:ext>
            </a:extLst>
          </p:cNvPr>
          <p:cNvSpPr/>
          <p:nvPr/>
        </p:nvSpPr>
        <p:spPr>
          <a:xfrm>
            <a:off x="3298377" y="3212986"/>
            <a:ext cx="805550" cy="14787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040C819-9AAA-8CB1-5A45-41E05334A7D6}"/>
              </a:ext>
            </a:extLst>
          </p:cNvPr>
          <p:cNvSpPr txBox="1"/>
          <p:nvPr/>
        </p:nvSpPr>
        <p:spPr>
          <a:xfrm>
            <a:off x="3499750" y="2240917"/>
            <a:ext cx="123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Camada</a:t>
            </a: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EE976CA5-12E6-4DB5-139A-5B13EA5F460D}"/>
              </a:ext>
            </a:extLst>
          </p:cNvPr>
          <p:cNvSpPr/>
          <p:nvPr/>
        </p:nvSpPr>
        <p:spPr>
          <a:xfrm>
            <a:off x="3113305" y="2356849"/>
            <a:ext cx="413657" cy="166042"/>
          </a:xfrm>
          <a:custGeom>
            <a:avLst/>
            <a:gdLst>
              <a:gd name="connsiteX0" fmla="*/ 0 w 413657"/>
              <a:gd name="connsiteY0" fmla="*/ 166042 h 166042"/>
              <a:gd name="connsiteX1" fmla="*/ 76200 w 413657"/>
              <a:gd name="connsiteY1" fmla="*/ 2756 h 166042"/>
              <a:gd name="connsiteX2" fmla="*/ 413657 w 413657"/>
              <a:gd name="connsiteY2" fmla="*/ 78956 h 16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657" h="166042">
                <a:moveTo>
                  <a:pt x="0" y="166042"/>
                </a:moveTo>
                <a:cubicBezTo>
                  <a:pt x="3628" y="91656"/>
                  <a:pt x="7257" y="17270"/>
                  <a:pt x="76200" y="2756"/>
                </a:cubicBezTo>
                <a:cubicBezTo>
                  <a:pt x="145143" y="-11758"/>
                  <a:pt x="279400" y="33599"/>
                  <a:pt x="413657" y="7895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AD46F655-8AFC-EDF7-1E6F-51F5255FB298}"/>
              </a:ext>
            </a:extLst>
          </p:cNvPr>
          <p:cNvSpPr/>
          <p:nvPr/>
        </p:nvSpPr>
        <p:spPr>
          <a:xfrm>
            <a:off x="1055914" y="5519057"/>
            <a:ext cx="3233053" cy="470018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22A93382-D88C-70E6-9B59-1AF2FD479481}"/>
              </a:ext>
            </a:extLst>
          </p:cNvPr>
          <p:cNvSpPr/>
          <p:nvPr/>
        </p:nvSpPr>
        <p:spPr>
          <a:xfrm>
            <a:off x="971322" y="3042545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708469EC-6004-2D63-0804-7B226F3E1CB1}"/>
              </a:ext>
            </a:extLst>
          </p:cNvPr>
          <p:cNvSpPr/>
          <p:nvPr/>
        </p:nvSpPr>
        <p:spPr>
          <a:xfrm>
            <a:off x="982749" y="4504166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D1BB9D04-F15F-3E34-E391-00EB80B9A840}"/>
              </a:ext>
            </a:extLst>
          </p:cNvPr>
          <p:cNvSpPr/>
          <p:nvPr/>
        </p:nvSpPr>
        <p:spPr>
          <a:xfrm>
            <a:off x="920926" y="2974265"/>
            <a:ext cx="390805" cy="194063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82791097-3950-FBA9-E13E-B8305DFB45B1}"/>
                  </a:ext>
                </a:extLst>
              </p:cNvPr>
              <p:cNvSpPr txBox="1"/>
              <p:nvPr/>
            </p:nvSpPr>
            <p:spPr>
              <a:xfrm>
                <a:off x="4268107" y="3429389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82791097-3950-FBA9-E13E-B8305DFB4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107" y="3429389"/>
                <a:ext cx="266702" cy="369332"/>
              </a:xfrm>
              <a:prstGeom prst="rect">
                <a:avLst/>
              </a:prstGeom>
              <a:blipFill>
                <a:blip r:embed="rId4"/>
                <a:stretch>
                  <a:fillRect t="-6667" r="-3636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9D67A65A-9B31-85CF-0C2E-6BE00120B57D}"/>
                  </a:ext>
                </a:extLst>
              </p:cNvPr>
              <p:cNvSpPr txBox="1"/>
              <p:nvPr/>
            </p:nvSpPr>
            <p:spPr>
              <a:xfrm>
                <a:off x="4268107" y="4139882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9D67A65A-9B31-85CF-0C2E-6BE00120B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107" y="4139882"/>
                <a:ext cx="266702" cy="369332"/>
              </a:xfrm>
              <a:prstGeom prst="rect">
                <a:avLst/>
              </a:prstGeom>
              <a:blipFill>
                <a:blip r:embed="rId5"/>
                <a:stretch>
                  <a:fillRect t="-6557" r="-38636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2439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4506686"/>
            <a:ext cx="11473542" cy="2351313"/>
          </a:xfrm>
        </p:spPr>
        <p:txBody>
          <a:bodyPr/>
          <a:lstStyle/>
          <a:p>
            <a:r>
              <a:rPr lang="pt-BR" dirty="0"/>
              <a:t>Voltando ao código, nós vemos o termo </a:t>
            </a:r>
            <a:r>
              <a:rPr lang="pt-BR" b="1" i="1" dirty="0" err="1">
                <a:solidFill>
                  <a:srgbClr val="00B050"/>
                </a:solidFill>
              </a:rPr>
              <a:t>sequential</a:t>
            </a:r>
            <a:r>
              <a:rPr lang="pt-BR" dirty="0"/>
              <a:t> e, portanto, temos a definição de uma rede de alimentação direta ou sequencial.</a:t>
            </a:r>
          </a:p>
          <a:p>
            <a:r>
              <a:rPr lang="pt-BR" dirty="0"/>
              <a:t>Dentro dos colchetes, </a:t>
            </a:r>
            <a:r>
              <a:rPr lang="pt-BR" b="1" i="1" dirty="0">
                <a:solidFill>
                  <a:srgbClr val="7030A0"/>
                </a:solidFill>
              </a:rPr>
              <a:t>listamos</a:t>
            </a:r>
            <a:r>
              <a:rPr lang="pt-BR" dirty="0"/>
              <a:t> </a:t>
            </a:r>
            <a:r>
              <a:rPr lang="pt-BR" b="1" i="1" dirty="0"/>
              <a:t>as camadas </a:t>
            </a:r>
            <a:r>
              <a:rPr lang="pt-BR" dirty="0"/>
              <a:t>dessa rede neural.</a:t>
            </a:r>
          </a:p>
          <a:p>
            <a:r>
              <a:rPr lang="pt-BR" dirty="0"/>
              <a:t>Nesse exemplo, a </a:t>
            </a:r>
            <a:r>
              <a:rPr lang="pt-BR" b="1" i="1" dirty="0">
                <a:solidFill>
                  <a:srgbClr val="7030A0"/>
                </a:solidFill>
              </a:rPr>
              <a:t>lista</a:t>
            </a:r>
            <a:r>
              <a:rPr lang="pt-BR" dirty="0"/>
              <a:t> contém apenas um elemento, portanto, temos apenas uma </a:t>
            </a:r>
            <a:r>
              <a:rPr lang="pt-BR" b="1" i="1" dirty="0">
                <a:solidFill>
                  <a:srgbClr val="00B050"/>
                </a:solidFill>
              </a:rPr>
              <a:t>camada</a:t>
            </a:r>
            <a:r>
              <a:rPr lang="pt-BR" dirty="0"/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738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9" y="4376057"/>
            <a:ext cx="11636828" cy="2481942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Essa camada é do tipo </a:t>
            </a:r>
            <a:r>
              <a:rPr lang="pt-BR" b="1" i="1" dirty="0">
                <a:solidFill>
                  <a:srgbClr val="00B050"/>
                </a:solidFill>
              </a:rPr>
              <a:t>densa</a:t>
            </a:r>
            <a:r>
              <a:rPr lang="pt-BR" dirty="0"/>
              <a:t> (classe </a:t>
            </a:r>
            <a:r>
              <a:rPr lang="pt-BR" i="1" dirty="0"/>
              <a:t>Dense</a:t>
            </a:r>
            <a:r>
              <a:rPr lang="pt-BR" dirty="0"/>
              <a:t>), então sabemos que é uma rede </a:t>
            </a:r>
            <a:r>
              <a:rPr lang="pt-BR" b="1" i="1" dirty="0"/>
              <a:t>densamente conectada</a:t>
            </a:r>
            <a:r>
              <a:rPr lang="pt-BR" dirty="0"/>
              <a:t>.</a:t>
            </a:r>
          </a:p>
          <a:p>
            <a:r>
              <a:rPr lang="pt-BR" dirty="0"/>
              <a:t>O parâmetro </a:t>
            </a:r>
            <a:r>
              <a:rPr lang="pt-BR" b="1" i="1" dirty="0" err="1">
                <a:solidFill>
                  <a:srgbClr val="00B050"/>
                </a:solidFill>
              </a:rPr>
              <a:t>units</a:t>
            </a:r>
            <a:r>
              <a:rPr lang="pt-BR" dirty="0"/>
              <a:t> define quantos neurônios a camada possui.</a:t>
            </a:r>
          </a:p>
          <a:p>
            <a:r>
              <a:rPr lang="pt-BR" dirty="0"/>
              <a:t>Podemos ver que essa camada tem </a:t>
            </a:r>
            <a:r>
              <a:rPr lang="pt-BR" b="1" i="1" dirty="0"/>
              <a:t>apenas um neurônio</a:t>
            </a:r>
            <a:r>
              <a:rPr lang="pt-BR" dirty="0"/>
              <a:t>.</a:t>
            </a:r>
          </a:p>
          <a:p>
            <a:r>
              <a:rPr lang="pt-BR" dirty="0"/>
              <a:t>Portanto, esse código define a rede neural mais simples possível.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Há apenas uma camada com um único neurônio nela.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3022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3658" y="4474028"/>
                <a:ext cx="11658600" cy="238397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Um parâmetro que definimos </a:t>
                </a:r>
                <a:r>
                  <a:rPr lang="pt-BR" b="1" i="1" dirty="0"/>
                  <a:t>apenas para a primeira camada</a:t>
                </a:r>
                <a:r>
                  <a:rPr lang="pt-BR" dirty="0"/>
                  <a:t> (neste caso a única) de uma rede neural é o formato (i.e., </a:t>
                </a:r>
                <a:r>
                  <a:rPr lang="pt-BR" b="1" i="1" dirty="0"/>
                  <a:t>dimensões</a:t>
                </a:r>
                <a:r>
                  <a:rPr lang="pt-BR" dirty="0"/>
                  <a:t>) das </a:t>
                </a:r>
                <a:r>
                  <a:rPr lang="pt-BR" b="1" i="1" dirty="0"/>
                  <a:t>entradas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No exemplo, o parâmetro </a:t>
                </a:r>
                <a:r>
                  <a:rPr lang="pt-BR" b="1" i="1" dirty="0" err="1">
                    <a:solidFill>
                      <a:srgbClr val="00B050"/>
                    </a:solidFill>
                    <a:highlight>
                      <a:srgbClr val="FFFFFF"/>
                    </a:highlight>
                  </a:rPr>
                  <a:t>input_shape</a:t>
                </a:r>
                <a:r>
                  <a:rPr lang="pt-BR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tem o valor 1, que indica a dimensão da entrada, ou seja, a </a:t>
                </a:r>
                <a:r>
                  <a:rPr lang="pt-BR" b="1" i="1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quantidade de atributos de entrada</a:t>
                </a:r>
                <a:r>
                  <a:rPr lang="pt-BR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do neurônio</a:t>
                </a:r>
                <a:r>
                  <a:rPr lang="pt-BR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.</a:t>
                </a:r>
              </a:p>
              <a:p>
                <a:r>
                  <a:rPr lang="pt-BR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Isso significa que o neurônio tem apenas uma entrada, o atributo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3658" y="4474028"/>
                <a:ext cx="11658600" cy="2383971"/>
              </a:xfrm>
              <a:blipFill>
                <a:blip r:embed="rId3"/>
                <a:stretch>
                  <a:fillRect l="-941" t="-4348" b="-23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19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8" y="4550228"/>
            <a:ext cx="11658600" cy="230777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Quando vimos o funcionamento dos neurônios, aprendemos que eles possuem uma </a:t>
            </a:r>
            <a:r>
              <a:rPr lang="pt-BR" b="1" i="1" dirty="0"/>
              <a:t>função de ativação</a:t>
            </a:r>
            <a:r>
              <a:rPr lang="pt-BR" dirty="0"/>
              <a:t>,</a:t>
            </a:r>
            <a:r>
              <a:rPr lang="pt-BR" b="1" i="1" dirty="0"/>
              <a:t> </a:t>
            </a:r>
            <a:r>
              <a:rPr lang="pt-BR" dirty="0"/>
              <a:t>que tem como entrada a </a:t>
            </a:r>
            <a:r>
              <a:rPr lang="pt-BR" b="1" i="1" dirty="0"/>
              <a:t>combinação ponderada das entradas pelos pesos sinápticos mais o peso de bias</a:t>
            </a:r>
            <a:r>
              <a:rPr lang="pt-BR" dirty="0"/>
              <a:t> e que faz um </a:t>
            </a:r>
            <a:r>
              <a:rPr lang="pt-BR" b="1" i="1" dirty="0">
                <a:solidFill>
                  <a:srgbClr val="00B050"/>
                </a:solidFill>
              </a:rPr>
              <a:t>mapeamento não linear </a:t>
            </a:r>
            <a:r>
              <a:rPr lang="pt-BR" dirty="0"/>
              <a:t>de sua entrada na saída.</a:t>
            </a:r>
          </a:p>
          <a:p>
            <a:r>
              <a:rPr lang="pt-BR" dirty="0"/>
              <a:t>Porém, como queremos encontrar um </a:t>
            </a:r>
            <a:r>
              <a:rPr lang="pt-BR" b="1" i="1" dirty="0">
                <a:solidFill>
                  <a:srgbClr val="00B050"/>
                </a:solidFill>
              </a:rPr>
              <a:t>mapeamento linear entre a entrada e a saída</a:t>
            </a:r>
            <a:r>
              <a:rPr lang="pt-BR" dirty="0"/>
              <a:t>, </a:t>
            </a:r>
            <a:r>
              <a:rPr lang="pt-BR" b="1" i="1" dirty="0"/>
              <a:t>não usaremos </a:t>
            </a:r>
            <a:r>
              <a:rPr lang="pt-BR" dirty="0"/>
              <a:t>nenhuma </a:t>
            </a:r>
            <a:r>
              <a:rPr lang="pt-BR" b="1" i="1" dirty="0"/>
              <a:t>função de ativação</a:t>
            </a:r>
            <a:r>
              <a:rPr lang="pt-BR" dirty="0"/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244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3658" y="4506686"/>
                <a:ext cx="11658600" cy="2351313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Lembrem-se nosso objetivo é encontrar os pesos de uma função hipótese, do tipo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𝑤𝑥</m:t>
                    </m:r>
                  </m:oMath>
                </a14:m>
                <a:r>
                  <a:rPr lang="pt-BR" dirty="0"/>
                  <a:t>, modelada pela rede neural.</a:t>
                </a:r>
              </a:p>
              <a:p>
                <a:r>
                  <a:rPr lang="pt-BR" dirty="0"/>
                  <a:t>A função de ativação pode ser definida através do parâmetro </a:t>
                </a:r>
                <a:r>
                  <a:rPr lang="pt-BR" b="1" i="1" dirty="0" err="1">
                    <a:solidFill>
                      <a:srgbClr val="00B050"/>
                    </a:solidFill>
                  </a:rPr>
                  <a:t>activation</a:t>
                </a:r>
                <a:r>
                  <a:rPr lang="pt-BR" dirty="0"/>
                  <a:t> da classe </a:t>
                </a:r>
                <a:r>
                  <a:rPr lang="pt-BR" b="1" i="1" dirty="0"/>
                  <a:t>Dense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padrão, a ativação é definida como </a:t>
                </a:r>
                <a:r>
                  <a:rPr lang="pt-BR" b="1" i="1" dirty="0" err="1"/>
                  <a:t>None</a:t>
                </a:r>
                <a:r>
                  <a:rPr lang="pt-BR" dirty="0"/>
                  <a:t>, ou seja, não se tem ativação.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3658" y="4506686"/>
                <a:ext cx="11658600" cy="2351313"/>
              </a:xfrm>
              <a:blipFill>
                <a:blip r:embed="rId3"/>
                <a:stretch>
                  <a:fillRect l="-941" t="-4145" r="-1098" b="-36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445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D34E8-BAC5-294C-C41E-E683193E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Nossa rede neural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4A900A4-14A9-5BA1-757B-0429FF9425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85186" y="1825624"/>
                <a:ext cx="6299987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Visualmente, nossa rede neural se parece com a figura ao lado.</a:t>
                </a:r>
              </a:p>
              <a:p>
                <a:r>
                  <a:rPr lang="pt-BR" dirty="0"/>
                  <a:t>Nós temos apenas </a:t>
                </a:r>
                <a:r>
                  <a:rPr lang="pt-BR" b="1" i="1" dirty="0"/>
                  <a:t>uma camada</a:t>
                </a:r>
                <a:r>
                  <a:rPr lang="pt-BR" dirty="0"/>
                  <a:t> com um </a:t>
                </a:r>
                <a:r>
                  <a:rPr lang="pt-BR" b="1" i="1" dirty="0"/>
                  <a:t>único neurônio</a:t>
                </a:r>
                <a:r>
                  <a:rPr lang="pt-BR" dirty="0"/>
                  <a:t> nela.</a:t>
                </a:r>
              </a:p>
              <a:p>
                <a:r>
                  <a:rPr lang="pt-BR" dirty="0"/>
                  <a:t>O neurônio tem apenas uma entrada, o atributo,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isso a dimensão da entrada é igual a 1.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4A900A4-14A9-5BA1-757B-0429FF9425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85186" y="1825624"/>
                <a:ext cx="6299987" cy="5032376"/>
              </a:xfrm>
              <a:blipFill>
                <a:blip r:embed="rId2"/>
                <a:stretch>
                  <a:fillRect l="-1742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Agrupar 6">
            <a:extLst>
              <a:ext uri="{FF2B5EF4-FFF2-40B4-BE49-F238E27FC236}">
                <a16:creationId xmlns:a16="http://schemas.microsoft.com/office/drawing/2014/main" id="{4471BB27-FBB4-CE12-C93B-911526066DD9}"/>
              </a:ext>
            </a:extLst>
          </p:cNvPr>
          <p:cNvGrpSpPr/>
          <p:nvPr/>
        </p:nvGrpSpPr>
        <p:grpSpPr>
          <a:xfrm>
            <a:off x="1522872" y="2729842"/>
            <a:ext cx="2682241" cy="1788767"/>
            <a:chOff x="1522872" y="2729842"/>
            <a:chExt cx="2682241" cy="1788767"/>
          </a:xfrm>
        </p:grpSpPr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F81F8E92-5E4D-380C-2C1E-42DD6285D5EB}"/>
                </a:ext>
              </a:extLst>
            </p:cNvPr>
            <p:cNvGrpSpPr/>
            <p:nvPr/>
          </p:nvGrpSpPr>
          <p:grpSpPr>
            <a:xfrm>
              <a:off x="2029059" y="3284230"/>
              <a:ext cx="1848393" cy="566057"/>
              <a:chOff x="1851660" y="2612572"/>
              <a:chExt cx="1848393" cy="566057"/>
            </a:xfrm>
          </p:grpSpPr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B14B27F3-1C94-2ECC-30C0-E54C55E7D8A9}"/>
                  </a:ext>
                </a:extLst>
              </p:cNvPr>
              <p:cNvSpPr/>
              <p:nvPr/>
            </p:nvSpPr>
            <p:spPr>
              <a:xfrm>
                <a:off x="2492828" y="2612572"/>
                <a:ext cx="566057" cy="56605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6" name="Conector de Seta Reta 5">
                <a:extLst>
                  <a:ext uri="{FF2B5EF4-FFF2-40B4-BE49-F238E27FC236}">
                    <a16:creationId xmlns:a16="http://schemas.microsoft.com/office/drawing/2014/main" id="{2830856A-6DDF-054C-047C-3639E9D7DC31}"/>
                  </a:ext>
                </a:extLst>
              </p:cNvPr>
              <p:cNvCxnSpPr>
                <a:cxnSpLocks/>
                <a:endCxn id="4" idx="2"/>
              </p:cNvCxnSpPr>
              <p:nvPr/>
            </p:nvCxnSpPr>
            <p:spPr>
              <a:xfrm>
                <a:off x="2198914" y="2895601"/>
                <a:ext cx="2939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de Seta Reta 7">
                <a:extLst>
                  <a:ext uri="{FF2B5EF4-FFF2-40B4-BE49-F238E27FC236}">
                    <a16:creationId xmlns:a16="http://schemas.microsoft.com/office/drawing/2014/main" id="{D7BD0E92-0842-BCA5-B7B8-4D940F7B3F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8885" y="2895601"/>
                <a:ext cx="2939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CaixaDeTexto 8">
                    <a:extLst>
                      <a:ext uri="{FF2B5EF4-FFF2-40B4-BE49-F238E27FC236}">
                        <a16:creationId xmlns:a16="http://schemas.microsoft.com/office/drawing/2014/main" id="{D805B5F8-411B-B899-8485-51C6B19AAF98}"/>
                      </a:ext>
                    </a:extLst>
                  </p:cNvPr>
                  <p:cNvSpPr txBox="1"/>
                  <p:nvPr/>
                </p:nvSpPr>
                <p:spPr>
                  <a:xfrm>
                    <a:off x="1851660" y="2708672"/>
                    <a:ext cx="4158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9" name="CaixaDeTexto 8">
                    <a:extLst>
                      <a:ext uri="{FF2B5EF4-FFF2-40B4-BE49-F238E27FC236}">
                        <a16:creationId xmlns:a16="http://schemas.microsoft.com/office/drawing/2014/main" id="{D805B5F8-411B-B899-8485-51C6B19AAF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1660" y="2708672"/>
                    <a:ext cx="415834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E910E806-C224-45D8-5C61-DC367619B6E2}"/>
                      </a:ext>
                    </a:extLst>
                  </p:cNvPr>
                  <p:cNvSpPr txBox="1"/>
                  <p:nvPr/>
                </p:nvSpPr>
                <p:spPr>
                  <a:xfrm>
                    <a:off x="3284219" y="2712720"/>
                    <a:ext cx="4158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E910E806-C224-45D8-5C61-DC367619B6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4219" y="2712720"/>
                    <a:ext cx="41583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6557" r="-20588" b="-491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CE4C3B78-C9C4-6812-CBE9-D26CFE776AE1}"/>
                    </a:ext>
                  </a:extLst>
                </p:cNvPr>
                <p:cNvSpPr txBox="1"/>
                <p:nvPr/>
              </p:nvSpPr>
              <p:spPr>
                <a:xfrm>
                  <a:off x="2349098" y="3321532"/>
                  <a:ext cx="1741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CE4C3B78-C9C4-6812-CBE9-D26CFE776A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9098" y="3321532"/>
                  <a:ext cx="174172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4827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1FF91332-8504-F835-3710-D46BA9E7E8EE}"/>
                </a:ext>
              </a:extLst>
            </p:cNvPr>
            <p:cNvCxnSpPr>
              <a:endCxn id="4" idx="0"/>
            </p:cNvCxnSpPr>
            <p:nvPr/>
          </p:nvCxnSpPr>
          <p:spPr>
            <a:xfrm>
              <a:off x="2953255" y="2979430"/>
              <a:ext cx="1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B272638A-B4E9-5B3E-C9EB-26DAFFEE0289}"/>
                    </a:ext>
                  </a:extLst>
                </p:cNvPr>
                <p:cNvSpPr txBox="1"/>
                <p:nvPr/>
              </p:nvSpPr>
              <p:spPr>
                <a:xfrm>
                  <a:off x="2832150" y="2729842"/>
                  <a:ext cx="1741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B272638A-B4E9-5B3E-C9EB-26DAFFEE02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2150" y="2729842"/>
                  <a:ext cx="174172" cy="307777"/>
                </a:xfrm>
                <a:prstGeom prst="rect">
                  <a:avLst/>
                </a:prstGeom>
                <a:blipFill>
                  <a:blip r:embed="rId6"/>
                  <a:stretch>
                    <a:fillRect r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8AD21F71-69DC-F2C8-900B-DF14EABE43B9}"/>
                    </a:ext>
                  </a:extLst>
                </p:cNvPr>
                <p:cNvSpPr txBox="1"/>
                <p:nvPr/>
              </p:nvSpPr>
              <p:spPr>
                <a:xfrm>
                  <a:off x="1522872" y="3995389"/>
                  <a:ext cx="2682241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𝑤𝑥</m:t>
                        </m:r>
                      </m:oMath>
                    </m:oMathPara>
                  </a14:m>
                  <a:endParaRPr lang="pt-BR" sz="2800" dirty="0"/>
                </a:p>
              </p:txBody>
            </p:sp>
          </mc:Choice>
          <mc:Fallback xmlns="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8AD21F71-69DC-F2C8-900B-DF14EABE43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2872" y="3995389"/>
                  <a:ext cx="2682241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86072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D34E8-BAC5-294C-C41E-E683193E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Nossa rede neural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4A900A4-14A9-5BA1-757B-0429FF9425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4696" y="1825624"/>
                <a:ext cx="6220477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Nenhuma função de ativação é definida.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Isso se deve ao fato de queremos encontrar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mapeamento linear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Ele irá aprender os pesos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dirty="0"/>
                  <a:t>) que mapeiam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da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melhor forma possível</a:t>
                </a:r>
                <a:r>
                  <a:rPr lang="pt-BR" dirty="0"/>
                  <a:t>, baseado no </a:t>
                </a:r>
                <a:r>
                  <a:rPr lang="pt-BR" b="1" i="1" dirty="0"/>
                  <a:t>conjunto de treinamento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Esse modelo é conhecido na literatura como </a:t>
                </a:r>
                <a:r>
                  <a:rPr lang="pt-BR" b="1" i="1" dirty="0" err="1"/>
                  <a:t>Perceptron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4A900A4-14A9-5BA1-757B-0429FF9425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4696" y="1825624"/>
                <a:ext cx="6220477" cy="5032376"/>
              </a:xfrm>
              <a:blipFill>
                <a:blip r:embed="rId2"/>
                <a:stretch>
                  <a:fillRect l="-1765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Agrupar 6">
            <a:extLst>
              <a:ext uri="{FF2B5EF4-FFF2-40B4-BE49-F238E27FC236}">
                <a16:creationId xmlns:a16="http://schemas.microsoft.com/office/drawing/2014/main" id="{F073D809-2524-25B0-B3DC-F8553015E9AD}"/>
              </a:ext>
            </a:extLst>
          </p:cNvPr>
          <p:cNvGrpSpPr/>
          <p:nvPr/>
        </p:nvGrpSpPr>
        <p:grpSpPr>
          <a:xfrm>
            <a:off x="1522872" y="2729842"/>
            <a:ext cx="2682241" cy="1788767"/>
            <a:chOff x="1522872" y="2729842"/>
            <a:chExt cx="2682241" cy="1788767"/>
          </a:xfrm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8787AFE9-1385-2D4C-2CFB-C6230DEC190C}"/>
                </a:ext>
              </a:extLst>
            </p:cNvPr>
            <p:cNvGrpSpPr/>
            <p:nvPr/>
          </p:nvGrpSpPr>
          <p:grpSpPr>
            <a:xfrm>
              <a:off x="2029059" y="3284230"/>
              <a:ext cx="1848393" cy="566057"/>
              <a:chOff x="1851660" y="2612572"/>
              <a:chExt cx="1848393" cy="566057"/>
            </a:xfrm>
          </p:grpSpPr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E48D1245-BF32-CCC8-AAFC-DB9E49C7816A}"/>
                  </a:ext>
                </a:extLst>
              </p:cNvPr>
              <p:cNvSpPr/>
              <p:nvPr/>
            </p:nvSpPr>
            <p:spPr>
              <a:xfrm>
                <a:off x="2492828" y="2612572"/>
                <a:ext cx="566057" cy="56605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21" name="Conector de Seta Reta 20">
                <a:extLst>
                  <a:ext uri="{FF2B5EF4-FFF2-40B4-BE49-F238E27FC236}">
                    <a16:creationId xmlns:a16="http://schemas.microsoft.com/office/drawing/2014/main" id="{7730F683-F6F6-8B73-2D0F-C7AD71161493}"/>
                  </a:ext>
                </a:extLst>
              </p:cNvPr>
              <p:cNvCxnSpPr>
                <a:cxnSpLocks/>
                <a:endCxn id="20" idx="2"/>
              </p:cNvCxnSpPr>
              <p:nvPr/>
            </p:nvCxnSpPr>
            <p:spPr>
              <a:xfrm>
                <a:off x="2198914" y="2895601"/>
                <a:ext cx="2939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de Seta Reta 21">
                <a:extLst>
                  <a:ext uri="{FF2B5EF4-FFF2-40B4-BE49-F238E27FC236}">
                    <a16:creationId xmlns:a16="http://schemas.microsoft.com/office/drawing/2014/main" id="{C2E06E7B-59CE-A451-6111-DBE6B21DFB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8885" y="2895601"/>
                <a:ext cx="2939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CaixaDeTexto 22">
                    <a:extLst>
                      <a:ext uri="{FF2B5EF4-FFF2-40B4-BE49-F238E27FC236}">
                        <a16:creationId xmlns:a16="http://schemas.microsoft.com/office/drawing/2014/main" id="{5E79E040-6D43-4CA6-148E-6187D7C21046}"/>
                      </a:ext>
                    </a:extLst>
                  </p:cNvPr>
                  <p:cNvSpPr txBox="1"/>
                  <p:nvPr/>
                </p:nvSpPr>
                <p:spPr>
                  <a:xfrm>
                    <a:off x="1851660" y="2708672"/>
                    <a:ext cx="4158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9" name="CaixaDeTexto 8">
                    <a:extLst>
                      <a:ext uri="{FF2B5EF4-FFF2-40B4-BE49-F238E27FC236}">
                        <a16:creationId xmlns:a16="http://schemas.microsoft.com/office/drawing/2014/main" id="{D805B5F8-411B-B899-8485-51C6B19AAF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1660" y="2708672"/>
                    <a:ext cx="415834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CaixaDeTexto 23">
                    <a:extLst>
                      <a:ext uri="{FF2B5EF4-FFF2-40B4-BE49-F238E27FC236}">
                        <a16:creationId xmlns:a16="http://schemas.microsoft.com/office/drawing/2014/main" id="{30CB185B-F8D5-2EA6-5415-A7AE657FF221}"/>
                      </a:ext>
                    </a:extLst>
                  </p:cNvPr>
                  <p:cNvSpPr txBox="1"/>
                  <p:nvPr/>
                </p:nvSpPr>
                <p:spPr>
                  <a:xfrm>
                    <a:off x="3284219" y="2712720"/>
                    <a:ext cx="4158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E910E806-C224-45D8-5C61-DC367619B6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4219" y="2712720"/>
                    <a:ext cx="41583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6557" r="-20588" b="-491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A4F6851E-9E11-3B89-D251-01729CAA7DAA}"/>
                    </a:ext>
                  </a:extLst>
                </p:cNvPr>
                <p:cNvSpPr txBox="1"/>
                <p:nvPr/>
              </p:nvSpPr>
              <p:spPr>
                <a:xfrm>
                  <a:off x="2349098" y="3321532"/>
                  <a:ext cx="1741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A4F6851E-9E11-3B89-D251-01729CAA7D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9098" y="3321532"/>
                  <a:ext cx="174172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4827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A34B09A1-6CA0-A88D-7ACB-176ADCE7E009}"/>
                </a:ext>
              </a:extLst>
            </p:cNvPr>
            <p:cNvCxnSpPr>
              <a:endCxn id="20" idx="0"/>
            </p:cNvCxnSpPr>
            <p:nvPr/>
          </p:nvCxnSpPr>
          <p:spPr>
            <a:xfrm>
              <a:off x="2953255" y="2979430"/>
              <a:ext cx="1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3BA5E1B7-FCF4-43CE-C88D-206D0FCFFEFE}"/>
                    </a:ext>
                  </a:extLst>
                </p:cNvPr>
                <p:cNvSpPr txBox="1"/>
                <p:nvPr/>
              </p:nvSpPr>
              <p:spPr>
                <a:xfrm>
                  <a:off x="2832150" y="2729842"/>
                  <a:ext cx="1741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3BA5E1B7-FCF4-43CE-C88D-206D0FCFF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2150" y="2729842"/>
                  <a:ext cx="174172" cy="307777"/>
                </a:xfrm>
                <a:prstGeom prst="rect">
                  <a:avLst/>
                </a:prstGeom>
                <a:blipFill>
                  <a:blip r:embed="rId6"/>
                  <a:stretch>
                    <a:fillRect r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E47CC931-B433-65DB-33F0-E0B4B2345BFB}"/>
                    </a:ext>
                  </a:extLst>
                </p:cNvPr>
                <p:cNvSpPr txBox="1"/>
                <p:nvPr/>
              </p:nvSpPr>
              <p:spPr>
                <a:xfrm>
                  <a:off x="1522872" y="3995389"/>
                  <a:ext cx="2682241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𝑤𝑥</m:t>
                        </m:r>
                      </m:oMath>
                    </m:oMathPara>
                  </a14:m>
                  <a:endParaRPr lang="pt-BR" sz="2800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E47CC931-B433-65DB-33F0-E0B4B2345B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2872" y="3995389"/>
                  <a:ext cx="2682241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94462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Depois de termos definido o modelo, precisamos compilá-lo.</a:t>
            </a:r>
          </a:p>
          <a:p>
            <a:r>
              <a:rPr lang="pt-BR" dirty="0"/>
              <a:t>Ao compilarmos o modelo, devemos definir a </a:t>
            </a:r>
            <a:r>
              <a:rPr lang="pt-BR" b="1" i="1" dirty="0"/>
              <a:t>função de erro (</a:t>
            </a:r>
            <a:r>
              <a:rPr lang="pt-BR" b="1" i="1" dirty="0" err="1"/>
              <a:t>loss</a:t>
            </a:r>
            <a:r>
              <a:rPr lang="pt-BR" b="1" i="1" dirty="0"/>
              <a:t>)</a:t>
            </a:r>
            <a:r>
              <a:rPr lang="pt-BR" dirty="0"/>
              <a:t> e um </a:t>
            </a:r>
            <a:r>
              <a:rPr lang="pt-BR" b="1" i="1" dirty="0"/>
              <a:t>otimizador</a:t>
            </a:r>
            <a:r>
              <a:rPr lang="pt-BR" dirty="0"/>
              <a:t>.</a:t>
            </a:r>
          </a:p>
          <a:p>
            <a:r>
              <a:rPr lang="pt-BR" dirty="0"/>
              <a:t>Como antes, usaremos o </a:t>
            </a:r>
            <a:r>
              <a:rPr lang="pt-BR" b="1" i="1" dirty="0"/>
              <a:t>erro quadrático médio</a:t>
            </a:r>
            <a:r>
              <a:rPr lang="pt-BR" dirty="0"/>
              <a:t> como função de erro.</a:t>
            </a:r>
          </a:p>
          <a:p>
            <a:r>
              <a:rPr lang="pt-BR" b="1" dirty="0"/>
              <a:t>Obs</a:t>
            </a:r>
            <a:r>
              <a:rPr lang="pt-BR" dirty="0"/>
              <a:t>.: O Tensorflow se encarrega de realizar os cálculos de erro, portanto, não precisamos nos preocupar com isso.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5" y="2819398"/>
            <a:ext cx="5859236" cy="3234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372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39062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Anteriormente, vimos como minimizar iterativamente a função de erro usando o gradiente descendente.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Dá-se um palpite sobre os valores dos pesos (i.e., inicializa-se os pesos com valores aleatórios);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Mede-se o erro causado por esse palpite;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Usa-se a informação obtida através do erro (i.e., vetor gradiente) para melhorar o palpite;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Repete-se o processo até a convergência ou até que um critério de parada seja atingido.</a:t>
            </a:r>
          </a:p>
          <a:p>
            <a:r>
              <a:rPr lang="pt-BR" dirty="0"/>
              <a:t>Em termos gerais, é assim que as redes neurais são treinadas.</a:t>
            </a:r>
          </a:p>
          <a:p>
            <a:r>
              <a:rPr lang="pt-BR" dirty="0"/>
              <a:t>Portanto, neste tópico, nós veremos como criar uma rede neural que atinja o mesmo objetivo do exemplo anterior, encontrar uma </a:t>
            </a:r>
            <a:r>
              <a:rPr lang="pt-BR" b="1" i="1" dirty="0">
                <a:solidFill>
                  <a:srgbClr val="00B050"/>
                </a:solidFill>
              </a:rPr>
              <a:t>função linear</a:t>
            </a:r>
            <a:r>
              <a:rPr lang="pt-BR" dirty="0"/>
              <a:t> que aproxime um conjunto de dados.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O </a:t>
            </a:r>
            <a:r>
              <a:rPr lang="pt-BR" b="1" i="1" dirty="0"/>
              <a:t>otimizador</a:t>
            </a:r>
            <a:r>
              <a:rPr lang="pt-BR" dirty="0"/>
              <a:t> é o SGD, que significa </a:t>
            </a:r>
            <a:r>
              <a:rPr lang="pt-BR" i="1" dirty="0" err="1"/>
              <a:t>Stochastic</a:t>
            </a:r>
            <a:r>
              <a:rPr lang="pt-BR" i="1" dirty="0"/>
              <a:t> </a:t>
            </a:r>
            <a:r>
              <a:rPr lang="pt-BR" i="1" dirty="0" err="1"/>
              <a:t>Gradient</a:t>
            </a:r>
            <a:r>
              <a:rPr lang="pt-BR" i="1" dirty="0"/>
              <a:t> </a:t>
            </a:r>
            <a:r>
              <a:rPr lang="pt-BR" i="1" dirty="0" err="1"/>
              <a:t>Descent</a:t>
            </a:r>
            <a:r>
              <a:rPr lang="pt-BR" dirty="0"/>
              <a:t>.</a:t>
            </a:r>
          </a:p>
          <a:p>
            <a:r>
              <a:rPr lang="pt-BR" dirty="0"/>
              <a:t>Na verdade, ele implementa o </a:t>
            </a:r>
            <a:r>
              <a:rPr lang="pt-BR" b="1" i="1" dirty="0">
                <a:solidFill>
                  <a:srgbClr val="00B050"/>
                </a:solidFill>
              </a:rPr>
              <a:t>gradiente descendente em mini-lotes</a:t>
            </a:r>
            <a:r>
              <a:rPr lang="pt-BR" dirty="0"/>
              <a:t>.</a:t>
            </a:r>
          </a:p>
          <a:p>
            <a:r>
              <a:rPr lang="pt-BR" dirty="0"/>
              <a:t>Ele segue o processo que vimos anteriormente, o qual calcula o vetor gradiente usando um subconjunto de amostras do conjunto de treinamento.</a:t>
            </a:r>
          </a:p>
          <a:p>
            <a:r>
              <a:rPr lang="pt-BR" dirty="0"/>
              <a:t>O SGD usa o vetor gradiente para caminhar pela (descer a) superfície de erro até atingir </a:t>
            </a:r>
            <a:r>
              <a:rPr lang="pt-BR" b="1" i="1" dirty="0">
                <a:solidFill>
                  <a:srgbClr val="7030A0"/>
                </a:solidFill>
              </a:rPr>
              <a:t>um</a:t>
            </a:r>
            <a:r>
              <a:rPr lang="pt-BR" dirty="0"/>
              <a:t> mínimo.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5" y="2819398"/>
            <a:ext cx="5859236" cy="3234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105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24218"/>
            <a:ext cx="11234058" cy="2433782"/>
          </a:xfrm>
        </p:spPr>
        <p:txBody>
          <a:bodyPr>
            <a:normAutofit fontScale="92500"/>
          </a:bodyPr>
          <a:lstStyle/>
          <a:p>
            <a:r>
              <a:rPr lang="pt-BR" dirty="0">
                <a:solidFill>
                  <a:schemeClr val="tx1"/>
                </a:solidFill>
              </a:rPr>
              <a:t>O treinamento propriamente dito é feito através do método </a:t>
            </a:r>
            <a:r>
              <a:rPr lang="pt-BR" i="1" dirty="0" err="1">
                <a:solidFill>
                  <a:schemeClr val="tx1"/>
                </a:solidFill>
              </a:rPr>
              <a:t>fit</a:t>
            </a:r>
            <a:r>
              <a:rPr lang="pt-BR" i="1" dirty="0">
                <a:solidFill>
                  <a:schemeClr val="tx1"/>
                </a:solidFill>
              </a:rPr>
              <a:t>()</a:t>
            </a:r>
            <a:r>
              <a:rPr lang="pt-BR" dirty="0">
                <a:solidFill>
                  <a:schemeClr val="tx1"/>
                </a:solidFill>
              </a:rPr>
              <a:t>.</a:t>
            </a:r>
          </a:p>
          <a:p>
            <a:r>
              <a:rPr lang="pt-BR" dirty="0">
                <a:solidFill>
                  <a:schemeClr val="tx1"/>
                </a:solidFill>
              </a:rPr>
              <a:t>O que ele faz é atualizar </a:t>
            </a:r>
            <a:r>
              <a:rPr lang="pt-BR" b="1" i="1" dirty="0">
                <a:solidFill>
                  <a:srgbClr val="00B050"/>
                </a:solidFill>
              </a:rPr>
              <a:t>iterativamente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/>
              <a:t>os pesos do modelo</a:t>
            </a:r>
            <a:r>
              <a:rPr lang="pt-BR" dirty="0">
                <a:solidFill>
                  <a:schemeClr val="tx1"/>
                </a:solidFill>
              </a:rPr>
              <a:t> usando o SGD.</a:t>
            </a:r>
          </a:p>
          <a:p>
            <a:r>
              <a:rPr lang="pt-BR" dirty="0">
                <a:solidFill>
                  <a:schemeClr val="tx1"/>
                </a:solidFill>
              </a:rPr>
              <a:t>O treinamento é feito por 500 épocas.</a:t>
            </a:r>
          </a:p>
          <a:p>
            <a:r>
              <a:rPr lang="pt-BR" dirty="0"/>
              <a:t>Uma </a:t>
            </a:r>
            <a:r>
              <a:rPr lang="pt-BR" b="1" i="1" dirty="0">
                <a:solidFill>
                  <a:srgbClr val="00B050"/>
                </a:solidFill>
              </a:rPr>
              <a:t>época</a:t>
            </a:r>
            <a:r>
              <a:rPr lang="pt-BR" dirty="0"/>
              <a:t> representa </a:t>
            </a:r>
            <a:r>
              <a:rPr lang="pt-BR" b="1" i="1" dirty="0">
                <a:solidFill>
                  <a:srgbClr val="00B050"/>
                </a:solidFill>
              </a:rPr>
              <a:t>uma passagem completa pelo conjunto de treinamento </a:t>
            </a:r>
            <a:r>
              <a:rPr lang="pt-BR" b="0" i="0" dirty="0">
                <a:effectLst/>
              </a:rPr>
              <a:t>durante o treinamento do modelo.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105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42790"/>
            <a:ext cx="11234058" cy="2415209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Uma </a:t>
            </a:r>
            <a:r>
              <a:rPr lang="pt-BR" b="1" i="1" dirty="0">
                <a:solidFill>
                  <a:srgbClr val="00B050"/>
                </a:solidFill>
              </a:rPr>
              <a:t>iteração</a:t>
            </a:r>
            <a:r>
              <a:rPr lang="pt-BR" dirty="0"/>
              <a:t> </a:t>
            </a:r>
            <a:r>
              <a:rPr lang="pt-BR" b="0" i="0" dirty="0">
                <a:effectLst/>
              </a:rPr>
              <a:t>representa </a:t>
            </a:r>
            <a:r>
              <a:rPr lang="pt-BR" b="1" i="1" dirty="0">
                <a:solidFill>
                  <a:srgbClr val="7030A0"/>
                </a:solidFill>
              </a:rPr>
              <a:t>uma</a:t>
            </a:r>
            <a:r>
              <a:rPr lang="pt-BR" dirty="0"/>
              <a:t>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atualização dos pesos</a:t>
            </a:r>
            <a:r>
              <a:rPr lang="pt-BR" b="0" i="0" dirty="0">
                <a:effectLst/>
              </a:rPr>
              <a:t>. </a:t>
            </a:r>
          </a:p>
          <a:p>
            <a:r>
              <a:rPr lang="pt-BR" dirty="0"/>
              <a:t>Assim, uma época é um conjunto de iterações.</a:t>
            </a:r>
          </a:p>
          <a:p>
            <a:r>
              <a:rPr lang="pt-BR" dirty="0"/>
              <a:t>Por exemplo, </a:t>
            </a:r>
            <a:r>
              <a:rPr lang="pt-BR" b="0" i="0" dirty="0">
                <a:effectLst/>
              </a:rPr>
              <a:t>se o conjunto de treinamento tem 1000 exemplos e está sendo treinado em </a:t>
            </a:r>
            <a:r>
              <a:rPr lang="pt-BR" b="0" i="1" dirty="0" err="1">
                <a:effectLst/>
              </a:rPr>
              <a:t>mini</a:t>
            </a:r>
            <a:r>
              <a:rPr lang="pt-BR" b="0" i="0" dirty="0" err="1">
                <a:effectLst/>
              </a:rPr>
              <a:t>-</a:t>
            </a:r>
            <a:r>
              <a:rPr lang="pt-BR" b="0" i="1" dirty="0" err="1">
                <a:effectLst/>
              </a:rPr>
              <a:t>batches</a:t>
            </a:r>
            <a:r>
              <a:rPr lang="pt-BR" b="0" i="0" dirty="0">
                <a:effectLst/>
              </a:rPr>
              <a:t> de 100 exemplos, então uma época é composta por 10 iterações, i.e., os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pesos são atualizados 10 vezes</a:t>
            </a:r>
            <a:r>
              <a:rPr lang="pt-BR" b="0" i="0" dirty="0">
                <a:effectLst/>
              </a:rPr>
              <a:t>.</a:t>
            </a:r>
          </a:p>
          <a:p>
            <a:r>
              <a:rPr lang="pt-BR" dirty="0"/>
              <a:t>Por padrão, o tamanho do </a:t>
            </a:r>
            <a:r>
              <a:rPr lang="pt-BR" i="1" dirty="0" err="1"/>
              <a:t>mini-batch</a:t>
            </a:r>
            <a:r>
              <a:rPr lang="pt-BR" dirty="0"/>
              <a:t> é igual a 32.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340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tamanho do </a:t>
                </a:r>
                <a:r>
                  <a:rPr lang="pt-BR" i="1" dirty="0" err="1"/>
                  <a:t>mini-batch</a:t>
                </a:r>
                <a:r>
                  <a:rPr lang="pt-BR" dirty="0"/>
                  <a:t> é definido através do parâmetro </a:t>
                </a:r>
                <a:r>
                  <a:rPr lang="pt-BR" b="1" i="1" dirty="0" err="1">
                    <a:solidFill>
                      <a:srgbClr val="00B050"/>
                    </a:solidFill>
                  </a:rPr>
                  <a:t>batch_size</a:t>
                </a:r>
                <a:r>
                  <a:rPr lang="pt-BR" dirty="0"/>
                  <a:t> do método </a:t>
                </a:r>
                <a:r>
                  <a:rPr lang="pt-BR" i="1" dirty="0" err="1"/>
                  <a:t>fit</a:t>
                </a:r>
                <a:r>
                  <a:rPr lang="pt-BR" i="1" dirty="0"/>
                  <a:t>()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Porém, como no código acima o número de exemplos de treinamento é menor do que o tamanho padrão,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1 iteração se torna igual a 1 época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Ou seja, todo os exemplos são usados para se atualizar os pesos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dirty="0">
                    <a:solidFill>
                      <a:srgbClr val="00B050"/>
                    </a:solidFill>
                  </a:rPr>
                  <a:t>GDB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  <a:blipFill>
                <a:blip r:embed="rId3"/>
                <a:stretch>
                  <a:fillRect l="-977" t="-4145" b="-36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947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Cada </a:t>
            </a:r>
            <a:r>
              <a:rPr lang="pt-BR" b="1" i="1" dirty="0">
                <a:solidFill>
                  <a:srgbClr val="00B050"/>
                </a:solidFill>
              </a:rPr>
              <a:t>iteração</a:t>
            </a:r>
            <a:r>
              <a:rPr lang="pt-BR" dirty="0"/>
              <a:t> de atualização executa as etapas que discutimos antes: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dá-se um palpite a respeito dos valores dos pesos (inicialmente, eles são aleatórios),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mede-se o erro causado por esse palpite,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atualiza-se os pesos usando-se o gradiente do erro,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 repete-se o processo, aqui, até se completar as 500 épocas.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006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/>
          </a:bodyPr>
          <a:lstStyle/>
          <a:p>
            <a:r>
              <a:rPr lang="pt-BR" dirty="0"/>
              <a:t>Percebam que não estamos fazendo, nem faremos, nenhum cálculo nós mesmos (i.e., cálculo do erro, vetor gradiente, atualizações). </a:t>
            </a:r>
          </a:p>
          <a:p>
            <a:r>
              <a:rPr lang="pt-BR" dirty="0"/>
              <a:t>Nós deixaremos o </a:t>
            </a:r>
            <a:r>
              <a:rPr lang="pt-BR" dirty="0" err="1"/>
              <a:t>TensorFlow</a:t>
            </a:r>
            <a:r>
              <a:rPr lang="pt-BR" dirty="0"/>
              <a:t> fazer isso por nós.</a:t>
            </a:r>
          </a:p>
          <a:p>
            <a:r>
              <a:rPr lang="pt-BR" dirty="0"/>
              <a:t>Essa é uma das grandes vantagens do </a:t>
            </a:r>
            <a:r>
              <a:rPr lang="pt-BR" dirty="0" err="1"/>
              <a:t>TensorFlow</a:t>
            </a:r>
            <a:r>
              <a:rPr lang="pt-BR" dirty="0"/>
              <a:t>, principalmente quando temos redes neurais profundas.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329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/>
          </a:bodyPr>
          <a:lstStyle/>
          <a:p>
            <a:r>
              <a:rPr lang="pt-BR" b="0" dirty="0">
                <a:effectLst/>
              </a:rPr>
              <a:t>Ao final do treinamento, o método </a:t>
            </a:r>
            <a:r>
              <a:rPr lang="pt-BR" b="0" i="1" dirty="0" err="1">
                <a:effectLst/>
              </a:rPr>
              <a:t>fit</a:t>
            </a:r>
            <a:r>
              <a:rPr lang="pt-BR" b="0" i="1" dirty="0">
                <a:effectLst/>
              </a:rPr>
              <a:t>() </a:t>
            </a:r>
            <a:r>
              <a:rPr lang="pt-BR" b="0" dirty="0">
                <a:effectLst/>
              </a:rPr>
              <a:t>retorna um objeto do tipo </a:t>
            </a:r>
            <a:r>
              <a:rPr lang="pt-BR" b="0" i="1" dirty="0" err="1">
                <a:effectLst/>
              </a:rPr>
              <a:t>History</a:t>
            </a:r>
            <a:r>
              <a:rPr lang="pt-BR" b="0" dirty="0">
                <a:effectLst/>
              </a:rPr>
              <a:t>.</a:t>
            </a:r>
          </a:p>
          <a:p>
            <a:r>
              <a:rPr lang="pt-BR" dirty="0"/>
              <a:t>Ele</a:t>
            </a:r>
            <a:r>
              <a:rPr lang="pt-BR" b="0" dirty="0">
                <a:effectLst/>
              </a:rPr>
              <a:t> contém, além de outros parâmetros, um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dicionário</a:t>
            </a:r>
            <a:r>
              <a:rPr lang="pt-BR" b="0" dirty="0">
                <a:effectLst/>
              </a:rPr>
              <a:t> chamado de </a:t>
            </a:r>
            <a:r>
              <a:rPr lang="pt-BR" b="1" i="1" dirty="0" err="1">
                <a:solidFill>
                  <a:srgbClr val="7030A0"/>
                </a:solidFill>
                <a:effectLst/>
              </a:rPr>
              <a:t>history</a:t>
            </a:r>
            <a:r>
              <a:rPr lang="pt-BR" b="0" dirty="0">
                <a:effectLst/>
              </a:rPr>
              <a:t> contendo </a:t>
            </a:r>
            <a:r>
              <a:rPr lang="pt-BR" dirty="0"/>
              <a:t>o </a:t>
            </a:r>
            <a:r>
              <a:rPr lang="pt-BR" b="1" i="1" dirty="0">
                <a:solidFill>
                  <a:srgbClr val="00B050"/>
                </a:solidFill>
              </a:rPr>
              <a:t>erro</a:t>
            </a:r>
            <a:r>
              <a:rPr lang="pt-BR" dirty="0"/>
              <a:t> </a:t>
            </a:r>
            <a:r>
              <a:rPr lang="pt-BR" b="0" dirty="0">
                <a:effectLst/>
              </a:rPr>
              <a:t>e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todas as métricas extras</a:t>
            </a:r>
            <a:r>
              <a:rPr lang="pt-BR" b="0" dirty="0">
                <a:effectLst/>
              </a:rPr>
              <a:t> medidas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ao final de cada época </a:t>
            </a:r>
            <a:r>
              <a:rPr lang="pt-BR" b="0" dirty="0">
                <a:effectLst/>
              </a:rPr>
              <a:t>no conjunto de treinamento e no conjunto de validação (se houver).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428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Realizando predições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</p:spPr>
            <p:txBody>
              <a:bodyPr>
                <a:normAutofit/>
              </a:bodyPr>
              <a:lstStyle/>
              <a:p>
                <a:r>
                  <a:rPr lang="pt-BR" b="0" dirty="0">
                    <a:effectLst/>
                  </a:rPr>
                  <a:t>Depois de treinado, podemos usar o modelo para predizer o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b="0" dirty="0">
                    <a:effectLst/>
                  </a:rPr>
                  <a:t> para um determinado </a:t>
                </a:r>
                <a14:m>
                  <m:oMath xmlns:m="http://schemas.openxmlformats.org/officeDocument/2006/math"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b="0" dirty="0">
                    <a:effectLst/>
                  </a:rPr>
                  <a:t>.</a:t>
                </a:r>
              </a:p>
              <a:p>
                <a:r>
                  <a:rPr lang="pt-BR" dirty="0"/>
                  <a:t>A predição também é chamada de </a:t>
                </a:r>
                <a:r>
                  <a:rPr lang="pt-BR" b="1" i="1" dirty="0"/>
                  <a:t>inferência</a:t>
                </a:r>
                <a:r>
                  <a:rPr lang="pt-BR" dirty="0"/>
                  <a:t>.</a:t>
                </a:r>
              </a:p>
              <a:p>
                <a:r>
                  <a:rPr lang="pt-BR" b="0" dirty="0">
                    <a:effectLst/>
                  </a:rPr>
                  <a:t>Pr</a:t>
                </a:r>
                <a:r>
                  <a:rPr lang="pt-BR" dirty="0"/>
                  <a:t>edições são feitas com o método </a:t>
                </a:r>
                <a:r>
                  <a:rPr lang="pt-BR" i="1" dirty="0" err="1"/>
                  <a:t>predict</a:t>
                </a:r>
                <a:r>
                  <a:rPr lang="pt-BR" i="1" dirty="0"/>
                  <a:t>()</a:t>
                </a:r>
                <a:r>
                  <a:rPr lang="pt-BR" dirty="0"/>
                  <a:t>.</a:t>
                </a:r>
                <a:endParaRPr lang="pt-BR" b="0" dirty="0">
                  <a:effectLst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  <a:blipFill>
                <a:blip r:embed="rId3"/>
                <a:stretch>
                  <a:fillRect l="-977" t="-41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898091"/>
            <a:ext cx="27568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516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Realizando predições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b="0" dirty="0">
                    <a:effectLst/>
                  </a:rPr>
                  <a:t>Qual valor seria predito e impresso para </a:t>
                </a:r>
                <a14:m>
                  <m:oMath xmlns:m="http://schemas.openxmlformats.org/officeDocument/2006/math"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b="0" dirty="0">
                    <a:effectLst/>
                  </a:rPr>
                  <a:t>?</a:t>
                </a:r>
              </a:p>
              <a:p>
                <a:r>
                  <a:rPr lang="pt-BR" b="0" dirty="0">
                    <a:effectLst/>
                  </a:rPr>
                  <a:t>Sabemos das aulas anteriores que a melhor função hipótese é dada por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=−1+2</m:t>
                    </m:r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b="0" dirty="0">
                    <a:effectLst/>
                  </a:rPr>
                  <a:t>. </a:t>
                </a:r>
              </a:p>
              <a:p>
                <a:r>
                  <a:rPr lang="pt-BR" b="0" dirty="0">
                    <a:effectLst/>
                  </a:rPr>
                  <a:t>Assim, quando </a:t>
                </a:r>
                <a14:m>
                  <m:oMath xmlns:m="http://schemas.openxmlformats.org/officeDocument/2006/math"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b="0" dirty="0">
                    <a:effectLst/>
                  </a:rPr>
                  <a:t>, o valor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="0" dirty="0">
                    <a:effectLst/>
                  </a:rPr>
                  <a:t>deveria ser 19. Correto?</a:t>
                </a:r>
              </a:p>
              <a:p>
                <a:r>
                  <a:rPr lang="pt-BR" dirty="0"/>
                  <a:t>Vamos ver no próximo exemplo, que, </a:t>
                </a:r>
                <a:r>
                  <a:rPr lang="pt-BR" b="0" dirty="0">
                    <a:effectLst/>
                  </a:rPr>
                  <a:t>surpreendentemente, a resposta é não.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  <a:blipFill>
                <a:blip r:embed="rId3"/>
                <a:stretch>
                  <a:fillRect l="-869" t="-3886" b="-28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898091"/>
            <a:ext cx="27568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065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00B3E-85D7-8B25-6629-4A85FF36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30104F-E6BA-B308-644A-11A7E4939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3"/>
              </a:rPr>
              <a:t>Regressão com </a:t>
            </a:r>
            <a:r>
              <a:rPr lang="pt-BR" dirty="0" err="1">
                <a:hlinkClick r:id="rId3"/>
              </a:rPr>
              <a:t>DNNs</a:t>
            </a:r>
            <a:r>
              <a:rPr lang="pt-BR" dirty="0"/>
              <a:t> </a:t>
            </a:r>
          </a:p>
        </p:txBody>
      </p:sp>
      <p:pic>
        <p:nvPicPr>
          <p:cNvPr id="2050" name="Picture 2" descr="TensorFlow">
            <a:extLst>
              <a:ext uri="{FF2B5EF4-FFF2-40B4-BE49-F238E27FC236}">
                <a16:creationId xmlns:a16="http://schemas.microsoft.com/office/drawing/2014/main" id="{87B75C17-2A48-E33A-B66B-927CA792D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75" y="2923470"/>
            <a:ext cx="4099479" cy="230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ject Jupyter | Try Jupyter">
            <a:extLst>
              <a:ext uri="{FF2B5EF4-FFF2-40B4-BE49-F238E27FC236}">
                <a16:creationId xmlns:a16="http://schemas.microsoft.com/office/drawing/2014/main" id="{FC70A9A5-A2C7-C005-C6C5-A9FF77565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370" y="3167764"/>
            <a:ext cx="3461657" cy="18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oogle Colaboratory Colab - Guía Completa Español - Marketing Branding">
            <a:extLst>
              <a:ext uri="{FF2B5EF4-FFF2-40B4-BE49-F238E27FC236}">
                <a16:creationId xmlns:a16="http://schemas.microsoft.com/office/drawing/2014/main" id="{8A007768-2032-FE11-22C9-9394A0EF02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" r="10641"/>
          <a:stretch/>
        </p:blipFill>
        <p:spPr bwMode="auto">
          <a:xfrm>
            <a:off x="8665027" y="2746576"/>
            <a:ext cx="3331071" cy="265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80EDF8DB-E749-8471-3ACA-2FFE3006FC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9" r="20198"/>
          <a:stretch/>
        </p:blipFill>
        <p:spPr bwMode="auto">
          <a:xfrm>
            <a:off x="304800" y="3167764"/>
            <a:ext cx="1894114" cy="187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nal de Adição 7">
            <a:extLst>
              <a:ext uri="{FF2B5EF4-FFF2-40B4-BE49-F238E27FC236}">
                <a16:creationId xmlns:a16="http://schemas.microsoft.com/office/drawing/2014/main" id="{89317CF7-D83C-5980-45A9-863C64A2BE61}"/>
              </a:ext>
            </a:extLst>
          </p:cNvPr>
          <p:cNvSpPr>
            <a:spLocks noChangeAspect="1"/>
          </p:cNvSpPr>
          <p:nvPr/>
        </p:nvSpPr>
        <p:spPr>
          <a:xfrm>
            <a:off x="2198914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inal de Adição 9">
            <a:extLst>
              <a:ext uri="{FF2B5EF4-FFF2-40B4-BE49-F238E27FC236}">
                <a16:creationId xmlns:a16="http://schemas.microsoft.com/office/drawing/2014/main" id="{C6DC4B29-EABA-20F7-BB46-C33BEC93E2DD}"/>
              </a:ext>
            </a:extLst>
          </p:cNvPr>
          <p:cNvSpPr>
            <a:spLocks noChangeAspect="1"/>
          </p:cNvSpPr>
          <p:nvPr/>
        </p:nvSpPr>
        <p:spPr>
          <a:xfrm>
            <a:off x="5279613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inal de Adição 10">
            <a:extLst>
              <a:ext uri="{FF2B5EF4-FFF2-40B4-BE49-F238E27FC236}">
                <a16:creationId xmlns:a16="http://schemas.microsoft.com/office/drawing/2014/main" id="{FF65B64B-136B-DCC4-8A01-509D3D5CD19F}"/>
              </a:ext>
            </a:extLst>
          </p:cNvPr>
          <p:cNvSpPr>
            <a:spLocks noChangeAspect="1"/>
          </p:cNvSpPr>
          <p:nvPr/>
        </p:nvSpPr>
        <p:spPr>
          <a:xfrm>
            <a:off x="7968386" y="3533294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6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4C8F1-9434-104F-8710-FE431298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 de dados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F74F9F4-136D-CEE1-5233-02754FB87A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55771" y="1825624"/>
                <a:ext cx="656408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Ao lado temos o conjunto de dados que usamos anteriormente.</a:t>
                </a:r>
              </a:p>
              <a:p>
                <a:r>
                  <a:rPr lang="pt-BR" dirty="0"/>
                  <a:t>Nosso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objetivo</a:t>
                </a:r>
                <a:r>
                  <a:rPr lang="pt-BR" dirty="0"/>
                  <a:t> é encontrar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modelo que mapeie</a:t>
                </a:r>
                <a:r>
                  <a:rPr lang="pt-BR" dirty="0"/>
                  <a:t> os valores 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de forma ótima (no sentido da minimização do erro).</a:t>
                </a:r>
              </a:p>
              <a:p>
                <a:r>
                  <a:rPr lang="pt-BR" dirty="0"/>
                  <a:t>Antes, nós usamos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gradiente descendente</a:t>
                </a:r>
                <a:r>
                  <a:rPr lang="pt-BR" dirty="0"/>
                  <a:t>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otimizar os pesos de uma função hipótese</a:t>
                </a:r>
                <a:r>
                  <a:rPr lang="pt-BR" dirty="0"/>
                  <a:t> com formato de reta.</a:t>
                </a:r>
              </a:p>
              <a:p>
                <a:r>
                  <a:rPr lang="pt-BR" dirty="0"/>
                  <a:t>Agora, treinaremos uma rede neural para resolver o problema do mapeamento.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F74F9F4-136D-CEE1-5233-02754FB87A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5771" y="1825624"/>
                <a:ext cx="6564086" cy="5032375"/>
              </a:xfrm>
              <a:blipFill>
                <a:blip r:embed="rId2"/>
                <a:stretch>
                  <a:fillRect l="-1673" t="-2663" r="-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2B44CCB-C6EA-ABAB-B703-F236121B306C}"/>
                  </a:ext>
                </a:extLst>
              </p:cNvPr>
              <p:cNvSpPr txBox="1"/>
              <p:nvPr/>
            </p:nvSpPr>
            <p:spPr>
              <a:xfrm>
                <a:off x="838200" y="1947542"/>
                <a:ext cx="427571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−3, −1,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2B44CCB-C6EA-ABAB-B703-F236121B3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47542"/>
                <a:ext cx="4275711" cy="1077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433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– Regressão com </a:t>
            </a:r>
            <a:r>
              <a:rPr lang="pt-BR" b="1" i="1" dirty="0" err="1"/>
              <a:t>DNNs</a:t>
            </a:r>
            <a:r>
              <a:rPr lang="pt-BR" b="1" i="1" dirty="0"/>
              <a:t> (Parte I)</a:t>
            </a:r>
            <a:r>
              <a:rPr lang="pt-BR" dirty="0"/>
              <a:t>”.</a:t>
            </a:r>
          </a:p>
          <a:p>
            <a:r>
              <a:rPr lang="pt-BR" dirty="0"/>
              <a:t>Exercício #1: </a:t>
            </a:r>
            <a:r>
              <a:rPr lang="pt-BR" dirty="0">
                <a:hlinkClick r:id="rId3"/>
              </a:rPr>
              <a:t>Regressão com </a:t>
            </a:r>
            <a:r>
              <a:rPr lang="pt-BR" dirty="0" err="1">
                <a:hlinkClick r:id="rId3"/>
              </a:rPr>
              <a:t>DNNs</a:t>
            </a:r>
            <a:r>
              <a:rPr lang="pt-BR" dirty="0">
                <a:hlinkClick r:id="rId3"/>
              </a:rPr>
              <a:t> (Parte I)</a:t>
            </a:r>
            <a:r>
              <a:rPr lang="pt-BR" dirty="0"/>
              <a:t>.</a:t>
            </a:r>
          </a:p>
          <a:p>
            <a:r>
              <a:rPr lang="pt-BR" dirty="0"/>
              <a:t>Exercício #2: </a:t>
            </a:r>
            <a:r>
              <a:rPr lang="pt-BR" dirty="0">
                <a:hlinkClick r:id="rId4"/>
              </a:rPr>
              <a:t>Regressão com DNN e dados ruidosos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</a:t>
            </a:r>
            <a:r>
              <a:rPr lang="pt-BR" i="1" dirty="0"/>
              <a:t>callbacks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4"/>
            <a:ext cx="11182351" cy="503237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E se o treinamento durar várias horas ou dias?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Isso é bastante comum, especialmente ao treinar com grandes conjuntos de dados. </a:t>
            </a:r>
          </a:p>
          <a:p>
            <a:r>
              <a:rPr lang="pt-BR" dirty="0"/>
              <a:t>Nesse caso, não devemos apenas salvar o modelo ao final do treinamento, mas também </a:t>
            </a:r>
            <a:r>
              <a:rPr lang="pt-BR" b="1" i="1" dirty="0"/>
              <a:t>salvar pontos de verificação</a:t>
            </a:r>
            <a:r>
              <a:rPr lang="pt-BR" dirty="0"/>
              <a:t> </a:t>
            </a:r>
            <a:r>
              <a:rPr lang="pt-BR" b="1" i="1" dirty="0"/>
              <a:t>em intervalos regulares</a:t>
            </a:r>
            <a:r>
              <a:rPr lang="pt-BR" dirty="0"/>
              <a:t> durante o treinamento. </a:t>
            </a:r>
          </a:p>
          <a:p>
            <a:r>
              <a:rPr lang="pt-BR" dirty="0"/>
              <a:t>Podemos configurar o método </a:t>
            </a:r>
            <a:r>
              <a:rPr lang="pt-BR" b="1" i="1" dirty="0" err="1"/>
              <a:t>fit</a:t>
            </a:r>
            <a:r>
              <a:rPr lang="pt-BR" b="1" i="1" dirty="0"/>
              <a:t>()</a:t>
            </a:r>
            <a:r>
              <a:rPr lang="pt-BR" dirty="0"/>
              <a:t> para salvar pontos de verificação, mas como fazer esta configuração?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 resposta é: através de </a:t>
            </a:r>
            <a:r>
              <a:rPr lang="pt-BR" b="1" i="1" dirty="0"/>
              <a:t>callbacks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callbacks </a:t>
            </a:r>
            <a:r>
              <a:rPr lang="pt-BR" dirty="0"/>
              <a:t>são funções passadas como argumento para outras funções e chamadas quando um evento ocorrer.</a:t>
            </a:r>
          </a:p>
          <a:p>
            <a:r>
              <a:rPr lang="pt-BR" dirty="0"/>
              <a:t>O método </a:t>
            </a:r>
            <a:r>
              <a:rPr lang="pt-BR" b="1" i="1" dirty="0" err="1"/>
              <a:t>fit</a:t>
            </a:r>
            <a:r>
              <a:rPr lang="pt-BR" b="1" i="1" dirty="0"/>
              <a:t>()</a:t>
            </a:r>
            <a:r>
              <a:rPr lang="pt-BR" dirty="0"/>
              <a:t> possui um parâmetro chamado </a:t>
            </a:r>
            <a:r>
              <a:rPr lang="pt-BR" b="1" i="1" dirty="0"/>
              <a:t>callbacks</a:t>
            </a:r>
            <a:r>
              <a:rPr lang="pt-BR" dirty="0"/>
              <a:t>, que permite especificar uma lista de </a:t>
            </a:r>
            <a:r>
              <a:rPr lang="pt-BR" b="1" i="1" dirty="0"/>
              <a:t>callbacks</a:t>
            </a:r>
            <a:r>
              <a:rPr lang="pt-BR" dirty="0"/>
              <a:t> que o Keras </a:t>
            </a:r>
            <a:r>
              <a:rPr lang="pt-BR" b="1" i="1" dirty="0"/>
              <a:t>chamará durante o treinamento</a:t>
            </a:r>
            <a:r>
              <a:rPr lang="pt-BR" dirty="0"/>
              <a:t> no </a:t>
            </a:r>
            <a:r>
              <a:rPr lang="pt-BR" b="1" i="1" dirty="0"/>
              <a:t>início e no final do treinamento</a:t>
            </a:r>
            <a:r>
              <a:rPr lang="pt-BR" dirty="0"/>
              <a:t>, </a:t>
            </a:r>
            <a:r>
              <a:rPr lang="pt-BR" b="1" i="1" dirty="0"/>
              <a:t>no início e no final de cada época</a:t>
            </a:r>
            <a:r>
              <a:rPr lang="pt-BR" dirty="0"/>
              <a:t> e até </a:t>
            </a:r>
            <a:r>
              <a:rPr lang="pt-BR" b="1" i="1" dirty="0"/>
              <a:t>antes e depois do processamento de cada mini-batch</a:t>
            </a:r>
            <a:r>
              <a:rPr lang="pt-BR" dirty="0"/>
              <a:t>.</a:t>
            </a:r>
          </a:p>
          <a:p>
            <a:r>
              <a:rPr lang="pt-BR" dirty="0"/>
              <a:t>Veja todas as </a:t>
            </a:r>
            <a:r>
              <a:rPr lang="pt-BR" b="1" i="1" dirty="0"/>
              <a:t>callbacks</a:t>
            </a:r>
            <a:r>
              <a:rPr lang="pt-BR" dirty="0"/>
              <a:t> disponíveis em </a:t>
            </a:r>
            <a:r>
              <a:rPr lang="pt-BR" dirty="0">
                <a:hlinkClick r:id="rId3"/>
              </a:rPr>
              <a:t>https://keras.io/callbacks/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76016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00B3E-85D7-8B25-6629-4A85FF36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30104F-E6BA-B308-644A-11A7E4939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err="1">
                <a:hlinkClick r:id="rId3"/>
              </a:rPr>
              <a:t>Usando_callbacks.ipynb</a:t>
            </a:r>
            <a:endParaRPr lang="pt-BR" sz="2800" dirty="0"/>
          </a:p>
        </p:txBody>
      </p:sp>
      <p:pic>
        <p:nvPicPr>
          <p:cNvPr id="2050" name="Picture 2" descr="TensorFlow">
            <a:extLst>
              <a:ext uri="{FF2B5EF4-FFF2-40B4-BE49-F238E27FC236}">
                <a16:creationId xmlns:a16="http://schemas.microsoft.com/office/drawing/2014/main" id="{87B75C17-2A48-E33A-B66B-927CA792D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75" y="2923470"/>
            <a:ext cx="4099479" cy="230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ject Jupyter | Try Jupyter">
            <a:extLst>
              <a:ext uri="{FF2B5EF4-FFF2-40B4-BE49-F238E27FC236}">
                <a16:creationId xmlns:a16="http://schemas.microsoft.com/office/drawing/2014/main" id="{FC70A9A5-A2C7-C005-C6C5-A9FF77565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370" y="3167764"/>
            <a:ext cx="3461657" cy="18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oogle Colaboratory Colab - Guía Completa Español - Marketing Branding">
            <a:extLst>
              <a:ext uri="{FF2B5EF4-FFF2-40B4-BE49-F238E27FC236}">
                <a16:creationId xmlns:a16="http://schemas.microsoft.com/office/drawing/2014/main" id="{8A007768-2032-FE11-22C9-9394A0EF02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" r="10641"/>
          <a:stretch/>
        </p:blipFill>
        <p:spPr bwMode="auto">
          <a:xfrm>
            <a:off x="8665027" y="2746576"/>
            <a:ext cx="3331071" cy="265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80EDF8DB-E749-8471-3ACA-2FFE3006FC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9" r="20198"/>
          <a:stretch/>
        </p:blipFill>
        <p:spPr bwMode="auto">
          <a:xfrm>
            <a:off x="304800" y="3167764"/>
            <a:ext cx="1894114" cy="187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nal de Adição 7">
            <a:extLst>
              <a:ext uri="{FF2B5EF4-FFF2-40B4-BE49-F238E27FC236}">
                <a16:creationId xmlns:a16="http://schemas.microsoft.com/office/drawing/2014/main" id="{89317CF7-D83C-5980-45A9-863C64A2BE61}"/>
              </a:ext>
            </a:extLst>
          </p:cNvPr>
          <p:cNvSpPr>
            <a:spLocks noChangeAspect="1"/>
          </p:cNvSpPr>
          <p:nvPr/>
        </p:nvSpPr>
        <p:spPr>
          <a:xfrm>
            <a:off x="2198914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inal de Adição 9">
            <a:extLst>
              <a:ext uri="{FF2B5EF4-FFF2-40B4-BE49-F238E27FC236}">
                <a16:creationId xmlns:a16="http://schemas.microsoft.com/office/drawing/2014/main" id="{C6DC4B29-EABA-20F7-BB46-C33BEC93E2DD}"/>
              </a:ext>
            </a:extLst>
          </p:cNvPr>
          <p:cNvSpPr>
            <a:spLocks noChangeAspect="1"/>
          </p:cNvSpPr>
          <p:nvPr/>
        </p:nvSpPr>
        <p:spPr>
          <a:xfrm>
            <a:off x="5279613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inal de Adição 10">
            <a:extLst>
              <a:ext uri="{FF2B5EF4-FFF2-40B4-BE49-F238E27FC236}">
                <a16:creationId xmlns:a16="http://schemas.microsoft.com/office/drawing/2014/main" id="{FF65B64B-136B-DCC4-8A01-509D3D5CD19F}"/>
              </a:ext>
            </a:extLst>
          </p:cNvPr>
          <p:cNvSpPr>
            <a:spLocks noChangeAspect="1"/>
          </p:cNvSpPr>
          <p:nvPr/>
        </p:nvSpPr>
        <p:spPr>
          <a:xfrm>
            <a:off x="7968386" y="3533294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8705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F6FA5A0B-AB8E-AB00-1685-06F32CE379FE}"/>
              </a:ext>
            </a:extLst>
          </p:cNvPr>
          <p:cNvSpPr/>
          <p:nvPr/>
        </p:nvSpPr>
        <p:spPr>
          <a:xfrm>
            <a:off x="2492828" y="2612572"/>
            <a:ext cx="566057" cy="566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DB429AC6-930D-E23B-780C-18632C46D95C}"/>
              </a:ext>
            </a:extLst>
          </p:cNvPr>
          <p:cNvSpPr/>
          <p:nvPr/>
        </p:nvSpPr>
        <p:spPr>
          <a:xfrm>
            <a:off x="2492827" y="3331029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6A7C4E8-DBF4-B3BC-ECE9-E17506CA3002}"/>
              </a:ext>
            </a:extLst>
          </p:cNvPr>
          <p:cNvSpPr/>
          <p:nvPr/>
        </p:nvSpPr>
        <p:spPr>
          <a:xfrm>
            <a:off x="2492827" y="4049486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0037FB4-7AD1-558F-830D-104EAFA1605D}"/>
              </a:ext>
            </a:extLst>
          </p:cNvPr>
          <p:cNvSpPr/>
          <p:nvPr/>
        </p:nvSpPr>
        <p:spPr>
          <a:xfrm>
            <a:off x="2492827" y="4767943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3FCEEB6-3308-8475-FE26-D06DBE087116}"/>
              </a:ext>
            </a:extLst>
          </p:cNvPr>
          <p:cNvSpPr/>
          <p:nvPr/>
        </p:nvSpPr>
        <p:spPr>
          <a:xfrm>
            <a:off x="3450770" y="333102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1182C24-BE65-4B82-FA4C-EF4D0DCC0DE3}"/>
              </a:ext>
            </a:extLst>
          </p:cNvPr>
          <p:cNvSpPr/>
          <p:nvPr/>
        </p:nvSpPr>
        <p:spPr>
          <a:xfrm>
            <a:off x="3450769" y="4049485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5AB9D06-9BF2-A7C9-4386-B20BD7A0E4F2}"/>
              </a:ext>
            </a:extLst>
          </p:cNvPr>
          <p:cNvSpPr/>
          <p:nvPr/>
        </p:nvSpPr>
        <p:spPr>
          <a:xfrm>
            <a:off x="1534884" y="29299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D32C0B0-FC13-341E-BCC1-2F702123D137}"/>
              </a:ext>
            </a:extLst>
          </p:cNvPr>
          <p:cNvSpPr/>
          <p:nvPr/>
        </p:nvSpPr>
        <p:spPr>
          <a:xfrm>
            <a:off x="1534884" y="368560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774DEB2-3CCF-78F9-408E-B4572A7D2C57}"/>
              </a:ext>
            </a:extLst>
          </p:cNvPr>
          <p:cNvSpPr/>
          <p:nvPr/>
        </p:nvSpPr>
        <p:spPr>
          <a:xfrm>
            <a:off x="1534884" y="44412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8FA16CB3-88E7-24CD-7D04-D4340DA2CBE3}"/>
              </a:ext>
            </a:extLst>
          </p:cNvPr>
          <p:cNvCxnSpPr>
            <a:stCxn id="10" idx="6"/>
            <a:endCxn id="4" idx="2"/>
          </p:cNvCxnSpPr>
          <p:nvPr/>
        </p:nvCxnSpPr>
        <p:spPr>
          <a:xfrm flipV="1">
            <a:off x="2100941" y="2895601"/>
            <a:ext cx="391887" cy="3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78150507-5B6F-2240-A687-80CA51CDF199}"/>
              </a:ext>
            </a:extLst>
          </p:cNvPr>
          <p:cNvCxnSpPr>
            <a:stCxn id="10" idx="6"/>
            <a:endCxn id="5" idx="2"/>
          </p:cNvCxnSpPr>
          <p:nvPr/>
        </p:nvCxnSpPr>
        <p:spPr>
          <a:xfrm>
            <a:off x="2100941" y="3212987"/>
            <a:ext cx="391886" cy="40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CA52E568-4C07-D18B-3A19-52EEE29F70AB}"/>
              </a:ext>
            </a:extLst>
          </p:cNvPr>
          <p:cNvCxnSpPr>
            <a:stCxn id="10" idx="6"/>
            <a:endCxn id="6" idx="2"/>
          </p:cNvCxnSpPr>
          <p:nvPr/>
        </p:nvCxnSpPr>
        <p:spPr>
          <a:xfrm>
            <a:off x="2100941" y="3212987"/>
            <a:ext cx="391886" cy="11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76930BB3-DDFF-6A76-6538-278F25784B97}"/>
              </a:ext>
            </a:extLst>
          </p:cNvPr>
          <p:cNvCxnSpPr>
            <a:stCxn id="10" idx="6"/>
            <a:endCxn id="7" idx="2"/>
          </p:cNvCxnSpPr>
          <p:nvPr/>
        </p:nvCxnSpPr>
        <p:spPr>
          <a:xfrm>
            <a:off x="2100941" y="3212987"/>
            <a:ext cx="391886" cy="183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2C445030-62AB-D74D-0A28-334CE726C776}"/>
              </a:ext>
            </a:extLst>
          </p:cNvPr>
          <p:cNvCxnSpPr>
            <a:stCxn id="11" idx="6"/>
            <a:endCxn id="4" idx="2"/>
          </p:cNvCxnSpPr>
          <p:nvPr/>
        </p:nvCxnSpPr>
        <p:spPr>
          <a:xfrm flipV="1">
            <a:off x="2100941" y="2895601"/>
            <a:ext cx="391887" cy="10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9E1A0C0B-6AC1-A7B4-41C4-D3B9F3A44C29}"/>
              </a:ext>
            </a:extLst>
          </p:cNvPr>
          <p:cNvCxnSpPr>
            <a:stCxn id="12" idx="6"/>
            <a:endCxn id="5" idx="2"/>
          </p:cNvCxnSpPr>
          <p:nvPr/>
        </p:nvCxnSpPr>
        <p:spPr>
          <a:xfrm flipV="1">
            <a:off x="2100941" y="3614058"/>
            <a:ext cx="391886" cy="11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804F485B-2435-32A5-51AB-085EA1D80380}"/>
              </a:ext>
            </a:extLst>
          </p:cNvPr>
          <p:cNvCxnSpPr>
            <a:stCxn id="11" idx="6"/>
            <a:endCxn id="5" idx="2"/>
          </p:cNvCxnSpPr>
          <p:nvPr/>
        </p:nvCxnSpPr>
        <p:spPr>
          <a:xfrm flipV="1">
            <a:off x="2100941" y="3614058"/>
            <a:ext cx="391886" cy="3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1BB2A268-8402-FD26-1A24-2CDF8D722867}"/>
              </a:ext>
            </a:extLst>
          </p:cNvPr>
          <p:cNvCxnSpPr>
            <a:stCxn id="11" idx="6"/>
            <a:endCxn id="6" idx="2"/>
          </p:cNvCxnSpPr>
          <p:nvPr/>
        </p:nvCxnSpPr>
        <p:spPr>
          <a:xfrm>
            <a:off x="2100941" y="3968637"/>
            <a:ext cx="391886" cy="36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374A738D-2B30-00C2-BAA6-93CD9408FF36}"/>
              </a:ext>
            </a:extLst>
          </p:cNvPr>
          <p:cNvCxnSpPr>
            <a:stCxn id="11" idx="6"/>
            <a:endCxn id="7" idx="2"/>
          </p:cNvCxnSpPr>
          <p:nvPr/>
        </p:nvCxnSpPr>
        <p:spPr>
          <a:xfrm>
            <a:off x="2100941" y="3968637"/>
            <a:ext cx="391886" cy="10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21845046-85F1-CFC2-BED9-B9EF0D03F7F8}"/>
              </a:ext>
            </a:extLst>
          </p:cNvPr>
          <p:cNvCxnSpPr>
            <a:stCxn id="12" idx="6"/>
            <a:endCxn id="4" idx="2"/>
          </p:cNvCxnSpPr>
          <p:nvPr/>
        </p:nvCxnSpPr>
        <p:spPr>
          <a:xfrm flipV="1">
            <a:off x="2100941" y="2895601"/>
            <a:ext cx="391887" cy="182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42DCE219-2925-B632-B390-ED92212DCB05}"/>
              </a:ext>
            </a:extLst>
          </p:cNvPr>
          <p:cNvCxnSpPr>
            <a:stCxn id="12" idx="6"/>
            <a:endCxn id="6" idx="2"/>
          </p:cNvCxnSpPr>
          <p:nvPr/>
        </p:nvCxnSpPr>
        <p:spPr>
          <a:xfrm flipV="1">
            <a:off x="2100941" y="4332515"/>
            <a:ext cx="391886" cy="3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E7C207CF-0C9C-689B-D13E-682D1222FD1E}"/>
              </a:ext>
            </a:extLst>
          </p:cNvPr>
          <p:cNvCxnSpPr>
            <a:stCxn id="12" idx="6"/>
            <a:endCxn id="7" idx="2"/>
          </p:cNvCxnSpPr>
          <p:nvPr/>
        </p:nvCxnSpPr>
        <p:spPr>
          <a:xfrm>
            <a:off x="2100941" y="4724287"/>
            <a:ext cx="391886" cy="32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0E991E0D-BE0D-A609-05F6-3AF1EA2CFF2F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3058885" y="2895601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12CECD9C-33D2-224C-7FFA-6668486CCA07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3058884" y="3614058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EB9099D9-6BBF-D928-D6C0-53C588C21B26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3058884" y="4332514"/>
            <a:ext cx="391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7F0A72C1-9522-E9F7-08BD-38C98881A7E5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3058884" y="4332514"/>
            <a:ext cx="391885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62374655-E1A2-940B-5F68-74C4698FC3D9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3058885" y="2895601"/>
            <a:ext cx="391884" cy="14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501A3620-1081-31FA-ED3E-B6E3B185998F}"/>
              </a:ext>
            </a:extLst>
          </p:cNvPr>
          <p:cNvCxnSpPr>
            <a:stCxn id="5" idx="6"/>
            <a:endCxn id="8" idx="2"/>
          </p:cNvCxnSpPr>
          <p:nvPr/>
        </p:nvCxnSpPr>
        <p:spPr>
          <a:xfrm flipV="1">
            <a:off x="3058884" y="3614057"/>
            <a:ext cx="391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DC6B9CC7-5DEF-65CA-ADBB-9A9BDC88BDAC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3058884" y="3614057"/>
            <a:ext cx="391886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B7C410C9-8998-9DD9-E00F-753FA12D15E6}"/>
              </a:ext>
            </a:extLst>
          </p:cNvPr>
          <p:cNvCxnSpPr>
            <a:stCxn id="7" idx="6"/>
            <a:endCxn id="8" idx="2"/>
          </p:cNvCxnSpPr>
          <p:nvPr/>
        </p:nvCxnSpPr>
        <p:spPr>
          <a:xfrm flipV="1">
            <a:off x="3058884" y="3614057"/>
            <a:ext cx="391886" cy="14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EB6FC38F-CC2D-DEBC-0814-2EF53F8E09FD}"/>
              </a:ext>
            </a:extLst>
          </p:cNvPr>
          <p:cNvCxnSpPr>
            <a:endCxn id="10" idx="2"/>
          </p:cNvCxnSpPr>
          <p:nvPr/>
        </p:nvCxnSpPr>
        <p:spPr>
          <a:xfrm>
            <a:off x="1262742" y="3212986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94B8F38C-26F3-3676-8058-65116A4B3C75}"/>
              </a:ext>
            </a:extLst>
          </p:cNvPr>
          <p:cNvCxnSpPr>
            <a:endCxn id="11" idx="2"/>
          </p:cNvCxnSpPr>
          <p:nvPr/>
        </p:nvCxnSpPr>
        <p:spPr>
          <a:xfrm>
            <a:off x="1262742" y="3212986"/>
            <a:ext cx="272142" cy="7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3DB334EC-0660-4ACE-49E7-B5499F78AA7E}"/>
              </a:ext>
            </a:extLst>
          </p:cNvPr>
          <p:cNvCxnSpPr>
            <a:endCxn id="12" idx="2"/>
          </p:cNvCxnSpPr>
          <p:nvPr/>
        </p:nvCxnSpPr>
        <p:spPr>
          <a:xfrm>
            <a:off x="1262742" y="3212986"/>
            <a:ext cx="272142" cy="15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051E4138-150F-9B54-FD8C-BD43C1362D71}"/>
              </a:ext>
            </a:extLst>
          </p:cNvPr>
          <p:cNvCxnSpPr/>
          <p:nvPr/>
        </p:nvCxnSpPr>
        <p:spPr>
          <a:xfrm>
            <a:off x="1262742" y="4693443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01E14240-F10E-768B-E8C8-E154073A76DD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1262741" y="3968637"/>
            <a:ext cx="272143" cy="7231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8962F3FA-18FE-D0D5-FE48-581F5ECA103E}"/>
              </a:ext>
            </a:extLst>
          </p:cNvPr>
          <p:cNvCxnSpPr/>
          <p:nvPr/>
        </p:nvCxnSpPr>
        <p:spPr>
          <a:xfrm>
            <a:off x="4016825" y="3614055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E52B628B-8B53-5E45-472A-7213E7972E38}"/>
              </a:ext>
            </a:extLst>
          </p:cNvPr>
          <p:cNvCxnSpPr/>
          <p:nvPr/>
        </p:nvCxnSpPr>
        <p:spPr>
          <a:xfrm>
            <a:off x="4016825" y="4330189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12BA3CAB-A1C1-3219-D99F-5AD5DAA5757C}"/>
              </a:ext>
            </a:extLst>
          </p:cNvPr>
          <p:cNvSpPr/>
          <p:nvPr/>
        </p:nvSpPr>
        <p:spPr>
          <a:xfrm>
            <a:off x="1415136" y="2808514"/>
            <a:ext cx="805550" cy="2270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05A72D9F-DEAB-A925-ABAB-955FB7E85F06}"/>
              </a:ext>
            </a:extLst>
          </p:cNvPr>
          <p:cNvSpPr/>
          <p:nvPr/>
        </p:nvSpPr>
        <p:spPr>
          <a:xfrm>
            <a:off x="2340416" y="2525487"/>
            <a:ext cx="805550" cy="29165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B32D1E17-5108-B456-D125-0EDE5DFD40D8}"/>
              </a:ext>
            </a:extLst>
          </p:cNvPr>
          <p:cNvSpPr/>
          <p:nvPr/>
        </p:nvSpPr>
        <p:spPr>
          <a:xfrm>
            <a:off x="3298377" y="3212986"/>
            <a:ext cx="805550" cy="14787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5B3F2DF9-FEC6-10F7-A546-C89E80F6874B}"/>
              </a:ext>
            </a:extLst>
          </p:cNvPr>
          <p:cNvSpPr txBox="1"/>
          <p:nvPr/>
        </p:nvSpPr>
        <p:spPr>
          <a:xfrm>
            <a:off x="3499750" y="2240917"/>
            <a:ext cx="123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Camada</a:t>
            </a:r>
          </a:p>
        </p:txBody>
      </p: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7AFAD6CF-97CD-94DD-E0D1-B7629DCD7F0B}"/>
              </a:ext>
            </a:extLst>
          </p:cNvPr>
          <p:cNvSpPr/>
          <p:nvPr/>
        </p:nvSpPr>
        <p:spPr>
          <a:xfrm>
            <a:off x="3113305" y="2356849"/>
            <a:ext cx="413657" cy="166042"/>
          </a:xfrm>
          <a:custGeom>
            <a:avLst/>
            <a:gdLst>
              <a:gd name="connsiteX0" fmla="*/ 0 w 413657"/>
              <a:gd name="connsiteY0" fmla="*/ 166042 h 166042"/>
              <a:gd name="connsiteX1" fmla="*/ 76200 w 413657"/>
              <a:gd name="connsiteY1" fmla="*/ 2756 h 166042"/>
              <a:gd name="connsiteX2" fmla="*/ 413657 w 413657"/>
              <a:gd name="connsiteY2" fmla="*/ 78956 h 16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657" h="166042">
                <a:moveTo>
                  <a:pt x="0" y="166042"/>
                </a:moveTo>
                <a:cubicBezTo>
                  <a:pt x="3628" y="91656"/>
                  <a:pt x="7257" y="17270"/>
                  <a:pt x="76200" y="2756"/>
                </a:cubicBezTo>
                <a:cubicBezTo>
                  <a:pt x="145143" y="-11758"/>
                  <a:pt x="279400" y="33599"/>
                  <a:pt x="413657" y="7895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F935DC63-B882-7C7B-42AB-E8B188EBD204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F935DC63-B882-7C7B-42AB-E8B188EBD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42D5257F-4516-1481-1D58-EA1312068D07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42D5257F-4516-1481-1D58-EA1312068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Elipse 46">
            <a:extLst>
              <a:ext uri="{FF2B5EF4-FFF2-40B4-BE49-F238E27FC236}">
                <a16:creationId xmlns:a16="http://schemas.microsoft.com/office/drawing/2014/main" id="{07BCDB8B-CE0C-9B08-2837-D5CFEF8F8027}"/>
              </a:ext>
            </a:extLst>
          </p:cNvPr>
          <p:cNvSpPr/>
          <p:nvPr/>
        </p:nvSpPr>
        <p:spPr>
          <a:xfrm>
            <a:off x="7500252" y="2764972"/>
            <a:ext cx="566057" cy="566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3CB32753-29C3-55D3-8422-F352A806D763}"/>
              </a:ext>
            </a:extLst>
          </p:cNvPr>
          <p:cNvSpPr/>
          <p:nvPr/>
        </p:nvSpPr>
        <p:spPr>
          <a:xfrm>
            <a:off x="7500251" y="3483429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BFC26550-A7ED-0423-9691-3BC491E002D2}"/>
              </a:ext>
            </a:extLst>
          </p:cNvPr>
          <p:cNvSpPr/>
          <p:nvPr/>
        </p:nvSpPr>
        <p:spPr>
          <a:xfrm>
            <a:off x="7500251" y="4201886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5DCC9ADC-11EF-0D55-4743-6F7128E32CBE}"/>
              </a:ext>
            </a:extLst>
          </p:cNvPr>
          <p:cNvSpPr/>
          <p:nvPr/>
        </p:nvSpPr>
        <p:spPr>
          <a:xfrm>
            <a:off x="7500251" y="4920343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523B2D2B-0A5B-2F90-913B-5ACA195CF6F9}"/>
              </a:ext>
            </a:extLst>
          </p:cNvPr>
          <p:cNvSpPr/>
          <p:nvPr/>
        </p:nvSpPr>
        <p:spPr>
          <a:xfrm>
            <a:off x="8458194" y="348342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5A24C30B-B813-7CA9-7E2E-D209AF0BDCC0}"/>
              </a:ext>
            </a:extLst>
          </p:cNvPr>
          <p:cNvSpPr/>
          <p:nvPr/>
        </p:nvSpPr>
        <p:spPr>
          <a:xfrm>
            <a:off x="8458193" y="4201885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0AE3DC55-5E70-4224-9097-8A0842DD250E}"/>
              </a:ext>
            </a:extLst>
          </p:cNvPr>
          <p:cNvSpPr/>
          <p:nvPr/>
        </p:nvSpPr>
        <p:spPr>
          <a:xfrm>
            <a:off x="6542308" y="30823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A97200D-1657-2A99-EED7-60774CCA8FFB}"/>
              </a:ext>
            </a:extLst>
          </p:cNvPr>
          <p:cNvSpPr/>
          <p:nvPr/>
        </p:nvSpPr>
        <p:spPr>
          <a:xfrm>
            <a:off x="6542308" y="383800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DAE9D42E-7B4E-2C18-36E1-7E07D439B8A2}"/>
              </a:ext>
            </a:extLst>
          </p:cNvPr>
          <p:cNvSpPr/>
          <p:nvPr/>
        </p:nvSpPr>
        <p:spPr>
          <a:xfrm>
            <a:off x="6542308" y="45936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2E9C87CC-F45D-8D49-1EF0-90FBBEA3879B}"/>
              </a:ext>
            </a:extLst>
          </p:cNvPr>
          <p:cNvCxnSpPr>
            <a:stCxn id="53" idx="6"/>
            <a:endCxn id="47" idx="2"/>
          </p:cNvCxnSpPr>
          <p:nvPr/>
        </p:nvCxnSpPr>
        <p:spPr>
          <a:xfrm flipV="1">
            <a:off x="7108365" y="3048001"/>
            <a:ext cx="391887" cy="3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C5344D80-3635-D8AD-BDC7-A1879AE7E4A7}"/>
              </a:ext>
            </a:extLst>
          </p:cNvPr>
          <p:cNvCxnSpPr>
            <a:stCxn id="53" idx="6"/>
            <a:endCxn id="48" idx="2"/>
          </p:cNvCxnSpPr>
          <p:nvPr/>
        </p:nvCxnSpPr>
        <p:spPr>
          <a:xfrm>
            <a:off x="7108365" y="3365387"/>
            <a:ext cx="391886" cy="40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127511B2-E7A3-DC76-7C2C-455B083E7BDF}"/>
              </a:ext>
            </a:extLst>
          </p:cNvPr>
          <p:cNvCxnSpPr>
            <a:stCxn id="53" idx="6"/>
            <a:endCxn id="49" idx="2"/>
          </p:cNvCxnSpPr>
          <p:nvPr/>
        </p:nvCxnSpPr>
        <p:spPr>
          <a:xfrm>
            <a:off x="7108365" y="3365387"/>
            <a:ext cx="391886" cy="11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853B6FBB-1C14-F4F3-A71E-AC6FB19A28DA}"/>
              </a:ext>
            </a:extLst>
          </p:cNvPr>
          <p:cNvCxnSpPr>
            <a:stCxn id="53" idx="6"/>
            <a:endCxn id="50" idx="2"/>
          </p:cNvCxnSpPr>
          <p:nvPr/>
        </p:nvCxnSpPr>
        <p:spPr>
          <a:xfrm>
            <a:off x="7108365" y="3365387"/>
            <a:ext cx="391886" cy="183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C5A9D8EB-2F17-BF03-5782-A7A895D368DB}"/>
              </a:ext>
            </a:extLst>
          </p:cNvPr>
          <p:cNvCxnSpPr>
            <a:stCxn id="54" idx="6"/>
            <a:endCxn id="47" idx="2"/>
          </p:cNvCxnSpPr>
          <p:nvPr/>
        </p:nvCxnSpPr>
        <p:spPr>
          <a:xfrm flipV="1">
            <a:off x="7108365" y="3048001"/>
            <a:ext cx="391887" cy="10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21AC2533-AF31-2CEF-5EDB-9E80147C1C29}"/>
              </a:ext>
            </a:extLst>
          </p:cNvPr>
          <p:cNvCxnSpPr>
            <a:stCxn id="55" idx="6"/>
            <a:endCxn id="48" idx="2"/>
          </p:cNvCxnSpPr>
          <p:nvPr/>
        </p:nvCxnSpPr>
        <p:spPr>
          <a:xfrm flipV="1">
            <a:off x="7108365" y="3766458"/>
            <a:ext cx="391886" cy="11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93F41EFA-FDF2-3A90-29A3-6818EFD4C8B2}"/>
              </a:ext>
            </a:extLst>
          </p:cNvPr>
          <p:cNvCxnSpPr>
            <a:stCxn id="54" idx="6"/>
            <a:endCxn id="48" idx="2"/>
          </p:cNvCxnSpPr>
          <p:nvPr/>
        </p:nvCxnSpPr>
        <p:spPr>
          <a:xfrm flipV="1">
            <a:off x="7108365" y="3766458"/>
            <a:ext cx="391886" cy="3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F2A12224-8316-65F1-6B99-742F5ACFFB61}"/>
              </a:ext>
            </a:extLst>
          </p:cNvPr>
          <p:cNvCxnSpPr>
            <a:stCxn id="54" idx="6"/>
            <a:endCxn id="49" idx="2"/>
          </p:cNvCxnSpPr>
          <p:nvPr/>
        </p:nvCxnSpPr>
        <p:spPr>
          <a:xfrm>
            <a:off x="7108365" y="4121037"/>
            <a:ext cx="391886" cy="36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F92A28C7-0627-C54D-D65F-5C62F6D5E04B}"/>
              </a:ext>
            </a:extLst>
          </p:cNvPr>
          <p:cNvCxnSpPr>
            <a:stCxn id="54" idx="6"/>
            <a:endCxn id="50" idx="2"/>
          </p:cNvCxnSpPr>
          <p:nvPr/>
        </p:nvCxnSpPr>
        <p:spPr>
          <a:xfrm>
            <a:off x="7108365" y="4121037"/>
            <a:ext cx="391886" cy="10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F69B7603-EBC2-CF8A-D7BE-085E26ADAE6F}"/>
              </a:ext>
            </a:extLst>
          </p:cNvPr>
          <p:cNvCxnSpPr>
            <a:stCxn id="55" idx="6"/>
            <a:endCxn id="47" idx="2"/>
          </p:cNvCxnSpPr>
          <p:nvPr/>
        </p:nvCxnSpPr>
        <p:spPr>
          <a:xfrm flipV="1">
            <a:off x="7108365" y="3048001"/>
            <a:ext cx="391887" cy="182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E5404BBF-2851-0A92-A19E-E34566A9DAAE}"/>
              </a:ext>
            </a:extLst>
          </p:cNvPr>
          <p:cNvCxnSpPr>
            <a:stCxn id="55" idx="6"/>
            <a:endCxn id="49" idx="2"/>
          </p:cNvCxnSpPr>
          <p:nvPr/>
        </p:nvCxnSpPr>
        <p:spPr>
          <a:xfrm flipV="1">
            <a:off x="7108365" y="4484915"/>
            <a:ext cx="391886" cy="3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82B28CEA-1B34-6963-EF6B-E677A0513728}"/>
              </a:ext>
            </a:extLst>
          </p:cNvPr>
          <p:cNvCxnSpPr>
            <a:stCxn id="55" idx="6"/>
            <a:endCxn id="50" idx="2"/>
          </p:cNvCxnSpPr>
          <p:nvPr/>
        </p:nvCxnSpPr>
        <p:spPr>
          <a:xfrm>
            <a:off x="7108365" y="4876687"/>
            <a:ext cx="391886" cy="32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2675C0C-DF08-8DB0-C4AB-7352662149C8}"/>
              </a:ext>
            </a:extLst>
          </p:cNvPr>
          <p:cNvCxnSpPr>
            <a:stCxn id="47" idx="6"/>
            <a:endCxn id="51" idx="2"/>
          </p:cNvCxnSpPr>
          <p:nvPr/>
        </p:nvCxnSpPr>
        <p:spPr>
          <a:xfrm>
            <a:off x="8066309" y="3048001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B9CDF70B-BB09-E717-8636-332AE72132E9}"/>
              </a:ext>
            </a:extLst>
          </p:cNvPr>
          <p:cNvCxnSpPr>
            <a:stCxn id="48" idx="6"/>
            <a:endCxn id="52" idx="2"/>
          </p:cNvCxnSpPr>
          <p:nvPr/>
        </p:nvCxnSpPr>
        <p:spPr>
          <a:xfrm>
            <a:off x="8066308" y="3766458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A0C59751-CA8C-CDF6-1949-E139868C72F9}"/>
              </a:ext>
            </a:extLst>
          </p:cNvPr>
          <p:cNvCxnSpPr>
            <a:stCxn id="49" idx="6"/>
            <a:endCxn id="52" idx="2"/>
          </p:cNvCxnSpPr>
          <p:nvPr/>
        </p:nvCxnSpPr>
        <p:spPr>
          <a:xfrm flipV="1">
            <a:off x="8066308" y="4484914"/>
            <a:ext cx="391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4434CD69-6350-59FE-5FBB-AD663AEC9823}"/>
              </a:ext>
            </a:extLst>
          </p:cNvPr>
          <p:cNvCxnSpPr>
            <a:stCxn id="50" idx="6"/>
            <a:endCxn id="52" idx="2"/>
          </p:cNvCxnSpPr>
          <p:nvPr/>
        </p:nvCxnSpPr>
        <p:spPr>
          <a:xfrm flipV="1">
            <a:off x="8066308" y="4484914"/>
            <a:ext cx="391885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41DD8E17-7931-D8F6-5774-D8C8B92A866B}"/>
              </a:ext>
            </a:extLst>
          </p:cNvPr>
          <p:cNvCxnSpPr>
            <a:cxnSpLocks/>
            <a:stCxn id="47" idx="6"/>
            <a:endCxn id="52" idx="2"/>
          </p:cNvCxnSpPr>
          <p:nvPr/>
        </p:nvCxnSpPr>
        <p:spPr>
          <a:xfrm>
            <a:off x="8066309" y="3048001"/>
            <a:ext cx="391884" cy="14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18E54812-DD5C-1F06-EC64-60104362E19D}"/>
              </a:ext>
            </a:extLst>
          </p:cNvPr>
          <p:cNvCxnSpPr>
            <a:stCxn id="48" idx="6"/>
            <a:endCxn id="51" idx="2"/>
          </p:cNvCxnSpPr>
          <p:nvPr/>
        </p:nvCxnSpPr>
        <p:spPr>
          <a:xfrm flipV="1">
            <a:off x="8066308" y="3766457"/>
            <a:ext cx="391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D089833F-AF62-43B8-7766-2CE57BE23F8E}"/>
              </a:ext>
            </a:extLst>
          </p:cNvPr>
          <p:cNvCxnSpPr>
            <a:stCxn id="49" idx="6"/>
            <a:endCxn id="51" idx="2"/>
          </p:cNvCxnSpPr>
          <p:nvPr/>
        </p:nvCxnSpPr>
        <p:spPr>
          <a:xfrm flipV="1">
            <a:off x="8066308" y="3766457"/>
            <a:ext cx="391886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7CEA38E9-34F5-C027-B61C-BE3F7F26DC6B}"/>
              </a:ext>
            </a:extLst>
          </p:cNvPr>
          <p:cNvCxnSpPr>
            <a:stCxn id="50" idx="6"/>
            <a:endCxn id="51" idx="2"/>
          </p:cNvCxnSpPr>
          <p:nvPr/>
        </p:nvCxnSpPr>
        <p:spPr>
          <a:xfrm flipV="1">
            <a:off x="8066308" y="3766457"/>
            <a:ext cx="391886" cy="14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C0D47946-6131-CED8-5624-7B46747DA81E}"/>
              </a:ext>
            </a:extLst>
          </p:cNvPr>
          <p:cNvCxnSpPr>
            <a:endCxn id="53" idx="2"/>
          </p:cNvCxnSpPr>
          <p:nvPr/>
        </p:nvCxnSpPr>
        <p:spPr>
          <a:xfrm>
            <a:off x="6270166" y="3365386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F67E883A-9C7F-9C49-89EE-CD9F6B4563EB}"/>
              </a:ext>
            </a:extLst>
          </p:cNvPr>
          <p:cNvCxnSpPr>
            <a:endCxn id="54" idx="2"/>
          </p:cNvCxnSpPr>
          <p:nvPr/>
        </p:nvCxnSpPr>
        <p:spPr>
          <a:xfrm>
            <a:off x="6270166" y="3365386"/>
            <a:ext cx="272142" cy="7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>
            <a:extLst>
              <a:ext uri="{FF2B5EF4-FFF2-40B4-BE49-F238E27FC236}">
                <a16:creationId xmlns:a16="http://schemas.microsoft.com/office/drawing/2014/main" id="{14D2B78F-30D0-FBFD-5078-F273A138680C}"/>
              </a:ext>
            </a:extLst>
          </p:cNvPr>
          <p:cNvCxnSpPr>
            <a:endCxn id="55" idx="2"/>
          </p:cNvCxnSpPr>
          <p:nvPr/>
        </p:nvCxnSpPr>
        <p:spPr>
          <a:xfrm>
            <a:off x="6270166" y="3365386"/>
            <a:ext cx="272142" cy="15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Reta 78">
            <a:extLst>
              <a:ext uri="{FF2B5EF4-FFF2-40B4-BE49-F238E27FC236}">
                <a16:creationId xmlns:a16="http://schemas.microsoft.com/office/drawing/2014/main" id="{BB8412B6-AF58-2557-F413-F415E9857E4C}"/>
              </a:ext>
            </a:extLst>
          </p:cNvPr>
          <p:cNvCxnSpPr/>
          <p:nvPr/>
        </p:nvCxnSpPr>
        <p:spPr>
          <a:xfrm>
            <a:off x="6270166" y="4845843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E9DF6111-D7CE-2D66-7876-57D625F15DA8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6270165" y="4121037"/>
            <a:ext cx="272143" cy="7231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A0F64F37-1274-0520-7393-B446FFC14749}"/>
              </a:ext>
            </a:extLst>
          </p:cNvPr>
          <p:cNvCxnSpPr/>
          <p:nvPr/>
        </p:nvCxnSpPr>
        <p:spPr>
          <a:xfrm>
            <a:off x="9024249" y="3766455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AE079E2A-2897-CDD6-63F5-C2B55F2414AA}"/>
              </a:ext>
            </a:extLst>
          </p:cNvPr>
          <p:cNvCxnSpPr/>
          <p:nvPr/>
        </p:nvCxnSpPr>
        <p:spPr>
          <a:xfrm>
            <a:off x="9024249" y="4482589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>
                <a:extLst>
                  <a:ext uri="{FF2B5EF4-FFF2-40B4-BE49-F238E27FC236}">
                    <a16:creationId xmlns:a16="http://schemas.microsoft.com/office/drawing/2014/main" id="{736D8B32-0D1E-F148-06B6-0FAC704597CF}"/>
                  </a:ext>
                </a:extLst>
              </p:cNvPr>
              <p:cNvSpPr txBox="1"/>
              <p:nvPr/>
            </p:nvSpPr>
            <p:spPr>
              <a:xfrm>
                <a:off x="5929985" y="31266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8" name="CaixaDeTexto 87">
                <a:extLst>
                  <a:ext uri="{FF2B5EF4-FFF2-40B4-BE49-F238E27FC236}">
                    <a16:creationId xmlns:a16="http://schemas.microsoft.com/office/drawing/2014/main" id="{736D8B32-0D1E-F148-06B6-0FAC70459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985" y="3126665"/>
                <a:ext cx="266702" cy="369332"/>
              </a:xfrm>
              <a:prstGeom prst="rect">
                <a:avLst/>
              </a:prstGeom>
              <a:blipFill>
                <a:blip r:embed="rId4"/>
                <a:stretch>
                  <a:fillRect r="-34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>
                <a:extLst>
                  <a:ext uri="{FF2B5EF4-FFF2-40B4-BE49-F238E27FC236}">
                    <a16:creationId xmlns:a16="http://schemas.microsoft.com/office/drawing/2014/main" id="{2A6BCE2C-1F0E-0DA8-3BDD-5FCC74BC676A}"/>
                  </a:ext>
                </a:extLst>
              </p:cNvPr>
              <p:cNvSpPr txBox="1"/>
              <p:nvPr/>
            </p:nvSpPr>
            <p:spPr>
              <a:xfrm>
                <a:off x="5928350" y="45832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9" name="CaixaDeTexto 88">
                <a:extLst>
                  <a:ext uri="{FF2B5EF4-FFF2-40B4-BE49-F238E27FC236}">
                    <a16:creationId xmlns:a16="http://schemas.microsoft.com/office/drawing/2014/main" id="{2A6BCE2C-1F0E-0DA8-3BDD-5FCC74BC6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350" y="4583276"/>
                <a:ext cx="266702" cy="369332"/>
              </a:xfrm>
              <a:prstGeom prst="rect">
                <a:avLst/>
              </a:prstGeom>
              <a:blipFill>
                <a:blip r:embed="rId5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id="{5CA99F38-45BE-B8D7-535B-8352A60FF0C8}"/>
                  </a:ext>
                </a:extLst>
              </p:cNvPr>
              <p:cNvSpPr txBox="1"/>
              <p:nvPr/>
            </p:nvSpPr>
            <p:spPr>
              <a:xfrm>
                <a:off x="9258282" y="3541172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id="{5CA99F38-45BE-B8D7-535B-8352A60FF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282" y="3541172"/>
                <a:ext cx="266702" cy="369332"/>
              </a:xfrm>
              <a:prstGeom prst="rect">
                <a:avLst/>
              </a:prstGeom>
              <a:blipFill>
                <a:blip r:embed="rId6"/>
                <a:stretch>
                  <a:fillRect r="-37209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id="{EB5B6839-2436-F44A-5F15-E4ADFF43C70D}"/>
                  </a:ext>
                </a:extLst>
              </p:cNvPr>
              <p:cNvSpPr txBox="1"/>
              <p:nvPr/>
            </p:nvSpPr>
            <p:spPr>
              <a:xfrm>
                <a:off x="9258282" y="42516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id="{EB5B6839-2436-F44A-5F15-E4ADFF43C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282" y="4251665"/>
                <a:ext cx="266702" cy="369332"/>
              </a:xfrm>
              <a:prstGeom prst="rect">
                <a:avLst/>
              </a:prstGeom>
              <a:blipFill>
                <a:blip r:embed="rId7"/>
                <a:stretch>
                  <a:fillRect r="-39535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1367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Agrupar 25">
            <a:extLst>
              <a:ext uri="{FF2B5EF4-FFF2-40B4-BE49-F238E27FC236}">
                <a16:creationId xmlns:a16="http://schemas.microsoft.com/office/drawing/2014/main" id="{5B1CADC4-4B7C-E55B-3FA3-60851808D1FA}"/>
              </a:ext>
            </a:extLst>
          </p:cNvPr>
          <p:cNvGrpSpPr/>
          <p:nvPr/>
        </p:nvGrpSpPr>
        <p:grpSpPr>
          <a:xfrm>
            <a:off x="748757" y="2602985"/>
            <a:ext cx="3548180" cy="3097036"/>
            <a:chOff x="748757" y="2602985"/>
            <a:chExt cx="3548180" cy="3097036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B0FBB431-6A27-90B0-4B70-B91F2940B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57" y="2602985"/>
              <a:ext cx="3548180" cy="309703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727F01E9-AADA-FC2E-BE4A-5DB94A96C0B0}"/>
                    </a:ext>
                  </a:extLst>
                </p:cNvPr>
                <p:cNvSpPr txBox="1"/>
                <p:nvPr/>
              </p:nvSpPr>
              <p:spPr>
                <a:xfrm rot="18819374">
                  <a:off x="1508582" y="2918519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727F01E9-AADA-FC2E-BE4A-5DB94A96C0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19374">
                  <a:off x="1508582" y="2918519"/>
                  <a:ext cx="500957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409EC9F7-2B82-A60A-A162-2E0D464910F7}"/>
                    </a:ext>
                  </a:extLst>
                </p:cNvPr>
                <p:cNvSpPr txBox="1"/>
                <p:nvPr/>
              </p:nvSpPr>
              <p:spPr>
                <a:xfrm rot="995922">
                  <a:off x="1778160" y="3597867"/>
                  <a:ext cx="47924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409EC9F7-2B82-A60A-A162-2E0D464910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95922">
                  <a:off x="1778160" y="3597867"/>
                  <a:ext cx="479242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ED9167C6-6844-9A17-2F5F-14C0D9249FB8}"/>
                    </a:ext>
                  </a:extLst>
                </p:cNvPr>
                <p:cNvSpPr txBox="1"/>
                <p:nvPr/>
              </p:nvSpPr>
              <p:spPr>
                <a:xfrm rot="17944624">
                  <a:off x="1498101" y="3186116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ED9167C6-6844-9A17-2F5F-14C0D9249F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944624">
                  <a:off x="1498101" y="3186116"/>
                  <a:ext cx="500957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749E4E98-E534-43B1-6499-0991ED03D8F5}"/>
                    </a:ext>
                  </a:extLst>
                </p:cNvPr>
                <p:cNvSpPr txBox="1"/>
                <p:nvPr/>
              </p:nvSpPr>
              <p:spPr>
                <a:xfrm rot="20527266">
                  <a:off x="1726983" y="3882381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749E4E98-E534-43B1-6499-0991ED03D8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527266">
                  <a:off x="1726983" y="3882381"/>
                  <a:ext cx="500957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698A5C7D-F119-FC50-3AD6-ECEE5554AC17}"/>
                    </a:ext>
                  </a:extLst>
                </p:cNvPr>
                <p:cNvSpPr txBox="1"/>
                <p:nvPr/>
              </p:nvSpPr>
              <p:spPr>
                <a:xfrm rot="2498902">
                  <a:off x="1581204" y="4610116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698A5C7D-F119-FC50-3AD6-ECEE5554AC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498902">
                  <a:off x="1581204" y="4610116"/>
                  <a:ext cx="500957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88FA8706-04E7-6ECD-11D9-A7D887EE5C7E}"/>
                    </a:ext>
                  </a:extLst>
                </p:cNvPr>
                <p:cNvSpPr txBox="1"/>
                <p:nvPr/>
              </p:nvSpPr>
              <p:spPr>
                <a:xfrm rot="2951188">
                  <a:off x="1792314" y="4346246"/>
                  <a:ext cx="35269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88FA8706-04E7-6ECD-11D9-A7D887EE5C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951188">
                  <a:off x="1792314" y="4346246"/>
                  <a:ext cx="352699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4FC323A1-6F35-EE65-75A2-C27606255271}"/>
                    </a:ext>
                  </a:extLst>
                </p:cNvPr>
                <p:cNvSpPr txBox="1"/>
                <p:nvPr/>
              </p:nvSpPr>
              <p:spPr>
                <a:xfrm>
                  <a:off x="4033703" y="3708658"/>
                  <a:ext cx="24476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4FC323A1-6F35-EE65-75A2-C276062552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3703" y="3708658"/>
                  <a:ext cx="244762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6557" r="-25000"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ixaDeTexto 20">
                  <a:extLst>
                    <a:ext uri="{FF2B5EF4-FFF2-40B4-BE49-F238E27FC236}">
                      <a16:creationId xmlns:a16="http://schemas.microsoft.com/office/drawing/2014/main" id="{E134FC37-38FD-F685-679D-8877138291EC}"/>
                    </a:ext>
                  </a:extLst>
                </p:cNvPr>
                <p:cNvSpPr txBox="1"/>
                <p:nvPr/>
              </p:nvSpPr>
              <p:spPr>
                <a:xfrm rot="3125581">
                  <a:off x="2729928" y="3008720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21" name="CaixaDeTexto 20">
                  <a:extLst>
                    <a:ext uri="{FF2B5EF4-FFF2-40B4-BE49-F238E27FC236}">
                      <a16:creationId xmlns:a16="http://schemas.microsoft.com/office/drawing/2014/main" id="{E134FC37-38FD-F685-679D-8877138291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125581">
                  <a:off x="2729928" y="3008720"/>
                  <a:ext cx="500957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25831FEA-73AB-802B-C976-A82E89E3C123}"/>
                    </a:ext>
                  </a:extLst>
                </p:cNvPr>
                <p:cNvSpPr txBox="1"/>
                <p:nvPr/>
              </p:nvSpPr>
              <p:spPr>
                <a:xfrm rot="2033426">
                  <a:off x="2538745" y="3244405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25831FEA-73AB-802B-C976-A82E89E3C1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33426">
                  <a:off x="2538745" y="3244405"/>
                  <a:ext cx="500957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ED47A2B9-25F4-1567-BDE0-CE84BAA1517F}"/>
                    </a:ext>
                  </a:extLst>
                </p:cNvPr>
                <p:cNvSpPr txBox="1"/>
                <p:nvPr/>
              </p:nvSpPr>
              <p:spPr>
                <a:xfrm>
                  <a:off x="2534452" y="3637543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ED47A2B9-25F4-1567-BDE0-CE84BAA151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4452" y="3637543"/>
                  <a:ext cx="500957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ixaDeTexto 23">
                  <a:extLst>
                    <a:ext uri="{FF2B5EF4-FFF2-40B4-BE49-F238E27FC236}">
                      <a16:creationId xmlns:a16="http://schemas.microsoft.com/office/drawing/2014/main" id="{5DF83590-46F1-60DD-3E5E-B3C4FA86BC28}"/>
                    </a:ext>
                  </a:extLst>
                </p:cNvPr>
                <p:cNvSpPr txBox="1"/>
                <p:nvPr/>
              </p:nvSpPr>
              <p:spPr>
                <a:xfrm rot="19642320">
                  <a:off x="2499303" y="4008321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41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24" name="CaixaDeTexto 23">
                  <a:extLst>
                    <a:ext uri="{FF2B5EF4-FFF2-40B4-BE49-F238E27FC236}">
                      <a16:creationId xmlns:a16="http://schemas.microsoft.com/office/drawing/2014/main" id="{5DF83590-46F1-60DD-3E5E-B3C4FA86BC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642320">
                  <a:off x="2499303" y="4008321"/>
                  <a:ext cx="500957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ixaDeTexto 24">
                  <a:extLst>
                    <a:ext uri="{FF2B5EF4-FFF2-40B4-BE49-F238E27FC236}">
                      <a16:creationId xmlns:a16="http://schemas.microsoft.com/office/drawing/2014/main" id="{9426BC8E-7306-617D-6E33-F659B0E1B06D}"/>
                    </a:ext>
                  </a:extLst>
                </p:cNvPr>
                <p:cNvSpPr txBox="1"/>
                <p:nvPr/>
              </p:nvSpPr>
              <p:spPr>
                <a:xfrm rot="18527191">
                  <a:off x="2499303" y="4392413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51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25" name="CaixaDeTexto 24">
                  <a:extLst>
                    <a:ext uri="{FF2B5EF4-FFF2-40B4-BE49-F238E27FC236}">
                      <a16:creationId xmlns:a16="http://schemas.microsoft.com/office/drawing/2014/main" id="{9426BC8E-7306-617D-6E33-F659B0E1B0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527191">
                  <a:off x="2499303" y="4392413"/>
                  <a:ext cx="500957" cy="27699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Agrupar 105">
            <a:extLst>
              <a:ext uri="{FF2B5EF4-FFF2-40B4-BE49-F238E27FC236}">
                <a16:creationId xmlns:a16="http://schemas.microsoft.com/office/drawing/2014/main" id="{00E5DEFA-4749-3000-5EE3-3CE1DB95952B}"/>
              </a:ext>
            </a:extLst>
          </p:cNvPr>
          <p:cNvGrpSpPr/>
          <p:nvPr/>
        </p:nvGrpSpPr>
        <p:grpSpPr>
          <a:xfrm>
            <a:off x="6493051" y="2516477"/>
            <a:ext cx="3613883" cy="2721428"/>
            <a:chOff x="6493051" y="2516477"/>
            <a:chExt cx="3613883" cy="2721428"/>
          </a:xfrm>
        </p:grpSpPr>
        <p:grpSp>
          <p:nvGrpSpPr>
            <p:cNvPr id="61" name="Agrupar 60">
              <a:extLst>
                <a:ext uri="{FF2B5EF4-FFF2-40B4-BE49-F238E27FC236}">
                  <a16:creationId xmlns:a16="http://schemas.microsoft.com/office/drawing/2014/main" id="{46FA90D2-6D21-74D3-DA17-F66928C524FB}"/>
                </a:ext>
              </a:extLst>
            </p:cNvPr>
            <p:cNvGrpSpPr/>
            <p:nvPr/>
          </p:nvGrpSpPr>
          <p:grpSpPr>
            <a:xfrm>
              <a:off x="6834866" y="2516477"/>
              <a:ext cx="3026226" cy="2721428"/>
              <a:chOff x="598713" y="2645229"/>
              <a:chExt cx="3026226" cy="2721428"/>
            </a:xfrm>
          </p:grpSpPr>
          <p:sp>
            <p:nvSpPr>
              <p:cNvPr id="62" name="Elipse 61">
                <a:extLst>
                  <a:ext uri="{FF2B5EF4-FFF2-40B4-BE49-F238E27FC236}">
                    <a16:creationId xmlns:a16="http://schemas.microsoft.com/office/drawing/2014/main" id="{E83514E8-28D5-559E-49FD-6BFE4720F622}"/>
                  </a:ext>
                </a:extLst>
              </p:cNvPr>
              <p:cNvSpPr/>
              <p:nvPr/>
            </p:nvSpPr>
            <p:spPr>
              <a:xfrm>
                <a:off x="1828800" y="2645229"/>
                <a:ext cx="566057" cy="56605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0A3C2BDF-C144-FB6F-A111-BC3DE2165DC0}"/>
                  </a:ext>
                </a:extLst>
              </p:cNvPr>
              <p:cNvSpPr/>
              <p:nvPr/>
            </p:nvSpPr>
            <p:spPr>
              <a:xfrm>
                <a:off x="1828799" y="3363686"/>
                <a:ext cx="566057" cy="56605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602BB5A4-93ED-67E9-8B69-A659AF7AF2CB}"/>
                  </a:ext>
                </a:extLst>
              </p:cNvPr>
              <p:cNvSpPr/>
              <p:nvPr/>
            </p:nvSpPr>
            <p:spPr>
              <a:xfrm>
                <a:off x="1828799" y="4082143"/>
                <a:ext cx="566057" cy="56605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5" name="Elipse 64">
                <a:extLst>
                  <a:ext uri="{FF2B5EF4-FFF2-40B4-BE49-F238E27FC236}">
                    <a16:creationId xmlns:a16="http://schemas.microsoft.com/office/drawing/2014/main" id="{307E5A11-8975-543A-2B0B-62CBC72929FD}"/>
                  </a:ext>
                </a:extLst>
              </p:cNvPr>
              <p:cNvSpPr/>
              <p:nvPr/>
            </p:nvSpPr>
            <p:spPr>
              <a:xfrm>
                <a:off x="1828799" y="4800600"/>
                <a:ext cx="566057" cy="56605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6" name="Elipse 65">
                <a:extLst>
                  <a:ext uri="{FF2B5EF4-FFF2-40B4-BE49-F238E27FC236}">
                    <a16:creationId xmlns:a16="http://schemas.microsoft.com/office/drawing/2014/main" id="{C74387BF-F51B-A4AD-737C-573BDD5E39E8}"/>
                  </a:ext>
                </a:extLst>
              </p:cNvPr>
              <p:cNvSpPr/>
              <p:nvPr/>
            </p:nvSpPr>
            <p:spPr>
              <a:xfrm>
                <a:off x="2786742" y="3363685"/>
                <a:ext cx="566057" cy="56605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7" name="Elipse 66">
                <a:extLst>
                  <a:ext uri="{FF2B5EF4-FFF2-40B4-BE49-F238E27FC236}">
                    <a16:creationId xmlns:a16="http://schemas.microsoft.com/office/drawing/2014/main" id="{12D26ADB-BDC0-4CB4-D634-D17FC45EA5AF}"/>
                  </a:ext>
                </a:extLst>
              </p:cNvPr>
              <p:cNvSpPr/>
              <p:nvPr/>
            </p:nvSpPr>
            <p:spPr>
              <a:xfrm>
                <a:off x="2786741" y="4082142"/>
                <a:ext cx="566057" cy="56605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8" name="Elipse 67">
                <a:extLst>
                  <a:ext uri="{FF2B5EF4-FFF2-40B4-BE49-F238E27FC236}">
                    <a16:creationId xmlns:a16="http://schemas.microsoft.com/office/drawing/2014/main" id="{D56F69FA-C31D-22B5-FCDF-901E58D20CD2}"/>
                  </a:ext>
                </a:extLst>
              </p:cNvPr>
              <p:cNvSpPr/>
              <p:nvPr/>
            </p:nvSpPr>
            <p:spPr>
              <a:xfrm>
                <a:off x="870856" y="2962615"/>
                <a:ext cx="566057" cy="56605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9" name="Elipse 68">
                <a:extLst>
                  <a:ext uri="{FF2B5EF4-FFF2-40B4-BE49-F238E27FC236}">
                    <a16:creationId xmlns:a16="http://schemas.microsoft.com/office/drawing/2014/main" id="{D2274404-02C8-02AE-2B1F-190B6892877D}"/>
                  </a:ext>
                </a:extLst>
              </p:cNvPr>
              <p:cNvSpPr/>
              <p:nvPr/>
            </p:nvSpPr>
            <p:spPr>
              <a:xfrm>
                <a:off x="870856" y="3718265"/>
                <a:ext cx="566057" cy="56605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5D11A12E-596E-2C65-8299-A24E06997B3B}"/>
                  </a:ext>
                </a:extLst>
              </p:cNvPr>
              <p:cNvSpPr/>
              <p:nvPr/>
            </p:nvSpPr>
            <p:spPr>
              <a:xfrm>
                <a:off x="870856" y="4473915"/>
                <a:ext cx="566057" cy="56605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71" name="Conector de Seta Reta 70">
                <a:extLst>
                  <a:ext uri="{FF2B5EF4-FFF2-40B4-BE49-F238E27FC236}">
                    <a16:creationId xmlns:a16="http://schemas.microsoft.com/office/drawing/2014/main" id="{6728FEB4-BDEA-DD3E-A6CF-7C18ED3BEAD6}"/>
                  </a:ext>
                </a:extLst>
              </p:cNvPr>
              <p:cNvCxnSpPr>
                <a:stCxn id="68" idx="6"/>
                <a:endCxn id="62" idx="2"/>
              </p:cNvCxnSpPr>
              <p:nvPr/>
            </p:nvCxnSpPr>
            <p:spPr>
              <a:xfrm flipV="1">
                <a:off x="1436913" y="2928258"/>
                <a:ext cx="391887" cy="3173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de Seta Reta 71">
                <a:extLst>
                  <a:ext uri="{FF2B5EF4-FFF2-40B4-BE49-F238E27FC236}">
                    <a16:creationId xmlns:a16="http://schemas.microsoft.com/office/drawing/2014/main" id="{8D954E14-5FDB-ECA3-02A4-1BBD14829CB7}"/>
                  </a:ext>
                </a:extLst>
              </p:cNvPr>
              <p:cNvCxnSpPr>
                <a:stCxn id="68" idx="6"/>
                <a:endCxn id="63" idx="2"/>
              </p:cNvCxnSpPr>
              <p:nvPr/>
            </p:nvCxnSpPr>
            <p:spPr>
              <a:xfrm>
                <a:off x="1436913" y="3245644"/>
                <a:ext cx="391886" cy="4010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de Seta Reta 72">
                <a:extLst>
                  <a:ext uri="{FF2B5EF4-FFF2-40B4-BE49-F238E27FC236}">
                    <a16:creationId xmlns:a16="http://schemas.microsoft.com/office/drawing/2014/main" id="{5F1B697B-01C8-85B9-9CBD-6E8664989F9C}"/>
                  </a:ext>
                </a:extLst>
              </p:cNvPr>
              <p:cNvCxnSpPr>
                <a:stCxn id="68" idx="6"/>
                <a:endCxn id="64" idx="2"/>
              </p:cNvCxnSpPr>
              <p:nvPr/>
            </p:nvCxnSpPr>
            <p:spPr>
              <a:xfrm>
                <a:off x="1436913" y="3245644"/>
                <a:ext cx="391886" cy="11195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de Seta Reta 73">
                <a:extLst>
                  <a:ext uri="{FF2B5EF4-FFF2-40B4-BE49-F238E27FC236}">
                    <a16:creationId xmlns:a16="http://schemas.microsoft.com/office/drawing/2014/main" id="{3826036C-02C4-E2A3-C704-F69F3C660AE8}"/>
                  </a:ext>
                </a:extLst>
              </p:cNvPr>
              <p:cNvCxnSpPr>
                <a:stCxn id="68" idx="6"/>
                <a:endCxn id="65" idx="2"/>
              </p:cNvCxnSpPr>
              <p:nvPr/>
            </p:nvCxnSpPr>
            <p:spPr>
              <a:xfrm>
                <a:off x="1436913" y="3245644"/>
                <a:ext cx="391886" cy="18379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de Seta Reta 74">
                <a:extLst>
                  <a:ext uri="{FF2B5EF4-FFF2-40B4-BE49-F238E27FC236}">
                    <a16:creationId xmlns:a16="http://schemas.microsoft.com/office/drawing/2014/main" id="{A9AFDA15-D4FC-F03F-9DD8-25D988505A4E}"/>
                  </a:ext>
                </a:extLst>
              </p:cNvPr>
              <p:cNvCxnSpPr>
                <a:stCxn id="69" idx="6"/>
                <a:endCxn id="62" idx="2"/>
              </p:cNvCxnSpPr>
              <p:nvPr/>
            </p:nvCxnSpPr>
            <p:spPr>
              <a:xfrm flipV="1">
                <a:off x="1436913" y="2928258"/>
                <a:ext cx="391887" cy="10730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de Seta Reta 75">
                <a:extLst>
                  <a:ext uri="{FF2B5EF4-FFF2-40B4-BE49-F238E27FC236}">
                    <a16:creationId xmlns:a16="http://schemas.microsoft.com/office/drawing/2014/main" id="{475188C5-4893-F19B-3981-01A8883F8AC9}"/>
                  </a:ext>
                </a:extLst>
              </p:cNvPr>
              <p:cNvCxnSpPr>
                <a:stCxn id="70" idx="6"/>
                <a:endCxn id="63" idx="2"/>
              </p:cNvCxnSpPr>
              <p:nvPr/>
            </p:nvCxnSpPr>
            <p:spPr>
              <a:xfrm flipV="1">
                <a:off x="1436913" y="3646715"/>
                <a:ext cx="391886" cy="11102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de Seta Reta 76">
                <a:extLst>
                  <a:ext uri="{FF2B5EF4-FFF2-40B4-BE49-F238E27FC236}">
                    <a16:creationId xmlns:a16="http://schemas.microsoft.com/office/drawing/2014/main" id="{7D0C433A-7570-F63B-1B5D-BAC08FC3BD44}"/>
                  </a:ext>
                </a:extLst>
              </p:cNvPr>
              <p:cNvCxnSpPr>
                <a:stCxn id="69" idx="6"/>
                <a:endCxn id="63" idx="2"/>
              </p:cNvCxnSpPr>
              <p:nvPr/>
            </p:nvCxnSpPr>
            <p:spPr>
              <a:xfrm flipV="1">
                <a:off x="1436913" y="3646715"/>
                <a:ext cx="391886" cy="3545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de Seta Reta 77">
                <a:extLst>
                  <a:ext uri="{FF2B5EF4-FFF2-40B4-BE49-F238E27FC236}">
                    <a16:creationId xmlns:a16="http://schemas.microsoft.com/office/drawing/2014/main" id="{82AB98DC-AD80-A4BC-4146-DEA1D0633C04}"/>
                  </a:ext>
                </a:extLst>
              </p:cNvPr>
              <p:cNvCxnSpPr>
                <a:stCxn id="69" idx="6"/>
                <a:endCxn id="64" idx="2"/>
              </p:cNvCxnSpPr>
              <p:nvPr/>
            </p:nvCxnSpPr>
            <p:spPr>
              <a:xfrm>
                <a:off x="1436913" y="4001294"/>
                <a:ext cx="391886" cy="3638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de Seta Reta 78">
                <a:extLst>
                  <a:ext uri="{FF2B5EF4-FFF2-40B4-BE49-F238E27FC236}">
                    <a16:creationId xmlns:a16="http://schemas.microsoft.com/office/drawing/2014/main" id="{14B7F1F4-22BA-A738-FBC6-C7F80402160B}"/>
                  </a:ext>
                </a:extLst>
              </p:cNvPr>
              <p:cNvCxnSpPr>
                <a:stCxn id="69" idx="6"/>
                <a:endCxn id="65" idx="2"/>
              </p:cNvCxnSpPr>
              <p:nvPr/>
            </p:nvCxnSpPr>
            <p:spPr>
              <a:xfrm>
                <a:off x="1436913" y="4001294"/>
                <a:ext cx="391886" cy="10823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de Seta Reta 79">
                <a:extLst>
                  <a:ext uri="{FF2B5EF4-FFF2-40B4-BE49-F238E27FC236}">
                    <a16:creationId xmlns:a16="http://schemas.microsoft.com/office/drawing/2014/main" id="{3CD6E44D-5639-3D45-1F58-D533CB9615D8}"/>
                  </a:ext>
                </a:extLst>
              </p:cNvPr>
              <p:cNvCxnSpPr>
                <a:stCxn id="70" idx="6"/>
                <a:endCxn id="62" idx="2"/>
              </p:cNvCxnSpPr>
              <p:nvPr/>
            </p:nvCxnSpPr>
            <p:spPr>
              <a:xfrm flipV="1">
                <a:off x="1436913" y="2928258"/>
                <a:ext cx="391887" cy="18286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de Seta Reta 80">
                <a:extLst>
                  <a:ext uri="{FF2B5EF4-FFF2-40B4-BE49-F238E27FC236}">
                    <a16:creationId xmlns:a16="http://schemas.microsoft.com/office/drawing/2014/main" id="{3BC04C90-AAF0-A0AD-B6CB-9CBF45786DBB}"/>
                  </a:ext>
                </a:extLst>
              </p:cNvPr>
              <p:cNvCxnSpPr>
                <a:stCxn id="70" idx="6"/>
                <a:endCxn id="64" idx="2"/>
              </p:cNvCxnSpPr>
              <p:nvPr/>
            </p:nvCxnSpPr>
            <p:spPr>
              <a:xfrm flipV="1">
                <a:off x="1436913" y="4365172"/>
                <a:ext cx="391886" cy="3917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de Seta Reta 81">
                <a:extLst>
                  <a:ext uri="{FF2B5EF4-FFF2-40B4-BE49-F238E27FC236}">
                    <a16:creationId xmlns:a16="http://schemas.microsoft.com/office/drawing/2014/main" id="{81CC28DF-53A3-FCA6-6653-D6454622485F}"/>
                  </a:ext>
                </a:extLst>
              </p:cNvPr>
              <p:cNvCxnSpPr>
                <a:stCxn id="70" idx="6"/>
                <a:endCxn id="65" idx="2"/>
              </p:cNvCxnSpPr>
              <p:nvPr/>
            </p:nvCxnSpPr>
            <p:spPr>
              <a:xfrm>
                <a:off x="1436913" y="4756944"/>
                <a:ext cx="391886" cy="3266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de Seta Reta 82">
                <a:extLst>
                  <a:ext uri="{FF2B5EF4-FFF2-40B4-BE49-F238E27FC236}">
                    <a16:creationId xmlns:a16="http://schemas.microsoft.com/office/drawing/2014/main" id="{90658C18-0972-10C1-F707-3B2BE3B6A542}"/>
                  </a:ext>
                </a:extLst>
              </p:cNvPr>
              <p:cNvCxnSpPr>
                <a:stCxn id="62" idx="6"/>
                <a:endCxn id="66" idx="2"/>
              </p:cNvCxnSpPr>
              <p:nvPr/>
            </p:nvCxnSpPr>
            <p:spPr>
              <a:xfrm>
                <a:off x="2394857" y="2928258"/>
                <a:ext cx="391885" cy="7184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de Seta Reta 83">
                <a:extLst>
                  <a:ext uri="{FF2B5EF4-FFF2-40B4-BE49-F238E27FC236}">
                    <a16:creationId xmlns:a16="http://schemas.microsoft.com/office/drawing/2014/main" id="{2F67A750-8C0F-8284-AF05-3B5EF1D84548}"/>
                  </a:ext>
                </a:extLst>
              </p:cNvPr>
              <p:cNvCxnSpPr>
                <a:stCxn id="63" idx="6"/>
                <a:endCxn id="67" idx="2"/>
              </p:cNvCxnSpPr>
              <p:nvPr/>
            </p:nvCxnSpPr>
            <p:spPr>
              <a:xfrm>
                <a:off x="2394856" y="3646715"/>
                <a:ext cx="391885" cy="7184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ector de Seta Reta 84">
                <a:extLst>
                  <a:ext uri="{FF2B5EF4-FFF2-40B4-BE49-F238E27FC236}">
                    <a16:creationId xmlns:a16="http://schemas.microsoft.com/office/drawing/2014/main" id="{ADB882A9-59F2-2DB0-52A7-A36310BBD71D}"/>
                  </a:ext>
                </a:extLst>
              </p:cNvPr>
              <p:cNvCxnSpPr>
                <a:stCxn id="64" idx="6"/>
                <a:endCxn id="67" idx="2"/>
              </p:cNvCxnSpPr>
              <p:nvPr/>
            </p:nvCxnSpPr>
            <p:spPr>
              <a:xfrm flipV="1">
                <a:off x="2394856" y="4365171"/>
                <a:ext cx="391885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ector de Seta Reta 85">
                <a:extLst>
                  <a:ext uri="{FF2B5EF4-FFF2-40B4-BE49-F238E27FC236}">
                    <a16:creationId xmlns:a16="http://schemas.microsoft.com/office/drawing/2014/main" id="{4C8FB207-893F-80AA-89E0-B4910B87C984}"/>
                  </a:ext>
                </a:extLst>
              </p:cNvPr>
              <p:cNvCxnSpPr>
                <a:stCxn id="65" idx="6"/>
                <a:endCxn id="67" idx="2"/>
              </p:cNvCxnSpPr>
              <p:nvPr/>
            </p:nvCxnSpPr>
            <p:spPr>
              <a:xfrm flipV="1">
                <a:off x="2394856" y="4365171"/>
                <a:ext cx="391885" cy="7184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ector de Seta Reta 86">
                <a:extLst>
                  <a:ext uri="{FF2B5EF4-FFF2-40B4-BE49-F238E27FC236}">
                    <a16:creationId xmlns:a16="http://schemas.microsoft.com/office/drawing/2014/main" id="{C1209D82-47A6-1CEE-5039-808DE6B29B10}"/>
                  </a:ext>
                </a:extLst>
              </p:cNvPr>
              <p:cNvCxnSpPr>
                <a:cxnSpLocks/>
                <a:stCxn id="62" idx="6"/>
                <a:endCxn id="67" idx="2"/>
              </p:cNvCxnSpPr>
              <p:nvPr/>
            </p:nvCxnSpPr>
            <p:spPr>
              <a:xfrm>
                <a:off x="2394857" y="2928258"/>
                <a:ext cx="391884" cy="14369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ector de Seta Reta 87">
                <a:extLst>
                  <a:ext uri="{FF2B5EF4-FFF2-40B4-BE49-F238E27FC236}">
                    <a16:creationId xmlns:a16="http://schemas.microsoft.com/office/drawing/2014/main" id="{8F14F364-F6AF-5ADC-3B7E-BB380AC91313}"/>
                  </a:ext>
                </a:extLst>
              </p:cNvPr>
              <p:cNvCxnSpPr>
                <a:stCxn id="63" idx="6"/>
                <a:endCxn id="66" idx="2"/>
              </p:cNvCxnSpPr>
              <p:nvPr/>
            </p:nvCxnSpPr>
            <p:spPr>
              <a:xfrm flipV="1">
                <a:off x="2394856" y="3646714"/>
                <a:ext cx="391886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ector de Seta Reta 88">
                <a:extLst>
                  <a:ext uri="{FF2B5EF4-FFF2-40B4-BE49-F238E27FC236}">
                    <a16:creationId xmlns:a16="http://schemas.microsoft.com/office/drawing/2014/main" id="{91C5A847-2765-F488-6C96-DA34EB264661}"/>
                  </a:ext>
                </a:extLst>
              </p:cNvPr>
              <p:cNvCxnSpPr>
                <a:stCxn id="64" idx="6"/>
                <a:endCxn id="66" idx="2"/>
              </p:cNvCxnSpPr>
              <p:nvPr/>
            </p:nvCxnSpPr>
            <p:spPr>
              <a:xfrm flipV="1">
                <a:off x="2394856" y="3646714"/>
                <a:ext cx="391886" cy="7184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ctor de Seta Reta 89">
                <a:extLst>
                  <a:ext uri="{FF2B5EF4-FFF2-40B4-BE49-F238E27FC236}">
                    <a16:creationId xmlns:a16="http://schemas.microsoft.com/office/drawing/2014/main" id="{7B24034E-17A1-1279-943A-5CF323732B3B}"/>
                  </a:ext>
                </a:extLst>
              </p:cNvPr>
              <p:cNvCxnSpPr>
                <a:stCxn id="65" idx="6"/>
                <a:endCxn id="66" idx="2"/>
              </p:cNvCxnSpPr>
              <p:nvPr/>
            </p:nvCxnSpPr>
            <p:spPr>
              <a:xfrm flipV="1">
                <a:off x="2394856" y="3646714"/>
                <a:ext cx="391886" cy="14369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ector de Seta Reta 92">
                <a:extLst>
                  <a:ext uri="{FF2B5EF4-FFF2-40B4-BE49-F238E27FC236}">
                    <a16:creationId xmlns:a16="http://schemas.microsoft.com/office/drawing/2014/main" id="{EE467958-5C63-895F-C98E-1BE483BADCA7}"/>
                  </a:ext>
                </a:extLst>
              </p:cNvPr>
              <p:cNvCxnSpPr>
                <a:endCxn id="68" idx="2"/>
              </p:cNvCxnSpPr>
              <p:nvPr/>
            </p:nvCxnSpPr>
            <p:spPr>
              <a:xfrm>
                <a:off x="598714" y="3245643"/>
                <a:ext cx="272142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ector de Seta Reta 93">
                <a:extLst>
                  <a:ext uri="{FF2B5EF4-FFF2-40B4-BE49-F238E27FC236}">
                    <a16:creationId xmlns:a16="http://schemas.microsoft.com/office/drawing/2014/main" id="{6B8EDC46-42CD-62ED-51ED-1EA26B2196CF}"/>
                  </a:ext>
                </a:extLst>
              </p:cNvPr>
              <p:cNvCxnSpPr>
                <a:endCxn id="69" idx="2"/>
              </p:cNvCxnSpPr>
              <p:nvPr/>
            </p:nvCxnSpPr>
            <p:spPr>
              <a:xfrm>
                <a:off x="598714" y="3245643"/>
                <a:ext cx="272142" cy="7556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ector de Seta Reta 94">
                <a:extLst>
                  <a:ext uri="{FF2B5EF4-FFF2-40B4-BE49-F238E27FC236}">
                    <a16:creationId xmlns:a16="http://schemas.microsoft.com/office/drawing/2014/main" id="{D2E255D1-8E3C-3E75-CFCD-31FF246F48B8}"/>
                  </a:ext>
                </a:extLst>
              </p:cNvPr>
              <p:cNvCxnSpPr>
                <a:endCxn id="70" idx="2"/>
              </p:cNvCxnSpPr>
              <p:nvPr/>
            </p:nvCxnSpPr>
            <p:spPr>
              <a:xfrm>
                <a:off x="598714" y="3245643"/>
                <a:ext cx="272142" cy="15113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ector de Seta Reta 95">
                <a:extLst>
                  <a:ext uri="{FF2B5EF4-FFF2-40B4-BE49-F238E27FC236}">
                    <a16:creationId xmlns:a16="http://schemas.microsoft.com/office/drawing/2014/main" id="{9049BADE-5A49-6D9A-BCB5-08707C5F7902}"/>
                  </a:ext>
                </a:extLst>
              </p:cNvPr>
              <p:cNvCxnSpPr/>
              <p:nvPr/>
            </p:nvCxnSpPr>
            <p:spPr>
              <a:xfrm>
                <a:off x="598714" y="4726100"/>
                <a:ext cx="272142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ector reto 96">
                <a:extLst>
                  <a:ext uri="{FF2B5EF4-FFF2-40B4-BE49-F238E27FC236}">
                    <a16:creationId xmlns:a16="http://schemas.microsoft.com/office/drawing/2014/main" id="{BEB40C67-7259-1E00-20F6-C0C7E8FA8F52}"/>
                  </a:ext>
                </a:extLst>
              </p:cNvPr>
              <p:cNvCxnSpPr>
                <a:cxnSpLocks/>
                <a:endCxn id="69" idx="2"/>
              </p:cNvCxnSpPr>
              <p:nvPr/>
            </p:nvCxnSpPr>
            <p:spPr>
              <a:xfrm flipV="1">
                <a:off x="598713" y="4001294"/>
                <a:ext cx="272143" cy="723106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ector de Seta Reta 97">
                <a:extLst>
                  <a:ext uri="{FF2B5EF4-FFF2-40B4-BE49-F238E27FC236}">
                    <a16:creationId xmlns:a16="http://schemas.microsoft.com/office/drawing/2014/main" id="{582767F4-1CAD-9905-4E1D-EA0667F1E2BD}"/>
                  </a:ext>
                </a:extLst>
              </p:cNvPr>
              <p:cNvCxnSpPr/>
              <p:nvPr/>
            </p:nvCxnSpPr>
            <p:spPr>
              <a:xfrm>
                <a:off x="3352797" y="3646712"/>
                <a:ext cx="272142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ector de Seta Reta 98">
                <a:extLst>
                  <a:ext uri="{FF2B5EF4-FFF2-40B4-BE49-F238E27FC236}">
                    <a16:creationId xmlns:a16="http://schemas.microsoft.com/office/drawing/2014/main" id="{A120809A-F030-23D4-6485-413A5907DCD3}"/>
                  </a:ext>
                </a:extLst>
              </p:cNvPr>
              <p:cNvCxnSpPr/>
              <p:nvPr/>
            </p:nvCxnSpPr>
            <p:spPr>
              <a:xfrm>
                <a:off x="3352797" y="4362846"/>
                <a:ext cx="272142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CaixaDeTexto 99">
                  <a:extLst>
                    <a:ext uri="{FF2B5EF4-FFF2-40B4-BE49-F238E27FC236}">
                      <a16:creationId xmlns:a16="http://schemas.microsoft.com/office/drawing/2014/main" id="{AD5E0809-3356-A3DD-6D00-6E07C31FC917}"/>
                    </a:ext>
                  </a:extLst>
                </p:cNvPr>
                <p:cNvSpPr txBox="1"/>
                <p:nvPr/>
              </p:nvSpPr>
              <p:spPr>
                <a:xfrm>
                  <a:off x="6494686" y="2878170"/>
                  <a:ext cx="2667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00" name="CaixaDeTexto 99">
                  <a:extLst>
                    <a:ext uri="{FF2B5EF4-FFF2-40B4-BE49-F238E27FC236}">
                      <a16:creationId xmlns:a16="http://schemas.microsoft.com/office/drawing/2014/main" id="{AD5E0809-3356-A3DD-6D00-6E07C31FC9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4686" y="2878170"/>
                  <a:ext cx="266702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3636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CaixaDeTexto 100">
                  <a:extLst>
                    <a:ext uri="{FF2B5EF4-FFF2-40B4-BE49-F238E27FC236}">
                      <a16:creationId xmlns:a16="http://schemas.microsoft.com/office/drawing/2014/main" id="{B2289AB8-ADC6-7DB7-968B-7315291FE5DC}"/>
                    </a:ext>
                  </a:extLst>
                </p:cNvPr>
                <p:cNvSpPr txBox="1"/>
                <p:nvPr/>
              </p:nvSpPr>
              <p:spPr>
                <a:xfrm>
                  <a:off x="6493051" y="4334781"/>
                  <a:ext cx="2667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01" name="CaixaDeTexto 100">
                  <a:extLst>
                    <a:ext uri="{FF2B5EF4-FFF2-40B4-BE49-F238E27FC236}">
                      <a16:creationId xmlns:a16="http://schemas.microsoft.com/office/drawing/2014/main" id="{B2289AB8-ADC6-7DB7-968B-7315291FE5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3051" y="4334781"/>
                  <a:ext cx="266702" cy="369332"/>
                </a:xfrm>
                <a:prstGeom prst="rect">
                  <a:avLst/>
                </a:prstGeom>
                <a:blipFill>
                  <a:blip r:embed="rId16"/>
                  <a:stretch>
                    <a:fillRect r="-3863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CaixaDeTexto 101">
                  <a:extLst>
                    <a:ext uri="{FF2B5EF4-FFF2-40B4-BE49-F238E27FC236}">
                      <a16:creationId xmlns:a16="http://schemas.microsoft.com/office/drawing/2014/main" id="{344A792F-E049-0E53-EE3D-F475D5B17512}"/>
                    </a:ext>
                  </a:extLst>
                </p:cNvPr>
                <p:cNvSpPr txBox="1"/>
                <p:nvPr/>
              </p:nvSpPr>
              <p:spPr>
                <a:xfrm>
                  <a:off x="9840232" y="3333294"/>
                  <a:ext cx="2667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02" name="CaixaDeTexto 101">
                  <a:extLst>
                    <a:ext uri="{FF2B5EF4-FFF2-40B4-BE49-F238E27FC236}">
                      <a16:creationId xmlns:a16="http://schemas.microsoft.com/office/drawing/2014/main" id="{344A792F-E049-0E53-EE3D-F475D5B175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0232" y="3333294"/>
                  <a:ext cx="266702" cy="369332"/>
                </a:xfrm>
                <a:prstGeom prst="rect">
                  <a:avLst/>
                </a:prstGeom>
                <a:blipFill>
                  <a:blip r:embed="rId17"/>
                  <a:stretch>
                    <a:fillRect t="-6667" r="-36364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CaixaDeTexto 102">
                  <a:extLst>
                    <a:ext uri="{FF2B5EF4-FFF2-40B4-BE49-F238E27FC236}">
                      <a16:creationId xmlns:a16="http://schemas.microsoft.com/office/drawing/2014/main" id="{FD2CBAC9-99A3-157F-1312-DB88A85742B4}"/>
                    </a:ext>
                  </a:extLst>
                </p:cNvPr>
                <p:cNvSpPr txBox="1"/>
                <p:nvPr/>
              </p:nvSpPr>
              <p:spPr>
                <a:xfrm>
                  <a:off x="9840232" y="4043787"/>
                  <a:ext cx="2667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03" name="CaixaDeTexto 102">
                  <a:extLst>
                    <a:ext uri="{FF2B5EF4-FFF2-40B4-BE49-F238E27FC236}">
                      <a16:creationId xmlns:a16="http://schemas.microsoft.com/office/drawing/2014/main" id="{FD2CBAC9-99A3-157F-1312-DB88A85742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0232" y="4043787"/>
                  <a:ext cx="266702" cy="369332"/>
                </a:xfrm>
                <a:prstGeom prst="rect">
                  <a:avLst/>
                </a:prstGeom>
                <a:blipFill>
                  <a:blip r:embed="rId18"/>
                  <a:stretch>
                    <a:fillRect t="-6557" r="-38636"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92D367A2-BE39-951E-0428-D89C2E52E7A8}"/>
                </a:ext>
              </a:extLst>
            </p:cNvPr>
            <p:cNvSpPr/>
            <p:nvPr/>
          </p:nvSpPr>
          <p:spPr>
            <a:xfrm>
              <a:off x="6543447" y="2946450"/>
              <a:ext cx="288000" cy="28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FBA11E4A-8876-5488-0071-96652745B611}"/>
                </a:ext>
              </a:extLst>
            </p:cNvPr>
            <p:cNvSpPr/>
            <p:nvPr/>
          </p:nvSpPr>
          <p:spPr>
            <a:xfrm>
              <a:off x="6554874" y="4408071"/>
              <a:ext cx="288000" cy="28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54994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4C8F1-9434-104F-8710-FE431298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74F9F4-136D-CEE1-5233-02754FB87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7744" y="1825624"/>
            <a:ext cx="5541819" cy="5032375"/>
          </a:xfrm>
        </p:spPr>
        <p:txBody>
          <a:bodyPr>
            <a:normAutofit/>
          </a:bodyPr>
          <a:lstStyle/>
          <a:p>
            <a:r>
              <a:rPr lang="pt-BR" dirty="0"/>
              <a:t>Notem que independentemente se estamos usando </a:t>
            </a:r>
            <a:r>
              <a:rPr lang="pt-BR" b="1" i="1" dirty="0"/>
              <a:t>hiperplanos</a:t>
            </a:r>
            <a:r>
              <a:rPr lang="pt-BR" dirty="0"/>
              <a:t>, </a:t>
            </a:r>
            <a:r>
              <a:rPr lang="pt-BR" b="1" i="1" dirty="0"/>
              <a:t>polinômios</a:t>
            </a:r>
            <a:r>
              <a:rPr lang="pt-BR" dirty="0"/>
              <a:t> ou </a:t>
            </a:r>
            <a:r>
              <a:rPr lang="pt-BR" b="1" i="1" dirty="0"/>
              <a:t>redes neurais</a:t>
            </a:r>
            <a:r>
              <a:rPr lang="pt-BR" dirty="0"/>
              <a:t>, em todos os casos temos um </a:t>
            </a:r>
            <a:r>
              <a:rPr lang="pt-BR" b="1" i="1" dirty="0">
                <a:solidFill>
                  <a:srgbClr val="00B050"/>
                </a:solidFill>
              </a:rPr>
              <a:t>modelo</a:t>
            </a:r>
            <a:r>
              <a:rPr lang="pt-BR" dirty="0"/>
              <a:t> e o nosso </a:t>
            </a:r>
            <a:r>
              <a:rPr lang="pt-BR" b="1" i="1" dirty="0">
                <a:solidFill>
                  <a:srgbClr val="00B050"/>
                </a:solidFill>
              </a:rPr>
              <a:t>objetivo é encontrar seus pesos de forma que o erro seja minimizado</a:t>
            </a:r>
            <a:r>
              <a:rPr lang="pt-BR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BB88144D-2872-5AFE-89CA-B966B65CF145}"/>
                  </a:ext>
                </a:extLst>
              </p:cNvPr>
              <p:cNvSpPr txBox="1"/>
              <p:nvPr/>
            </p:nvSpPr>
            <p:spPr>
              <a:xfrm>
                <a:off x="838200" y="2027490"/>
                <a:ext cx="55995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BB88144D-2872-5AFE-89CA-B966B65CF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27490"/>
                <a:ext cx="5599544" cy="400110"/>
              </a:xfrm>
              <a:prstGeom prst="rect">
                <a:avLst/>
              </a:prstGeom>
              <a:blipFill>
                <a:blip r:embed="rId2"/>
                <a:stretch>
                  <a:fillRect t="-6154" b="-7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430FC27-A71C-098C-0A38-74E6426AC1C1}"/>
                  </a:ext>
                </a:extLst>
              </p:cNvPr>
              <p:cNvSpPr txBox="1"/>
              <p:nvPr/>
            </p:nvSpPr>
            <p:spPr>
              <a:xfrm>
                <a:off x="838200" y="2891900"/>
                <a:ext cx="5599544" cy="4038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Sup>
                        <m:sSubSup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430FC27-A71C-098C-0A38-74E6426AC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91900"/>
                <a:ext cx="5599544" cy="403893"/>
              </a:xfrm>
              <a:prstGeom prst="rect">
                <a:avLst/>
              </a:prstGeom>
              <a:blipFill>
                <a:blip r:embed="rId3"/>
                <a:stretch>
                  <a:fillRect t="-4478" b="-74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m 10">
            <a:extLst>
              <a:ext uri="{FF2B5EF4-FFF2-40B4-BE49-F238E27FC236}">
                <a16:creationId xmlns:a16="http://schemas.microsoft.com/office/drawing/2014/main" id="{D15AE257-D58E-7339-C43F-9A8A9A80E6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187" y="3760093"/>
            <a:ext cx="3549569" cy="309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11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código da rede neural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1791AC7-C2B0-7101-5671-F00395B916D9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519528D3-91FB-B680-C835-3E7362AD6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4506686"/>
            <a:ext cx="11473542" cy="2351313"/>
          </a:xfrm>
        </p:spPr>
        <p:txBody>
          <a:bodyPr/>
          <a:lstStyle/>
          <a:p>
            <a:r>
              <a:rPr lang="pt-BR" dirty="0"/>
              <a:t>Usaremos as APIs da biblioteca </a:t>
            </a:r>
            <a:r>
              <a:rPr lang="pt-BR" dirty="0" err="1"/>
              <a:t>TensorFlow</a:t>
            </a:r>
            <a:r>
              <a:rPr lang="pt-BR" dirty="0"/>
              <a:t> para </a:t>
            </a:r>
            <a:r>
              <a:rPr lang="pt-BR" b="1" i="1" dirty="0">
                <a:solidFill>
                  <a:srgbClr val="00B050"/>
                </a:solidFill>
              </a:rPr>
              <a:t>criar</a:t>
            </a:r>
            <a:r>
              <a:rPr lang="pt-BR" dirty="0"/>
              <a:t>, </a:t>
            </a:r>
            <a:r>
              <a:rPr lang="pt-BR" b="1" i="1" dirty="0">
                <a:solidFill>
                  <a:srgbClr val="00B050"/>
                </a:solidFill>
              </a:rPr>
              <a:t>treinar</a:t>
            </a:r>
            <a:r>
              <a:rPr lang="pt-BR" dirty="0"/>
              <a:t> e </a:t>
            </a:r>
            <a:r>
              <a:rPr lang="pt-BR" b="1" i="1" dirty="0">
                <a:solidFill>
                  <a:srgbClr val="00B050"/>
                </a:solidFill>
              </a:rPr>
              <a:t>avaliar</a:t>
            </a:r>
            <a:r>
              <a:rPr lang="pt-BR" dirty="0"/>
              <a:t> nossas redes neurais.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 err="1"/>
              <a:t>A</a:t>
            </a:r>
            <a:r>
              <a:rPr lang="pt-BR" b="1" i="1" dirty="0" err="1">
                <a:effectLst/>
              </a:rPr>
              <a:t>pplication</a:t>
            </a:r>
            <a:r>
              <a:rPr lang="pt-BR" b="1" i="1" dirty="0">
                <a:effectLst/>
              </a:rPr>
              <a:t> </a:t>
            </a:r>
            <a:r>
              <a:rPr lang="pt-BR" b="1" i="1" dirty="0" err="1">
                <a:effectLst/>
              </a:rPr>
              <a:t>programming</a:t>
            </a:r>
            <a:r>
              <a:rPr lang="pt-BR" b="1" i="1" dirty="0">
                <a:effectLst/>
              </a:rPr>
              <a:t> interface </a:t>
            </a:r>
            <a:r>
              <a:rPr lang="pt-BR" dirty="0">
                <a:effectLst/>
              </a:rPr>
              <a:t>(</a:t>
            </a:r>
            <a:r>
              <a:rPr lang="pt-BR" b="1" dirty="0"/>
              <a:t>API</a:t>
            </a:r>
            <a:r>
              <a:rPr lang="pt-BR" dirty="0"/>
              <a:t>): conjunto de regras (e.g., </a:t>
            </a:r>
            <a:r>
              <a:rPr lang="pt-BR" dirty="0">
                <a:effectLst/>
              </a:rPr>
              <a:t>funções, classes, etc.</a:t>
            </a:r>
            <a:r>
              <a:rPr lang="pt-BR" dirty="0"/>
              <a:t>) </a:t>
            </a:r>
            <a:r>
              <a:rPr lang="pt-BR" dirty="0">
                <a:effectLst/>
              </a:rPr>
              <a:t>que um software oferece para que desenvolvedores ou outros programas possam interagir com ele.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630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o conjunto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715" y="4506686"/>
                <a:ext cx="11473542" cy="235131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As primeiras duas linhas definem o conjunto de treinamento.</a:t>
                </a:r>
              </a:p>
              <a:p>
                <a:r>
                  <a:rPr lang="pt-BR" dirty="0"/>
                  <a:t>Ou seja, os valores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que usaremos para otimizar o modelo durante as iterações e épocas de treinamento.</a:t>
                </a:r>
              </a:p>
              <a:p>
                <a:r>
                  <a:rPr lang="pt-BR" dirty="0"/>
                  <a:t>Cada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corresponde a um valor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Tensorflow espera que o conjunto de dados sejam </a:t>
                </a:r>
                <a:r>
                  <a:rPr lang="pt-BR" i="1" dirty="0" err="1"/>
                  <a:t>arrays</a:t>
                </a:r>
                <a:r>
                  <a:rPr lang="pt-BR" dirty="0"/>
                  <a:t> </a:t>
                </a:r>
                <a:r>
                  <a:rPr lang="pt-BR" dirty="0" err="1"/>
                  <a:t>NumPy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715" y="4506686"/>
                <a:ext cx="11473542" cy="2351313"/>
              </a:xfrm>
              <a:blipFill>
                <a:blip r:embed="rId2"/>
                <a:stretch>
                  <a:fillRect l="-956" t="-5699" b="-5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978BF3C-13F3-2A8F-20C2-C8B2ED8D1C42}"/>
              </a:ext>
            </a:extLst>
          </p:cNvPr>
          <p:cNvSpPr/>
          <p:nvPr/>
        </p:nvSpPr>
        <p:spPr>
          <a:xfrm>
            <a:off x="2370363" y="1690688"/>
            <a:ext cx="3976007" cy="6606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816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4506686"/>
            <a:ext cx="11473542" cy="2351313"/>
          </a:xfrm>
        </p:spPr>
        <p:txBody>
          <a:bodyPr>
            <a:normAutofit/>
          </a:bodyPr>
          <a:lstStyle/>
          <a:p>
            <a:r>
              <a:rPr lang="pt-BR" dirty="0"/>
              <a:t>Na sequência, temos a definição da rede neural.</a:t>
            </a:r>
          </a:p>
          <a:p>
            <a:r>
              <a:rPr lang="pt-BR" dirty="0"/>
              <a:t>É uma rede neural muito simples, uma das mais simples que veremos.</a:t>
            </a:r>
          </a:p>
          <a:p>
            <a:r>
              <a:rPr lang="pt-BR" dirty="0"/>
              <a:t>Antes de discutirmos o código, vamos relembrar alguns termos para que possamos entendê-lo.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510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0E04A-E250-2E8C-4DA7-FE39DF09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alguns termos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C2729-D87A-8E86-AB96-FFDA07D4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1825624"/>
            <a:ext cx="5704114" cy="5032371"/>
          </a:xfrm>
        </p:spPr>
        <p:txBody>
          <a:bodyPr/>
          <a:lstStyle/>
          <a:p>
            <a:r>
              <a:rPr lang="pt-BR" dirty="0"/>
              <a:t>Cada um dos círculos ao lado é um neurônio ou nó.</a:t>
            </a:r>
          </a:p>
        </p:txBody>
      </p: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F8A379B1-E489-BBAB-ABBA-4E2CADA1B609}"/>
              </a:ext>
            </a:extLst>
          </p:cNvPr>
          <p:cNvGrpSpPr/>
          <p:nvPr/>
        </p:nvGrpSpPr>
        <p:grpSpPr>
          <a:xfrm>
            <a:off x="1262741" y="2275505"/>
            <a:ext cx="3086099" cy="3058495"/>
            <a:chOff x="598713" y="2308162"/>
            <a:chExt cx="3086099" cy="3058495"/>
          </a:xfrm>
        </p:grpSpPr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3F711C16-999C-441C-29DF-DF5D5C235C30}"/>
                </a:ext>
              </a:extLst>
            </p:cNvPr>
            <p:cNvSpPr/>
            <p:nvPr/>
          </p:nvSpPr>
          <p:spPr>
            <a:xfrm>
              <a:off x="1828800" y="2645229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DAD915BA-2D78-7CBE-5751-0196BDC99FF0}"/>
                </a:ext>
              </a:extLst>
            </p:cNvPr>
            <p:cNvSpPr/>
            <p:nvPr/>
          </p:nvSpPr>
          <p:spPr>
            <a:xfrm>
              <a:off x="1828799" y="3363686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051DA8EE-4CB1-4D59-F041-CC7FF7A0518E}"/>
                </a:ext>
              </a:extLst>
            </p:cNvPr>
            <p:cNvSpPr/>
            <p:nvPr/>
          </p:nvSpPr>
          <p:spPr>
            <a:xfrm>
              <a:off x="1828799" y="4082143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19A74916-C423-EB59-EEBB-40E2C027DE0D}"/>
                </a:ext>
              </a:extLst>
            </p:cNvPr>
            <p:cNvSpPr/>
            <p:nvPr/>
          </p:nvSpPr>
          <p:spPr>
            <a:xfrm>
              <a:off x="1828799" y="4800600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E3A39CB9-6045-6283-87A1-A27DB4DD6B0A}"/>
                </a:ext>
              </a:extLst>
            </p:cNvPr>
            <p:cNvSpPr/>
            <p:nvPr/>
          </p:nvSpPr>
          <p:spPr>
            <a:xfrm>
              <a:off x="2786742" y="336368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A63130C6-D637-BB5C-C4BF-D644C40FA95A}"/>
                </a:ext>
              </a:extLst>
            </p:cNvPr>
            <p:cNvSpPr/>
            <p:nvPr/>
          </p:nvSpPr>
          <p:spPr>
            <a:xfrm>
              <a:off x="2786741" y="4082142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AEB215F3-6528-4707-50FC-34BF384575D9}"/>
                </a:ext>
              </a:extLst>
            </p:cNvPr>
            <p:cNvSpPr/>
            <p:nvPr/>
          </p:nvSpPr>
          <p:spPr>
            <a:xfrm>
              <a:off x="870856" y="296261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D872480E-CA74-453B-B356-1CB8A7F6C1F7}"/>
                </a:ext>
              </a:extLst>
            </p:cNvPr>
            <p:cNvSpPr/>
            <p:nvPr/>
          </p:nvSpPr>
          <p:spPr>
            <a:xfrm>
              <a:off x="870856" y="371826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C023918A-1BF1-E544-F30A-ADDEA61A6A9C}"/>
                </a:ext>
              </a:extLst>
            </p:cNvPr>
            <p:cNvSpPr/>
            <p:nvPr/>
          </p:nvSpPr>
          <p:spPr>
            <a:xfrm>
              <a:off x="870856" y="447391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87" name="Conector de Seta Reta 86">
              <a:extLst>
                <a:ext uri="{FF2B5EF4-FFF2-40B4-BE49-F238E27FC236}">
                  <a16:creationId xmlns:a16="http://schemas.microsoft.com/office/drawing/2014/main" id="{4B0761D3-1D33-4C45-117F-C6828FCEAE1C}"/>
                </a:ext>
              </a:extLst>
            </p:cNvPr>
            <p:cNvCxnSpPr>
              <a:stCxn id="84" idx="6"/>
              <a:endCxn id="78" idx="2"/>
            </p:cNvCxnSpPr>
            <p:nvPr/>
          </p:nvCxnSpPr>
          <p:spPr>
            <a:xfrm flipV="1">
              <a:off x="1436913" y="2928258"/>
              <a:ext cx="391887" cy="317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>
              <a:extLst>
                <a:ext uri="{FF2B5EF4-FFF2-40B4-BE49-F238E27FC236}">
                  <a16:creationId xmlns:a16="http://schemas.microsoft.com/office/drawing/2014/main" id="{10E618C7-0E69-7F34-602A-77456DA73C9B}"/>
                </a:ext>
              </a:extLst>
            </p:cNvPr>
            <p:cNvCxnSpPr>
              <a:stCxn id="84" idx="6"/>
              <a:endCxn id="79" idx="2"/>
            </p:cNvCxnSpPr>
            <p:nvPr/>
          </p:nvCxnSpPr>
          <p:spPr>
            <a:xfrm>
              <a:off x="1436913" y="3245644"/>
              <a:ext cx="391886" cy="401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de Seta Reta 88">
              <a:extLst>
                <a:ext uri="{FF2B5EF4-FFF2-40B4-BE49-F238E27FC236}">
                  <a16:creationId xmlns:a16="http://schemas.microsoft.com/office/drawing/2014/main" id="{2EF3BEA5-154E-8C01-8F7F-EBFB40A86510}"/>
                </a:ext>
              </a:extLst>
            </p:cNvPr>
            <p:cNvCxnSpPr>
              <a:stCxn id="84" idx="6"/>
              <a:endCxn id="80" idx="2"/>
            </p:cNvCxnSpPr>
            <p:nvPr/>
          </p:nvCxnSpPr>
          <p:spPr>
            <a:xfrm>
              <a:off x="1436913" y="3245644"/>
              <a:ext cx="391886" cy="11195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de Seta Reta 89">
              <a:extLst>
                <a:ext uri="{FF2B5EF4-FFF2-40B4-BE49-F238E27FC236}">
                  <a16:creationId xmlns:a16="http://schemas.microsoft.com/office/drawing/2014/main" id="{3912DB0B-BA7B-88FA-614E-2A3BFF94445E}"/>
                </a:ext>
              </a:extLst>
            </p:cNvPr>
            <p:cNvCxnSpPr>
              <a:stCxn id="84" idx="6"/>
              <a:endCxn id="81" idx="2"/>
            </p:cNvCxnSpPr>
            <p:nvPr/>
          </p:nvCxnSpPr>
          <p:spPr>
            <a:xfrm>
              <a:off x="1436913" y="3245644"/>
              <a:ext cx="391886" cy="1837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de Seta Reta 90">
              <a:extLst>
                <a:ext uri="{FF2B5EF4-FFF2-40B4-BE49-F238E27FC236}">
                  <a16:creationId xmlns:a16="http://schemas.microsoft.com/office/drawing/2014/main" id="{C6CD3620-0444-E712-1D4A-A5A4B2CF8F63}"/>
                </a:ext>
              </a:extLst>
            </p:cNvPr>
            <p:cNvCxnSpPr>
              <a:stCxn id="85" idx="6"/>
              <a:endCxn id="78" idx="2"/>
            </p:cNvCxnSpPr>
            <p:nvPr/>
          </p:nvCxnSpPr>
          <p:spPr>
            <a:xfrm flipV="1">
              <a:off x="1436913" y="2928258"/>
              <a:ext cx="391887" cy="10730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91">
              <a:extLst>
                <a:ext uri="{FF2B5EF4-FFF2-40B4-BE49-F238E27FC236}">
                  <a16:creationId xmlns:a16="http://schemas.microsoft.com/office/drawing/2014/main" id="{5E2A5F46-9BC2-47B0-C5E0-BAA439CC01FC}"/>
                </a:ext>
              </a:extLst>
            </p:cNvPr>
            <p:cNvCxnSpPr>
              <a:stCxn id="86" idx="6"/>
              <a:endCxn id="79" idx="2"/>
            </p:cNvCxnSpPr>
            <p:nvPr/>
          </p:nvCxnSpPr>
          <p:spPr>
            <a:xfrm flipV="1">
              <a:off x="1436913" y="3646715"/>
              <a:ext cx="391886" cy="1110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de Seta Reta 92">
              <a:extLst>
                <a:ext uri="{FF2B5EF4-FFF2-40B4-BE49-F238E27FC236}">
                  <a16:creationId xmlns:a16="http://schemas.microsoft.com/office/drawing/2014/main" id="{F9D3224F-AF72-0426-8205-4FBD527BD7AD}"/>
                </a:ext>
              </a:extLst>
            </p:cNvPr>
            <p:cNvCxnSpPr>
              <a:stCxn id="85" idx="6"/>
              <a:endCxn id="79" idx="2"/>
            </p:cNvCxnSpPr>
            <p:nvPr/>
          </p:nvCxnSpPr>
          <p:spPr>
            <a:xfrm flipV="1">
              <a:off x="1436913" y="3646715"/>
              <a:ext cx="391886" cy="354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de Seta Reta 93">
              <a:extLst>
                <a:ext uri="{FF2B5EF4-FFF2-40B4-BE49-F238E27FC236}">
                  <a16:creationId xmlns:a16="http://schemas.microsoft.com/office/drawing/2014/main" id="{A66DAE43-0A1F-9F45-1176-49DCA5478EB6}"/>
                </a:ext>
              </a:extLst>
            </p:cNvPr>
            <p:cNvCxnSpPr>
              <a:stCxn id="85" idx="6"/>
              <a:endCxn id="80" idx="2"/>
            </p:cNvCxnSpPr>
            <p:nvPr/>
          </p:nvCxnSpPr>
          <p:spPr>
            <a:xfrm>
              <a:off x="1436913" y="4001294"/>
              <a:ext cx="391886" cy="3638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de Seta Reta 94">
              <a:extLst>
                <a:ext uri="{FF2B5EF4-FFF2-40B4-BE49-F238E27FC236}">
                  <a16:creationId xmlns:a16="http://schemas.microsoft.com/office/drawing/2014/main" id="{60EAF2FA-38FF-EE48-A5C7-2BD378ED0805}"/>
                </a:ext>
              </a:extLst>
            </p:cNvPr>
            <p:cNvCxnSpPr>
              <a:stCxn id="85" idx="6"/>
              <a:endCxn id="81" idx="2"/>
            </p:cNvCxnSpPr>
            <p:nvPr/>
          </p:nvCxnSpPr>
          <p:spPr>
            <a:xfrm>
              <a:off x="1436913" y="4001294"/>
              <a:ext cx="391886" cy="1082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1C79D24B-5F96-09BC-0793-E01EC40CB9BD}"/>
                </a:ext>
              </a:extLst>
            </p:cNvPr>
            <p:cNvCxnSpPr>
              <a:stCxn id="86" idx="6"/>
              <a:endCxn id="78" idx="2"/>
            </p:cNvCxnSpPr>
            <p:nvPr/>
          </p:nvCxnSpPr>
          <p:spPr>
            <a:xfrm flipV="1">
              <a:off x="1436913" y="2928258"/>
              <a:ext cx="391887" cy="1828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de Seta Reta 96">
              <a:extLst>
                <a:ext uri="{FF2B5EF4-FFF2-40B4-BE49-F238E27FC236}">
                  <a16:creationId xmlns:a16="http://schemas.microsoft.com/office/drawing/2014/main" id="{AA49314F-364F-E84C-1DA5-F879603AAA8A}"/>
                </a:ext>
              </a:extLst>
            </p:cNvPr>
            <p:cNvCxnSpPr>
              <a:stCxn id="86" idx="6"/>
              <a:endCxn id="80" idx="2"/>
            </p:cNvCxnSpPr>
            <p:nvPr/>
          </p:nvCxnSpPr>
          <p:spPr>
            <a:xfrm flipV="1">
              <a:off x="1436913" y="4365172"/>
              <a:ext cx="391886" cy="3917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de Seta Reta 97">
              <a:extLst>
                <a:ext uri="{FF2B5EF4-FFF2-40B4-BE49-F238E27FC236}">
                  <a16:creationId xmlns:a16="http://schemas.microsoft.com/office/drawing/2014/main" id="{0B05AD63-B476-DEEF-DAAB-5E56A6B079ED}"/>
                </a:ext>
              </a:extLst>
            </p:cNvPr>
            <p:cNvCxnSpPr>
              <a:stCxn id="86" idx="6"/>
              <a:endCxn id="81" idx="2"/>
            </p:cNvCxnSpPr>
            <p:nvPr/>
          </p:nvCxnSpPr>
          <p:spPr>
            <a:xfrm>
              <a:off x="1436913" y="4756944"/>
              <a:ext cx="391886" cy="326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de Seta Reta 98">
              <a:extLst>
                <a:ext uri="{FF2B5EF4-FFF2-40B4-BE49-F238E27FC236}">
                  <a16:creationId xmlns:a16="http://schemas.microsoft.com/office/drawing/2014/main" id="{6B937CD4-117C-7E48-9B45-BC50669F0CC2}"/>
                </a:ext>
              </a:extLst>
            </p:cNvPr>
            <p:cNvCxnSpPr>
              <a:stCxn id="78" idx="6"/>
              <a:endCxn id="82" idx="2"/>
            </p:cNvCxnSpPr>
            <p:nvPr/>
          </p:nvCxnSpPr>
          <p:spPr>
            <a:xfrm>
              <a:off x="2394857" y="2928258"/>
              <a:ext cx="391885" cy="718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de Seta Reta 99">
              <a:extLst>
                <a:ext uri="{FF2B5EF4-FFF2-40B4-BE49-F238E27FC236}">
                  <a16:creationId xmlns:a16="http://schemas.microsoft.com/office/drawing/2014/main" id="{480DCA50-06DD-1BF8-F4F5-263702B10061}"/>
                </a:ext>
              </a:extLst>
            </p:cNvPr>
            <p:cNvCxnSpPr>
              <a:stCxn id="79" idx="6"/>
              <a:endCxn id="83" idx="2"/>
            </p:cNvCxnSpPr>
            <p:nvPr/>
          </p:nvCxnSpPr>
          <p:spPr>
            <a:xfrm>
              <a:off x="2394856" y="3646715"/>
              <a:ext cx="391885" cy="718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de Seta Reta 100">
              <a:extLst>
                <a:ext uri="{FF2B5EF4-FFF2-40B4-BE49-F238E27FC236}">
                  <a16:creationId xmlns:a16="http://schemas.microsoft.com/office/drawing/2014/main" id="{8D93FBBA-532E-3921-0024-9D156EA6CC1B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 flipV="1">
              <a:off x="2394856" y="4365171"/>
              <a:ext cx="39188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de Seta Reta 101">
              <a:extLst>
                <a:ext uri="{FF2B5EF4-FFF2-40B4-BE49-F238E27FC236}">
                  <a16:creationId xmlns:a16="http://schemas.microsoft.com/office/drawing/2014/main" id="{345F2276-9F16-2A1C-8F90-C8391CB65DC7}"/>
                </a:ext>
              </a:extLst>
            </p:cNvPr>
            <p:cNvCxnSpPr>
              <a:stCxn id="81" idx="6"/>
              <a:endCxn id="83" idx="2"/>
            </p:cNvCxnSpPr>
            <p:nvPr/>
          </p:nvCxnSpPr>
          <p:spPr>
            <a:xfrm flipV="1">
              <a:off x="2394856" y="4365171"/>
              <a:ext cx="391885" cy="718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de Seta Reta 102">
              <a:extLst>
                <a:ext uri="{FF2B5EF4-FFF2-40B4-BE49-F238E27FC236}">
                  <a16:creationId xmlns:a16="http://schemas.microsoft.com/office/drawing/2014/main" id="{B5C25FCE-8F3C-6BDA-58BB-933316DC8CB1}"/>
                </a:ext>
              </a:extLst>
            </p:cNvPr>
            <p:cNvCxnSpPr>
              <a:cxnSpLocks/>
              <a:stCxn id="78" idx="6"/>
              <a:endCxn id="83" idx="2"/>
            </p:cNvCxnSpPr>
            <p:nvPr/>
          </p:nvCxnSpPr>
          <p:spPr>
            <a:xfrm>
              <a:off x="2394857" y="2928258"/>
              <a:ext cx="391884" cy="1436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de Seta Reta 103">
              <a:extLst>
                <a:ext uri="{FF2B5EF4-FFF2-40B4-BE49-F238E27FC236}">
                  <a16:creationId xmlns:a16="http://schemas.microsoft.com/office/drawing/2014/main" id="{8FCB7AE0-204C-C167-9A5C-B97A8F5A5E02}"/>
                </a:ext>
              </a:extLst>
            </p:cNvPr>
            <p:cNvCxnSpPr>
              <a:stCxn id="79" idx="6"/>
              <a:endCxn id="82" idx="2"/>
            </p:cNvCxnSpPr>
            <p:nvPr/>
          </p:nvCxnSpPr>
          <p:spPr>
            <a:xfrm flipV="1">
              <a:off x="2394856" y="3646714"/>
              <a:ext cx="3918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de Seta Reta 104">
              <a:extLst>
                <a:ext uri="{FF2B5EF4-FFF2-40B4-BE49-F238E27FC236}">
                  <a16:creationId xmlns:a16="http://schemas.microsoft.com/office/drawing/2014/main" id="{9E2A57D1-BF18-440A-1624-40AA9C0C9AED}"/>
                </a:ext>
              </a:extLst>
            </p:cNvPr>
            <p:cNvCxnSpPr>
              <a:stCxn id="80" idx="6"/>
              <a:endCxn id="82" idx="2"/>
            </p:cNvCxnSpPr>
            <p:nvPr/>
          </p:nvCxnSpPr>
          <p:spPr>
            <a:xfrm flipV="1">
              <a:off x="2394856" y="3646714"/>
              <a:ext cx="391886" cy="718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de Seta Reta 105">
              <a:extLst>
                <a:ext uri="{FF2B5EF4-FFF2-40B4-BE49-F238E27FC236}">
                  <a16:creationId xmlns:a16="http://schemas.microsoft.com/office/drawing/2014/main" id="{78EF831F-87D7-DBF8-17BD-62684A5E63BF}"/>
                </a:ext>
              </a:extLst>
            </p:cNvPr>
            <p:cNvCxnSpPr>
              <a:stCxn id="81" idx="6"/>
              <a:endCxn id="82" idx="2"/>
            </p:cNvCxnSpPr>
            <p:nvPr/>
          </p:nvCxnSpPr>
          <p:spPr>
            <a:xfrm flipV="1">
              <a:off x="2394856" y="3646714"/>
              <a:ext cx="391886" cy="14369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86ECE9D6-68DB-75D1-E666-3B2F4229CC83}"/>
                </a:ext>
              </a:extLst>
            </p:cNvPr>
            <p:cNvSpPr txBox="1"/>
            <p:nvPr/>
          </p:nvSpPr>
          <p:spPr>
            <a:xfrm>
              <a:off x="2454726" y="2308162"/>
              <a:ext cx="1230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Neurônio</a:t>
              </a:r>
            </a:p>
          </p:txBody>
        </p:sp>
        <p:sp>
          <p:nvSpPr>
            <p:cNvPr id="108" name="Forma Livre: Forma 107">
              <a:extLst>
                <a:ext uri="{FF2B5EF4-FFF2-40B4-BE49-F238E27FC236}">
                  <a16:creationId xmlns:a16="http://schemas.microsoft.com/office/drawing/2014/main" id="{75F6CAE9-4F5B-92EC-1FA9-38BDB9DC55A4}"/>
                </a:ext>
              </a:extLst>
            </p:cNvPr>
            <p:cNvSpPr/>
            <p:nvPr/>
          </p:nvSpPr>
          <p:spPr>
            <a:xfrm>
              <a:off x="2068281" y="2424094"/>
              <a:ext cx="413657" cy="166042"/>
            </a:xfrm>
            <a:custGeom>
              <a:avLst/>
              <a:gdLst>
                <a:gd name="connsiteX0" fmla="*/ 0 w 413657"/>
                <a:gd name="connsiteY0" fmla="*/ 166042 h 166042"/>
                <a:gd name="connsiteX1" fmla="*/ 76200 w 413657"/>
                <a:gd name="connsiteY1" fmla="*/ 2756 h 166042"/>
                <a:gd name="connsiteX2" fmla="*/ 413657 w 413657"/>
                <a:gd name="connsiteY2" fmla="*/ 78956 h 166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657" h="166042">
                  <a:moveTo>
                    <a:pt x="0" y="166042"/>
                  </a:moveTo>
                  <a:cubicBezTo>
                    <a:pt x="3628" y="91656"/>
                    <a:pt x="7257" y="17270"/>
                    <a:pt x="76200" y="2756"/>
                  </a:cubicBezTo>
                  <a:cubicBezTo>
                    <a:pt x="145143" y="-11758"/>
                    <a:pt x="279400" y="33599"/>
                    <a:pt x="413657" y="7895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9" name="Conector de Seta Reta 108">
              <a:extLst>
                <a:ext uri="{FF2B5EF4-FFF2-40B4-BE49-F238E27FC236}">
                  <a16:creationId xmlns:a16="http://schemas.microsoft.com/office/drawing/2014/main" id="{DD200772-7E7B-FE6C-44AC-7E941863A6BF}"/>
                </a:ext>
              </a:extLst>
            </p:cNvPr>
            <p:cNvCxnSpPr>
              <a:endCxn id="84" idx="2"/>
            </p:cNvCxnSpPr>
            <p:nvPr/>
          </p:nvCxnSpPr>
          <p:spPr>
            <a:xfrm>
              <a:off x="598714" y="3245643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de Seta Reta 109">
              <a:extLst>
                <a:ext uri="{FF2B5EF4-FFF2-40B4-BE49-F238E27FC236}">
                  <a16:creationId xmlns:a16="http://schemas.microsoft.com/office/drawing/2014/main" id="{9D8F67E1-B2AC-FD49-9C70-5716FA06969F}"/>
                </a:ext>
              </a:extLst>
            </p:cNvPr>
            <p:cNvCxnSpPr>
              <a:endCxn id="85" idx="2"/>
            </p:cNvCxnSpPr>
            <p:nvPr/>
          </p:nvCxnSpPr>
          <p:spPr>
            <a:xfrm>
              <a:off x="598714" y="3245643"/>
              <a:ext cx="272142" cy="7556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de Seta Reta 110">
              <a:extLst>
                <a:ext uri="{FF2B5EF4-FFF2-40B4-BE49-F238E27FC236}">
                  <a16:creationId xmlns:a16="http://schemas.microsoft.com/office/drawing/2014/main" id="{5CB1FBC1-928E-E251-5995-908DBAA08898}"/>
                </a:ext>
              </a:extLst>
            </p:cNvPr>
            <p:cNvCxnSpPr>
              <a:endCxn id="86" idx="2"/>
            </p:cNvCxnSpPr>
            <p:nvPr/>
          </p:nvCxnSpPr>
          <p:spPr>
            <a:xfrm>
              <a:off x="598714" y="3245643"/>
              <a:ext cx="272142" cy="15113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de Seta Reta 111">
              <a:extLst>
                <a:ext uri="{FF2B5EF4-FFF2-40B4-BE49-F238E27FC236}">
                  <a16:creationId xmlns:a16="http://schemas.microsoft.com/office/drawing/2014/main" id="{A35DF8F4-1616-8571-93FE-278EB3816FD4}"/>
                </a:ext>
              </a:extLst>
            </p:cNvPr>
            <p:cNvCxnSpPr/>
            <p:nvPr/>
          </p:nvCxnSpPr>
          <p:spPr>
            <a:xfrm>
              <a:off x="598714" y="4726100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B58FD32B-52AF-36BD-1B41-7407D017B459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 flipV="1">
              <a:off x="598713" y="4001294"/>
              <a:ext cx="272143" cy="723106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de Seta Reta 113">
              <a:extLst>
                <a:ext uri="{FF2B5EF4-FFF2-40B4-BE49-F238E27FC236}">
                  <a16:creationId xmlns:a16="http://schemas.microsoft.com/office/drawing/2014/main" id="{3EA617B7-DB9F-3092-147B-1F5A71166A33}"/>
                </a:ext>
              </a:extLst>
            </p:cNvPr>
            <p:cNvCxnSpPr/>
            <p:nvPr/>
          </p:nvCxnSpPr>
          <p:spPr>
            <a:xfrm>
              <a:off x="3352797" y="3646712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de Seta Reta 114">
              <a:extLst>
                <a:ext uri="{FF2B5EF4-FFF2-40B4-BE49-F238E27FC236}">
                  <a16:creationId xmlns:a16="http://schemas.microsoft.com/office/drawing/2014/main" id="{366AFBA3-B356-BFC5-FC24-1A6E67F4DA23}"/>
                </a:ext>
              </a:extLst>
            </p:cNvPr>
            <p:cNvCxnSpPr/>
            <p:nvPr/>
          </p:nvCxnSpPr>
          <p:spPr>
            <a:xfrm>
              <a:off x="3352797" y="4362846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aixaDeTexto 115">
                <a:extLst>
                  <a:ext uri="{FF2B5EF4-FFF2-40B4-BE49-F238E27FC236}">
                    <a16:creationId xmlns:a16="http://schemas.microsoft.com/office/drawing/2014/main" id="{1CD8757B-1311-4FA6-2200-D5AC926E7B0D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6" name="CaixaDeTexto 115">
                <a:extLst>
                  <a:ext uri="{FF2B5EF4-FFF2-40B4-BE49-F238E27FC236}">
                    <a16:creationId xmlns:a16="http://schemas.microsoft.com/office/drawing/2014/main" id="{1CD8757B-1311-4FA6-2200-D5AC926E7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CaixaDeTexto 116">
                <a:extLst>
                  <a:ext uri="{FF2B5EF4-FFF2-40B4-BE49-F238E27FC236}">
                    <a16:creationId xmlns:a16="http://schemas.microsoft.com/office/drawing/2014/main" id="{A6BDB99A-A149-B3C5-BA75-3DD4A1960242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7" name="CaixaDeTexto 116">
                <a:extLst>
                  <a:ext uri="{FF2B5EF4-FFF2-40B4-BE49-F238E27FC236}">
                    <a16:creationId xmlns:a16="http://schemas.microsoft.com/office/drawing/2014/main" id="{A6BDB99A-A149-B3C5-BA75-3DD4A1960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1509603-7149-245B-A616-80929F56DD4C}"/>
                  </a:ext>
                </a:extLst>
              </p:cNvPr>
              <p:cNvSpPr txBox="1"/>
              <p:nvPr/>
            </p:nvSpPr>
            <p:spPr>
              <a:xfrm>
                <a:off x="4268107" y="3429389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1509603-7149-245B-A616-80929F56D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107" y="3429389"/>
                <a:ext cx="266702" cy="369332"/>
              </a:xfrm>
              <a:prstGeom prst="rect">
                <a:avLst/>
              </a:prstGeom>
              <a:blipFill>
                <a:blip r:embed="rId4"/>
                <a:stretch>
                  <a:fillRect t="-6667" r="-3636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25DD31E-6264-57BF-559E-7FB4B5DC68E2}"/>
                  </a:ext>
                </a:extLst>
              </p:cNvPr>
              <p:cNvSpPr txBox="1"/>
              <p:nvPr/>
            </p:nvSpPr>
            <p:spPr>
              <a:xfrm>
                <a:off x="4268107" y="4139882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25DD31E-6264-57BF-559E-7FB4B5DC6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107" y="4139882"/>
                <a:ext cx="266702" cy="369332"/>
              </a:xfrm>
              <a:prstGeom prst="rect">
                <a:avLst/>
              </a:prstGeom>
              <a:blipFill>
                <a:blip r:embed="rId5"/>
                <a:stretch>
                  <a:fillRect t="-6557" r="-38636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ipse 3">
            <a:extLst>
              <a:ext uri="{FF2B5EF4-FFF2-40B4-BE49-F238E27FC236}">
                <a16:creationId xmlns:a16="http://schemas.microsoft.com/office/drawing/2014/main" id="{1F135C18-EBA0-AC37-FF53-37F617F8BF86}"/>
              </a:ext>
            </a:extLst>
          </p:cNvPr>
          <p:cNvSpPr/>
          <p:nvPr/>
        </p:nvSpPr>
        <p:spPr>
          <a:xfrm>
            <a:off x="971322" y="3042545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56C044B-1686-AD12-9440-C64E44FD6EF2}"/>
              </a:ext>
            </a:extLst>
          </p:cNvPr>
          <p:cNvSpPr/>
          <p:nvPr/>
        </p:nvSpPr>
        <p:spPr>
          <a:xfrm>
            <a:off x="982749" y="4504166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3106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0E04A-E250-2E8C-4DA7-FE39DF09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alguns termos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C2729-D87A-8E86-AB96-FFDA07D4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6925" y="1825624"/>
            <a:ext cx="6151789" cy="503237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Nós chamamos cada um dos </a:t>
            </a:r>
            <a:r>
              <a:rPr lang="pt-BR" b="1" i="1" dirty="0">
                <a:solidFill>
                  <a:srgbClr val="00B050"/>
                </a:solidFill>
              </a:rPr>
              <a:t>conjuntos de neurônios </a:t>
            </a:r>
            <a:r>
              <a:rPr lang="pt-BR" dirty="0"/>
              <a:t>em um retângulo de </a:t>
            </a:r>
            <a:r>
              <a:rPr lang="pt-BR" b="1" i="1" dirty="0">
                <a:solidFill>
                  <a:srgbClr val="00B050"/>
                </a:solidFill>
              </a:rPr>
              <a:t>camada</a:t>
            </a:r>
            <a:r>
              <a:rPr lang="pt-BR" dirty="0"/>
              <a:t>.</a:t>
            </a:r>
          </a:p>
          <a:p>
            <a:r>
              <a:rPr lang="pt-BR" dirty="0"/>
              <a:t>A rede ao lado tem </a:t>
            </a:r>
            <a:r>
              <a:rPr lang="pt-BR" b="1" i="1" dirty="0">
                <a:solidFill>
                  <a:srgbClr val="00B050"/>
                </a:solidFill>
              </a:rPr>
              <a:t>duas camadas ocultas</a:t>
            </a:r>
            <a:r>
              <a:rPr lang="pt-BR" dirty="0"/>
              <a:t> e </a:t>
            </a:r>
            <a:r>
              <a:rPr lang="pt-BR" b="1" i="1" dirty="0">
                <a:solidFill>
                  <a:srgbClr val="00B050"/>
                </a:solidFill>
              </a:rPr>
              <a:t>uma camada de saída</a:t>
            </a:r>
            <a:r>
              <a:rPr lang="pt-BR" dirty="0"/>
              <a:t>.</a:t>
            </a:r>
          </a:p>
          <a:p>
            <a:r>
              <a:rPr lang="pt-BR" b="1" dirty="0"/>
              <a:t>OBS</a:t>
            </a:r>
            <a:r>
              <a:rPr lang="pt-BR" dirty="0"/>
              <a:t>.: alguns autores chamam o ponto de transferência dos atributos para a rede de </a:t>
            </a:r>
            <a:r>
              <a:rPr lang="pt-BR" b="1" i="1" dirty="0"/>
              <a:t>camada de entrada</a:t>
            </a:r>
            <a:r>
              <a:rPr lang="pt-BR" dirty="0"/>
              <a:t> (retângulo com linha tracejada).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Essa camada </a:t>
            </a:r>
            <a:r>
              <a:rPr lang="pt-BR" b="1" i="1" dirty="0">
                <a:solidFill>
                  <a:srgbClr val="7030A0"/>
                </a:solidFill>
              </a:rPr>
              <a:t>não tem pesos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Ela normalmente é usada para aplicar transformações de dimensão aos dados de entrada.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08A6742-BE26-9B9A-B13E-292CA4DD59D9}"/>
              </a:ext>
            </a:extLst>
          </p:cNvPr>
          <p:cNvSpPr/>
          <p:nvPr/>
        </p:nvSpPr>
        <p:spPr>
          <a:xfrm>
            <a:off x="2492828" y="2612572"/>
            <a:ext cx="566057" cy="566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BCCAF25-1B0F-B235-1A10-3C52C1AB34FA}"/>
              </a:ext>
            </a:extLst>
          </p:cNvPr>
          <p:cNvSpPr/>
          <p:nvPr/>
        </p:nvSpPr>
        <p:spPr>
          <a:xfrm>
            <a:off x="2492827" y="3331029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38F7732-8C3C-65A4-4F96-BA3B33979FED}"/>
              </a:ext>
            </a:extLst>
          </p:cNvPr>
          <p:cNvSpPr/>
          <p:nvPr/>
        </p:nvSpPr>
        <p:spPr>
          <a:xfrm>
            <a:off x="2492827" y="4049486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84666CE-36D0-BE6B-16F9-935F58521DB7}"/>
              </a:ext>
            </a:extLst>
          </p:cNvPr>
          <p:cNvSpPr/>
          <p:nvPr/>
        </p:nvSpPr>
        <p:spPr>
          <a:xfrm>
            <a:off x="2492827" y="4767943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AB68B74-AF88-1A55-4231-196520407966}"/>
              </a:ext>
            </a:extLst>
          </p:cNvPr>
          <p:cNvSpPr/>
          <p:nvPr/>
        </p:nvSpPr>
        <p:spPr>
          <a:xfrm>
            <a:off x="3450770" y="333102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525851D-4160-E437-2302-9EFE8B9063AC}"/>
              </a:ext>
            </a:extLst>
          </p:cNvPr>
          <p:cNvSpPr/>
          <p:nvPr/>
        </p:nvSpPr>
        <p:spPr>
          <a:xfrm>
            <a:off x="3450769" y="4049485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343B571-738E-4671-F07E-6A1B60CFEB25}"/>
              </a:ext>
            </a:extLst>
          </p:cNvPr>
          <p:cNvSpPr/>
          <p:nvPr/>
        </p:nvSpPr>
        <p:spPr>
          <a:xfrm>
            <a:off x="1534884" y="29299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C4D0FD3-9DAC-E44E-AE4F-B409F9026B5C}"/>
              </a:ext>
            </a:extLst>
          </p:cNvPr>
          <p:cNvSpPr/>
          <p:nvPr/>
        </p:nvSpPr>
        <p:spPr>
          <a:xfrm>
            <a:off x="1534884" y="368560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3DDA52F-C6E6-466F-FE51-D98BADB29163}"/>
              </a:ext>
            </a:extLst>
          </p:cNvPr>
          <p:cNvSpPr/>
          <p:nvPr/>
        </p:nvSpPr>
        <p:spPr>
          <a:xfrm>
            <a:off x="1534884" y="44412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017DD43-9BD3-A103-1DCD-B5A5BE3A5532}"/>
              </a:ext>
            </a:extLst>
          </p:cNvPr>
          <p:cNvCxnSpPr>
            <a:stCxn id="12" idx="6"/>
            <a:endCxn id="6" idx="2"/>
          </p:cNvCxnSpPr>
          <p:nvPr/>
        </p:nvCxnSpPr>
        <p:spPr>
          <a:xfrm flipV="1">
            <a:off x="2100941" y="2895601"/>
            <a:ext cx="391887" cy="3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A380203-43AF-CE9B-6D3C-B406F204543A}"/>
              </a:ext>
            </a:extLst>
          </p:cNvPr>
          <p:cNvCxnSpPr>
            <a:stCxn id="12" idx="6"/>
            <a:endCxn id="7" idx="2"/>
          </p:cNvCxnSpPr>
          <p:nvPr/>
        </p:nvCxnSpPr>
        <p:spPr>
          <a:xfrm>
            <a:off x="2100941" y="3212987"/>
            <a:ext cx="391886" cy="40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3C6AAB6-D3E9-5E7F-3B51-0FB9FB15B28F}"/>
              </a:ext>
            </a:extLst>
          </p:cNvPr>
          <p:cNvCxnSpPr>
            <a:stCxn id="12" idx="6"/>
            <a:endCxn id="8" idx="2"/>
          </p:cNvCxnSpPr>
          <p:nvPr/>
        </p:nvCxnSpPr>
        <p:spPr>
          <a:xfrm>
            <a:off x="2100941" y="3212987"/>
            <a:ext cx="391886" cy="11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BA20096B-1444-E4B1-7FEC-AA2A53E84923}"/>
              </a:ext>
            </a:extLst>
          </p:cNvPr>
          <p:cNvCxnSpPr>
            <a:stCxn id="12" idx="6"/>
            <a:endCxn id="9" idx="2"/>
          </p:cNvCxnSpPr>
          <p:nvPr/>
        </p:nvCxnSpPr>
        <p:spPr>
          <a:xfrm>
            <a:off x="2100941" y="3212987"/>
            <a:ext cx="391886" cy="183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A0FA0CB-BF5F-4D2A-E199-ECBD7245A6DA}"/>
              </a:ext>
            </a:extLst>
          </p:cNvPr>
          <p:cNvCxnSpPr>
            <a:stCxn id="13" idx="6"/>
            <a:endCxn id="6" idx="2"/>
          </p:cNvCxnSpPr>
          <p:nvPr/>
        </p:nvCxnSpPr>
        <p:spPr>
          <a:xfrm flipV="1">
            <a:off x="2100941" y="2895601"/>
            <a:ext cx="391887" cy="10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441C1B94-EA54-1456-63A6-C09B13B54360}"/>
              </a:ext>
            </a:extLst>
          </p:cNvPr>
          <p:cNvCxnSpPr>
            <a:stCxn id="14" idx="6"/>
            <a:endCxn id="7" idx="2"/>
          </p:cNvCxnSpPr>
          <p:nvPr/>
        </p:nvCxnSpPr>
        <p:spPr>
          <a:xfrm flipV="1">
            <a:off x="2100941" y="3614058"/>
            <a:ext cx="391886" cy="11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6EA84E3C-954B-3DAB-1EB6-807CEAD71979}"/>
              </a:ext>
            </a:extLst>
          </p:cNvPr>
          <p:cNvCxnSpPr>
            <a:stCxn id="13" idx="6"/>
            <a:endCxn id="7" idx="2"/>
          </p:cNvCxnSpPr>
          <p:nvPr/>
        </p:nvCxnSpPr>
        <p:spPr>
          <a:xfrm flipV="1">
            <a:off x="2100941" y="3614058"/>
            <a:ext cx="391886" cy="3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4CF6DAF-C570-7B0F-1947-1F1E80AD9FC9}"/>
              </a:ext>
            </a:extLst>
          </p:cNvPr>
          <p:cNvCxnSpPr>
            <a:stCxn id="13" idx="6"/>
            <a:endCxn id="8" idx="2"/>
          </p:cNvCxnSpPr>
          <p:nvPr/>
        </p:nvCxnSpPr>
        <p:spPr>
          <a:xfrm>
            <a:off x="2100941" y="3968637"/>
            <a:ext cx="391886" cy="36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8BE3AFE0-C170-C2F4-4080-89A75722E82C}"/>
              </a:ext>
            </a:extLst>
          </p:cNvPr>
          <p:cNvCxnSpPr>
            <a:stCxn id="13" idx="6"/>
            <a:endCxn id="9" idx="2"/>
          </p:cNvCxnSpPr>
          <p:nvPr/>
        </p:nvCxnSpPr>
        <p:spPr>
          <a:xfrm>
            <a:off x="2100941" y="3968637"/>
            <a:ext cx="391886" cy="10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AEB05B87-9EAF-C8B4-302B-FF0556C6CE4A}"/>
              </a:ext>
            </a:extLst>
          </p:cNvPr>
          <p:cNvCxnSpPr>
            <a:stCxn id="14" idx="6"/>
            <a:endCxn id="6" idx="2"/>
          </p:cNvCxnSpPr>
          <p:nvPr/>
        </p:nvCxnSpPr>
        <p:spPr>
          <a:xfrm flipV="1">
            <a:off x="2100941" y="2895601"/>
            <a:ext cx="391887" cy="182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FCA8237-94D3-9B23-0091-C28446557FF8}"/>
              </a:ext>
            </a:extLst>
          </p:cNvPr>
          <p:cNvCxnSpPr>
            <a:stCxn id="14" idx="6"/>
            <a:endCxn id="8" idx="2"/>
          </p:cNvCxnSpPr>
          <p:nvPr/>
        </p:nvCxnSpPr>
        <p:spPr>
          <a:xfrm flipV="1">
            <a:off x="2100941" y="4332515"/>
            <a:ext cx="391886" cy="3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18A10864-4E00-5BA3-7D1C-C6D863800DF1}"/>
              </a:ext>
            </a:extLst>
          </p:cNvPr>
          <p:cNvCxnSpPr>
            <a:stCxn id="14" idx="6"/>
            <a:endCxn id="9" idx="2"/>
          </p:cNvCxnSpPr>
          <p:nvPr/>
        </p:nvCxnSpPr>
        <p:spPr>
          <a:xfrm>
            <a:off x="2100941" y="4724287"/>
            <a:ext cx="391886" cy="32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9556E08D-EF95-07A5-6D00-1BDA7A969645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3058885" y="2895601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9AD6C45-FF60-0D50-5C52-DBC2F2958E7E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058884" y="3614058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15AA0725-DC80-7F4B-8714-18D3F46C746C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3058884" y="4332514"/>
            <a:ext cx="391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230D12-789F-9CDA-656F-25BFCED0A735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3058884" y="4332514"/>
            <a:ext cx="391885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AA99C075-AC79-6177-3FC9-E5BE4B2A39B7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3058885" y="2895601"/>
            <a:ext cx="391884" cy="14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FB9C7CE7-3C9A-43B5-8151-181478F960FC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3058884" y="3614057"/>
            <a:ext cx="391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83A9D86-72FB-C7C0-92A4-B0D6B048CDC4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3058884" y="3614057"/>
            <a:ext cx="391886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1C6662C4-7403-9EAA-9279-911015B2D632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058884" y="3614057"/>
            <a:ext cx="391886" cy="14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57BD08EC-2E7D-FBE2-60CC-7C7846438007}"/>
              </a:ext>
            </a:extLst>
          </p:cNvPr>
          <p:cNvCxnSpPr>
            <a:endCxn id="12" idx="2"/>
          </p:cNvCxnSpPr>
          <p:nvPr/>
        </p:nvCxnSpPr>
        <p:spPr>
          <a:xfrm>
            <a:off x="1262742" y="3212986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183E0838-369F-3E3D-4ADF-1C87997AFA5B}"/>
              </a:ext>
            </a:extLst>
          </p:cNvPr>
          <p:cNvCxnSpPr>
            <a:endCxn id="13" idx="2"/>
          </p:cNvCxnSpPr>
          <p:nvPr/>
        </p:nvCxnSpPr>
        <p:spPr>
          <a:xfrm>
            <a:off x="1262742" y="3212986"/>
            <a:ext cx="272142" cy="7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04BE0612-6136-FBDC-6CC5-8B3CBA650013}"/>
              </a:ext>
            </a:extLst>
          </p:cNvPr>
          <p:cNvCxnSpPr>
            <a:endCxn id="14" idx="2"/>
          </p:cNvCxnSpPr>
          <p:nvPr/>
        </p:nvCxnSpPr>
        <p:spPr>
          <a:xfrm>
            <a:off x="1262742" y="3212986"/>
            <a:ext cx="272142" cy="15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3BA63B5D-937F-6E51-15A7-E6AFDA831C06}"/>
              </a:ext>
            </a:extLst>
          </p:cNvPr>
          <p:cNvCxnSpPr/>
          <p:nvPr/>
        </p:nvCxnSpPr>
        <p:spPr>
          <a:xfrm>
            <a:off x="1262742" y="4693443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EB0F55A7-20A9-6DDF-98F5-99CD11328C8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262741" y="3968637"/>
            <a:ext cx="272143" cy="7231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FAD93FD9-246B-7D54-081B-E8C001ED4338}"/>
              </a:ext>
            </a:extLst>
          </p:cNvPr>
          <p:cNvCxnSpPr/>
          <p:nvPr/>
        </p:nvCxnSpPr>
        <p:spPr>
          <a:xfrm>
            <a:off x="4016825" y="3614055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AF486AF2-E9B3-8E87-28FF-FB5398A3097E}"/>
              </a:ext>
            </a:extLst>
          </p:cNvPr>
          <p:cNvCxnSpPr/>
          <p:nvPr/>
        </p:nvCxnSpPr>
        <p:spPr>
          <a:xfrm>
            <a:off x="4016825" y="4330189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FED9A91B-FDC3-C649-4D21-9F39A5DDA989}"/>
              </a:ext>
            </a:extLst>
          </p:cNvPr>
          <p:cNvSpPr/>
          <p:nvPr/>
        </p:nvSpPr>
        <p:spPr>
          <a:xfrm>
            <a:off x="1415136" y="2808514"/>
            <a:ext cx="805550" cy="2270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8138E5B-BE73-1B6A-1F12-EABFA3CA74DE}"/>
              </a:ext>
            </a:extLst>
          </p:cNvPr>
          <p:cNvSpPr/>
          <p:nvPr/>
        </p:nvSpPr>
        <p:spPr>
          <a:xfrm>
            <a:off x="2340416" y="2525487"/>
            <a:ext cx="805550" cy="29165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CCB7E64-B7C7-D881-75DF-AA472247E6AA}"/>
              </a:ext>
            </a:extLst>
          </p:cNvPr>
          <p:cNvSpPr/>
          <p:nvPr/>
        </p:nvSpPr>
        <p:spPr>
          <a:xfrm>
            <a:off x="3298377" y="3212986"/>
            <a:ext cx="805550" cy="14787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040C819-9AAA-8CB1-5A45-41E05334A7D6}"/>
              </a:ext>
            </a:extLst>
          </p:cNvPr>
          <p:cNvSpPr txBox="1"/>
          <p:nvPr/>
        </p:nvSpPr>
        <p:spPr>
          <a:xfrm>
            <a:off x="3499750" y="2240917"/>
            <a:ext cx="123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Camada</a:t>
            </a: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EE976CA5-12E6-4DB5-139A-5B13EA5F460D}"/>
              </a:ext>
            </a:extLst>
          </p:cNvPr>
          <p:cNvSpPr/>
          <p:nvPr/>
        </p:nvSpPr>
        <p:spPr>
          <a:xfrm>
            <a:off x="3113305" y="2356849"/>
            <a:ext cx="413657" cy="166042"/>
          </a:xfrm>
          <a:custGeom>
            <a:avLst/>
            <a:gdLst>
              <a:gd name="connsiteX0" fmla="*/ 0 w 413657"/>
              <a:gd name="connsiteY0" fmla="*/ 166042 h 166042"/>
              <a:gd name="connsiteX1" fmla="*/ 76200 w 413657"/>
              <a:gd name="connsiteY1" fmla="*/ 2756 h 166042"/>
              <a:gd name="connsiteX2" fmla="*/ 413657 w 413657"/>
              <a:gd name="connsiteY2" fmla="*/ 78956 h 16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657" h="166042">
                <a:moveTo>
                  <a:pt x="0" y="166042"/>
                </a:moveTo>
                <a:cubicBezTo>
                  <a:pt x="3628" y="91656"/>
                  <a:pt x="7257" y="17270"/>
                  <a:pt x="76200" y="2756"/>
                </a:cubicBezTo>
                <a:cubicBezTo>
                  <a:pt x="145143" y="-11758"/>
                  <a:pt x="279400" y="33599"/>
                  <a:pt x="413657" y="7895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lipse 24">
            <a:extLst>
              <a:ext uri="{FF2B5EF4-FFF2-40B4-BE49-F238E27FC236}">
                <a16:creationId xmlns:a16="http://schemas.microsoft.com/office/drawing/2014/main" id="{4A72235F-06A5-72E6-4831-76E07184F830}"/>
              </a:ext>
            </a:extLst>
          </p:cNvPr>
          <p:cNvSpPr/>
          <p:nvPr/>
        </p:nvSpPr>
        <p:spPr>
          <a:xfrm>
            <a:off x="971322" y="3042545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54A7599E-0CD1-D964-1FDD-2405235F8AC7}"/>
              </a:ext>
            </a:extLst>
          </p:cNvPr>
          <p:cNvSpPr/>
          <p:nvPr/>
        </p:nvSpPr>
        <p:spPr>
          <a:xfrm>
            <a:off x="982749" y="4504166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9C57C19-0BBE-2AB6-3C95-ADFF497C51CE}"/>
              </a:ext>
            </a:extLst>
          </p:cNvPr>
          <p:cNvSpPr txBox="1"/>
          <p:nvPr/>
        </p:nvSpPr>
        <p:spPr>
          <a:xfrm>
            <a:off x="636820" y="4923257"/>
            <a:ext cx="868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Camada de entrada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D12B8537-06FD-1DF1-4C26-22520B2ED217}"/>
              </a:ext>
            </a:extLst>
          </p:cNvPr>
          <p:cNvSpPr txBox="1"/>
          <p:nvPr/>
        </p:nvSpPr>
        <p:spPr>
          <a:xfrm>
            <a:off x="1398812" y="5103167"/>
            <a:ext cx="868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Camada oculta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18412503-74D0-1BF9-2713-76D63C32EA4F}"/>
              </a:ext>
            </a:extLst>
          </p:cNvPr>
          <p:cNvSpPr txBox="1"/>
          <p:nvPr/>
        </p:nvSpPr>
        <p:spPr>
          <a:xfrm>
            <a:off x="3282043" y="4694586"/>
            <a:ext cx="868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Camada de saída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F0CB5E18-0EA8-FFA4-F5CE-E93717D209E8}"/>
              </a:ext>
            </a:extLst>
          </p:cNvPr>
          <p:cNvSpPr/>
          <p:nvPr/>
        </p:nvSpPr>
        <p:spPr>
          <a:xfrm>
            <a:off x="920926" y="2974265"/>
            <a:ext cx="390805" cy="194063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E55CAF1-5491-C8C3-5CE3-71DED24B384F}"/>
              </a:ext>
            </a:extLst>
          </p:cNvPr>
          <p:cNvSpPr txBox="1"/>
          <p:nvPr/>
        </p:nvSpPr>
        <p:spPr>
          <a:xfrm>
            <a:off x="2341787" y="5428874"/>
            <a:ext cx="868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Camada oculta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266512D1-A6D4-405C-9BC3-AC9FBE1D9028}"/>
                  </a:ext>
                </a:extLst>
              </p:cNvPr>
              <p:cNvSpPr txBox="1"/>
              <p:nvPr/>
            </p:nvSpPr>
            <p:spPr>
              <a:xfrm>
                <a:off x="4268107" y="3429389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266512D1-A6D4-405C-9BC3-AC9FBE1D9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107" y="3429389"/>
                <a:ext cx="266702" cy="369332"/>
              </a:xfrm>
              <a:prstGeom prst="rect">
                <a:avLst/>
              </a:prstGeom>
              <a:blipFill>
                <a:blip r:embed="rId4"/>
                <a:stretch>
                  <a:fillRect t="-6667" r="-3636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E0690722-A566-179D-1352-330E6151F3AA}"/>
                  </a:ext>
                </a:extLst>
              </p:cNvPr>
              <p:cNvSpPr txBox="1"/>
              <p:nvPr/>
            </p:nvSpPr>
            <p:spPr>
              <a:xfrm>
                <a:off x="4268107" y="4139882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E0690722-A566-179D-1352-330E6151F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107" y="4139882"/>
                <a:ext cx="266702" cy="369332"/>
              </a:xfrm>
              <a:prstGeom prst="rect">
                <a:avLst/>
              </a:prstGeom>
              <a:blipFill>
                <a:blip r:embed="rId5"/>
                <a:stretch>
                  <a:fillRect t="-6557" r="-38636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3339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9880</TotalTime>
  <Words>4553</Words>
  <Application>Microsoft Office PowerPoint</Application>
  <PresentationFormat>Widescreen</PresentationFormat>
  <Paragraphs>407</Paragraphs>
  <Slides>36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Söhne</vt:lpstr>
      <vt:lpstr>Wingdings</vt:lpstr>
      <vt:lpstr>Tema do Office</vt:lpstr>
      <vt:lpstr>TP557 - Tópicos avançados em IoT e Machine Learning: Regressão com DNNs (Parte I)</vt:lpstr>
      <vt:lpstr>O que vamos ver?</vt:lpstr>
      <vt:lpstr>Conjunto de dados de treinamento</vt:lpstr>
      <vt:lpstr>O modelo</vt:lpstr>
      <vt:lpstr>O código da rede neural</vt:lpstr>
      <vt:lpstr>Definindo o conjunto de treinamento</vt:lpstr>
      <vt:lpstr>Definindo uma rede neural</vt:lpstr>
      <vt:lpstr>Relembrando alguns termos</vt:lpstr>
      <vt:lpstr>Relembrando alguns termos</vt:lpstr>
      <vt:lpstr>Relembrando alguns termos</vt:lpstr>
      <vt:lpstr>Relembrando alguns termos</vt:lpstr>
      <vt:lpstr>Definindo uma rede neural</vt:lpstr>
      <vt:lpstr>Definindo uma rede neural</vt:lpstr>
      <vt:lpstr>Definindo uma rede neural</vt:lpstr>
      <vt:lpstr>Definindo uma rede neural</vt:lpstr>
      <vt:lpstr>Definindo uma rede neural</vt:lpstr>
      <vt:lpstr>Nossa rede neural</vt:lpstr>
      <vt:lpstr>Nossa rede neural</vt:lpstr>
      <vt:lpstr>Compilando a rede neural</vt:lpstr>
      <vt:lpstr>Compilando a rede neural</vt:lpstr>
      <vt:lpstr>Treinando a rede neural</vt:lpstr>
      <vt:lpstr>Treinando a rede neural</vt:lpstr>
      <vt:lpstr>Treinando a rede neural</vt:lpstr>
      <vt:lpstr>Treinando a rede neural</vt:lpstr>
      <vt:lpstr>Treinando a rede neural</vt:lpstr>
      <vt:lpstr>Treinando a rede neural</vt:lpstr>
      <vt:lpstr>Realizando predições</vt:lpstr>
      <vt:lpstr>Realizando predições</vt:lpstr>
      <vt:lpstr>Exemplo</vt:lpstr>
      <vt:lpstr>Atividades</vt:lpstr>
      <vt:lpstr>Usando callbacks</vt:lpstr>
      <vt:lpstr>Exemplo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1945</cp:revision>
  <dcterms:created xsi:type="dcterms:W3CDTF">2020-01-20T13:50:05Z</dcterms:created>
  <dcterms:modified xsi:type="dcterms:W3CDTF">2023-09-08T16:07:22Z</dcterms:modified>
</cp:coreProperties>
</file>