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05" r:id="rId12"/>
    <p:sldId id="293" r:id="rId13"/>
    <p:sldId id="306" r:id="rId1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2010" autoAdjust="0"/>
  </p:normalViewPr>
  <p:slideViewPr>
    <p:cSldViewPr snapToGrid="0">
      <p:cViewPr>
        <p:scale>
          <a:sx n="75" d="100"/>
          <a:sy n="75" d="100"/>
        </p:scale>
        <p:origin x="1416" y="6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Portanto, dada a direção do gradiente e um passo de aprendizagem, agora podemos iterativamente dar passos com em direção ao mínimo.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974017" y="2353695"/>
              <a:ext cx="16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87759" y="3016241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5E11D9-7749-637F-8930-C980947F051A}"/>
              </a:ext>
            </a:extLst>
          </p:cNvPr>
          <p:cNvCxnSpPr>
            <a:cxnSpLocks/>
          </p:cNvCxnSpPr>
          <p:nvPr/>
        </p:nvCxnSpPr>
        <p:spPr>
          <a:xfrm>
            <a:off x="1377679" y="3241084"/>
            <a:ext cx="235631" cy="333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940" y="1825624"/>
            <a:ext cx="5490182" cy="4924495"/>
          </a:xfrm>
        </p:spPr>
        <p:txBody>
          <a:bodyPr/>
          <a:lstStyle/>
          <a:p>
            <a:r>
              <a:rPr lang="pt-BR" dirty="0"/>
              <a:t>Vamos primeiro ver como vetores gradiente e derivadas nos ajudam a minimizar o erro.</a:t>
            </a:r>
          </a:p>
          <a:p>
            <a:r>
              <a:rPr lang="pt-BR" dirty="0"/>
              <a:t>Consequentemente, entenderemos como o algoritmo de otimização/treinamento dos modelos funciona.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3115172"/>
            <a:chOff x="1323650" y="2793841"/>
            <a:chExt cx="3325297" cy="2614153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0250428-D071-9C4E-A18F-04EA9FB08734}"/>
                </a:ext>
              </a:extLst>
            </p:cNvPr>
            <p:cNvSpPr txBox="1"/>
            <p:nvPr/>
          </p:nvSpPr>
          <p:spPr>
            <a:xfrm>
              <a:off x="1323650" y="2793841"/>
              <a:ext cx="140970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946329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1430624" y="5682905"/>
                <a:ext cx="3051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Função de erro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;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24" y="5682905"/>
                <a:ext cx="3051425" cy="646331"/>
              </a:xfrm>
              <a:prstGeom prst="rect">
                <a:avLst/>
              </a:prstGeom>
              <a:blipFill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3140390"/>
            <a:chOff x="1323650" y="2793841"/>
            <a:chExt cx="3325297" cy="263531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1323650" y="2793841"/>
              <a:ext cx="140970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85439" y="4967491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1291363" y="5581895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363" y="5581895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3140390"/>
            <a:chOff x="1323650" y="2793841"/>
            <a:chExt cx="3325297" cy="263531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1323650" y="2793841"/>
              <a:ext cx="140970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93227" y="4967491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correto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sobre os valores dos pesos da função hipótese, como mostrado ao lado, e calcularmos o erro, ele será grande e, consequentemente, saberemos que estamos longe do ponto de mínimo.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974017" y="2353695"/>
              <a:ext cx="16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 nós diferenciarmos a função de erro no ponto inicial em relação ao peso, nós obtemos o </a:t>
            </a:r>
            <a:r>
              <a:rPr lang="pt-BR" b="1" i="1" dirty="0"/>
              <a:t>gradiente</a:t>
            </a:r>
            <a:r>
              <a:rPr lang="pt-BR" dirty="0"/>
              <a:t>.</a:t>
            </a:r>
          </a:p>
          <a:p>
            <a:r>
              <a:rPr lang="pt-BR" b="0" i="0" dirty="0">
                <a:effectLst/>
              </a:rPr>
              <a:t>Ele aponta na </a:t>
            </a:r>
            <a:r>
              <a:rPr lang="pt-BR" b="1" i="1" dirty="0">
                <a:effectLst/>
              </a:rPr>
              <a:t>direção de maior crescimento da função </a:t>
            </a:r>
            <a:r>
              <a:rPr lang="pt-BR" b="0" i="0" dirty="0">
                <a:effectLst/>
              </a:rPr>
              <a:t>a partir de um determinado ponto.</a:t>
            </a:r>
          </a:p>
          <a:p>
            <a:r>
              <a:rPr lang="pt-BR" dirty="0"/>
              <a:t>Porém, queremos o mínimo da função, o que fazer?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Basta irmos na </a:t>
            </a:r>
            <a:r>
              <a:rPr lang="pt-BR" b="1" i="1" dirty="0">
                <a:effectLst/>
              </a:rPr>
              <a:t>direção oposta</a:t>
            </a:r>
            <a:r>
              <a:rPr lang="pt-BR" b="0" i="0" dirty="0">
                <a:effectLst/>
              </a:rPr>
              <a:t> a do gradiente (negativo do gradiente), a qual </a:t>
            </a:r>
            <a:r>
              <a:rPr lang="pt-BR" b="1" i="1" dirty="0">
                <a:effectLst/>
              </a:rPr>
              <a:t>aponta para a direção de maior decréscimo da função</a:t>
            </a:r>
            <a:r>
              <a:rPr lang="pt-BR" b="0" i="0" dirty="0">
                <a:effectLst/>
              </a:rPr>
              <a:t> a partir do ponto.</a:t>
            </a:r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974017" y="2353695"/>
              <a:ext cx="16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gradiente é usado para determinar a direção que devemos seguir até o mínimo.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não dá informações da distância até o ponto de mínimo,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974017" y="2353695"/>
              <a:ext cx="16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1728" y="1825624"/>
                <a:ext cx="581848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1728" y="1825624"/>
                <a:ext cx="5818488" cy="5032376"/>
              </a:xfrm>
              <a:blipFill>
                <a:blip r:embed="rId3"/>
                <a:stretch>
                  <a:fillRect l="-1885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78938CD-F777-59C9-49FF-1EC87187C2BF}"/>
                </a:ext>
              </a:extLst>
            </p:cNvPr>
            <p:cNvSpPr txBox="1"/>
            <p:nvPr/>
          </p:nvSpPr>
          <p:spPr>
            <a:xfrm>
              <a:off x="974017" y="2353695"/>
              <a:ext cx="1679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Função de erro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87759" y="3016241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5E11D9-7749-637F-8930-C980947F051A}"/>
              </a:ext>
            </a:extLst>
          </p:cNvPr>
          <p:cNvCxnSpPr>
            <a:cxnSpLocks/>
          </p:cNvCxnSpPr>
          <p:nvPr/>
        </p:nvCxnSpPr>
        <p:spPr>
          <a:xfrm>
            <a:off x="1377679" y="3241084"/>
            <a:ext cx="235631" cy="333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8726</TotalTime>
  <Words>1178</Words>
  <Application>Microsoft Office PowerPoint</Application>
  <PresentationFormat>Widescreen</PresentationFormat>
  <Paragraphs>104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Söhne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correto</vt:lpstr>
      <vt:lpstr>Gradiente</vt:lpstr>
      <vt:lpstr>Gradiente</vt:lpstr>
      <vt:lpstr>Passo de aprendizagem</vt:lpstr>
      <vt:lpstr>Gradiente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1739</cp:revision>
  <dcterms:created xsi:type="dcterms:W3CDTF">2020-01-20T13:50:05Z</dcterms:created>
  <dcterms:modified xsi:type="dcterms:W3CDTF">2023-07-31T13:27:29Z</dcterms:modified>
</cp:coreProperties>
</file>