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06" r:id="rId3"/>
    <p:sldId id="427" r:id="rId4"/>
    <p:sldId id="430" r:id="rId5"/>
    <p:sldId id="431" r:id="rId6"/>
    <p:sldId id="429" r:id="rId7"/>
    <p:sldId id="432" r:id="rId8"/>
    <p:sldId id="433" r:id="rId9"/>
    <p:sldId id="442" r:id="rId10"/>
    <p:sldId id="436" r:id="rId11"/>
    <p:sldId id="440" r:id="rId12"/>
    <p:sldId id="441" r:id="rId13"/>
    <p:sldId id="443" r:id="rId14"/>
    <p:sldId id="444" r:id="rId15"/>
    <p:sldId id="445" r:id="rId16"/>
    <p:sldId id="448" r:id="rId17"/>
    <p:sldId id="449" r:id="rId18"/>
    <p:sldId id="434" r:id="rId19"/>
    <p:sldId id="435" r:id="rId20"/>
    <p:sldId id="452" r:id="rId21"/>
    <p:sldId id="450" r:id="rId22"/>
    <p:sldId id="451" r:id="rId23"/>
    <p:sldId id="453" r:id="rId24"/>
    <p:sldId id="454" r:id="rId25"/>
    <p:sldId id="456" r:id="rId26"/>
    <p:sldId id="457" r:id="rId27"/>
    <p:sldId id="459" r:id="rId28"/>
    <p:sldId id="460" r:id="rId29"/>
    <p:sldId id="426" r:id="rId30"/>
    <p:sldId id="405" r:id="rId31"/>
    <p:sldId id="293" r:id="rId32"/>
    <p:sldId id="306" r:id="rId33"/>
    <p:sldId id="455" r:id="rId3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2567" autoAdjust="0"/>
  </p:normalViewPr>
  <p:slideViewPr>
    <p:cSldViewPr snapToGrid="0">
      <p:cViewPr varScale="1">
        <p:scale>
          <a:sx n="91" d="100"/>
          <a:sy n="91" d="100"/>
        </p:scale>
        <p:origin x="1674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24/08/2023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sobreajuste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é um problema comum em redes neurais e em outros modelos de aprendizado de máquina, onde o modelo se ajusta excessivamente aos dados de treinamento e acaba perdendo a capacidade de generalizar para novos dados que não foram vistos durante o treinamento. Em outras palavras, o modelo memoriza os dados de treinamento em vez de aprender padrões gerais.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Características do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Excelente nos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terá um desempenho muito bom nos dados de treinamento, com um erro de treinamento muito baixo.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Inferior nos Dados de Validação/Teste: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No entanto, o desempenho nos dados de validação ou teste será significativamente pior, com um erro de validação/teste mais alto do que o erro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Complexo: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Modelos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sobreajustados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tendem a ser muito complexos, com muitos parâmetros e camadas.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Sensibilidade a Ruídos: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pode se tornar sensível a pequenas variações nos dados de treinamento, incluindo ruídos.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Padronização Anormal: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pode aprender padrões que são específicos dos dados de treinamento, mas não são generalizáveis.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1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Causas do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Muito Complexo: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o modelo for muito complexo em relação à quantidade de dados disponíveis, ele pode aprender a representar o ruído nos dados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Treinamento Excessivo: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Treinar o modelo por muitas épocas ou permitir que ele veja os mesmos dados várias vezes pode levar ao memorização dos dados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Falta de Dados: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Quando há poucos dados de treinamento disponíveis, o modelo pode ser mais propenso a sobreajuste, pois tem menos exemplos para aprender padrões gerais.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Ausência de 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 falta de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ou data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augmentation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 permitir que o modelo se ajuste excessivamente aos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8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lidar com 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Utilizar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(desativação aleatória de neurônios durante o treinamento),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(penalização dos valores dos parâmetros) e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Normalization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 ajudar a controlar a complexidade do modelo.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Coletar mais dados de treinamento pode reduzir o risco de sobreajuste, pois o modelo terá mais exemplos para aprender padrões.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Validação Cruzada: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Utilizar validação cruzada pode ajudar a avaliar o desempenho do modelo em diferentes conjuntos de dados e identificar quando ele está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sobreajustando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Monitoramento do Desempenho: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Acompanhar o desempenho do modelo nos dados de treinamento e de validação/teste pode ajudar a identificar quando o sobreajuste está ocorrendo.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Simplificar o Modelo: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Reduzir a complexidade do modelo, removendo camadas ou neurônios, pode ajudar a prevenir o sobreajuste.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9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7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Hiperparâmetros são configurações ajustáveis definidas antes do treinamento de um modelo de aprendizado de máquina. Eles não são aprendidos pelo modelo durante o treinamento, mas sim definidos pelo cientista de dados ou engenheiro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learning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 Hiperparâmetros influenciam como o modelo é treinado e como ele aprende os padrões nos dados, afetando diretamente o desempenho e a capacidade de generalização do modelo. Exemplos de hiperparâmetros incluem a taxa de aprendizado, o número de camadas e neurônios em uma rede neural, os parâmetros de regularização e o tamanho do lote de treinamento. A escolha adequada de hiperparâmetros é crucial para otimizar o desempenho do modelo.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55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https://colab.research.google.com/github/zz4fap/tp557-iot-ml/blob/master/examples/Detec%C3%A7%C3%A3o_de_d%C3%ADgitos_escritos_%C3%A0_m%C3%A3o_com_dados_de_valida%C3%A7%C3%A3o_e_teste.ipynb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Exercício_detecção_de_peças_de_roupa.ipynb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0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91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6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9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underfitting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é um problema que ocorre quando um modelo de rede neural não é capaz de capturar adequadamente os padrões e relações presentes nos dados de treinamento. Isso resulta em um modelo que não consegue se adaptar aos dados de forma suficientemente precisa, levando a um desempenho insatisfatório tanto nos dados de treinamento quanto nos dados de validação/teste. Em outras palavras, o modelo é muito simplificado para representar a complexidade dos dados.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Características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Baixo: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terá uma baixa precisão e desempenho geral, tanto nos dados de treinamento quanto nos dados de validação/teste.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Erro de Treinamento Elevado: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erro de treinamento será relativamente alto, indicando que o modelo não consegue ajustar os dados de treinamento com precisão.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Baixa Complexidade: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Modelos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subajustados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costumam ser muito simples, com poucos parâmetros ou camadas, o que os torna incapazes de representar as nuances complexas dos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Incapacidade de Generalização: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Como o modelo não consegue capturar os padrões nos dados, ele terá dificuldade em generalizar para novos dados que não foram vistos durante o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0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Causas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Muito Simples: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o modelo for muito básico em relação à complexidade dos dados, ele não terá capacidade para se ajustar adequadamente.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Dificuldade de Representação: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Algumas redes neurais podem não ter camadas ou neurônios suficientes para representar a complexidade dos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Poucas Épocas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Um treinamento insuficiente pode resultar 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pois o modelo não teve oportunidade de aprender os padrões nos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Falta de Dados: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Quando há poucos dados de treinamento disponíveis, o modelo pode não ser capaz de aprender com eficácia as características relevantes.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45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lidar com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a Complexidade do Modelo: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Adicionar mais camadas ou neurônios ao modelo pode ajudar a aumentar sua capacidade de representação.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Treinar por Mais Épocas: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Treinar o modelo por mais épocas pode permitir que ele se ajuste melhor aos dados. No entanto, é importante monitorar o desempenho nos dados de validação para evitar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possível, coletar mais dados de treinamento pode ajudar o modelo a capturar melhor os padrões.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podem ajudar a evitar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controlando a complexidade do modelo.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Ajustar Hiperparâmetros: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Experimentar com diferentes hiperparâmetros, como taxa de aprendizado e tamanho do lote, pode ajudar a melhorar o desempenho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91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Detec%C3%A7%C3%A3o_de_d%C3%ADgitos_escritos_%C3%A0_m%C3%A3o_com_dados_de_valida%C3%A7%C3%A3o_e_teste.ipynb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26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5.png"/><Relationship Id="rId5" Type="http://schemas.openxmlformats.org/officeDocument/2006/relationships/image" Target="../media/image261.png"/><Relationship Id="rId10" Type="http://schemas.openxmlformats.org/officeDocument/2006/relationships/image" Target="../media/image24.png"/><Relationship Id="rId4" Type="http://schemas.openxmlformats.org/officeDocument/2006/relationships/image" Target="../media/image251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 err="1"/>
              <a:t>Datasets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852"/>
            <a:ext cx="11216148" cy="1767147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 err="1">
                <a:solidFill>
                  <a:srgbClr val="FF0000"/>
                </a:solidFill>
              </a:rPr>
              <a:t>subajuste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um modelo não é capaz de capturar adequadamente os relações e padrões presentes nos dados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modelo é muito simples </a:t>
            </a:r>
            <a:r>
              <a:rPr lang="pt-BR" b="0" i="0" dirty="0">
                <a:effectLst/>
              </a:rPr>
              <a:t>para representar a complexidade dos dados.</a:t>
            </a:r>
          </a:p>
          <a:p>
            <a:r>
              <a:rPr lang="pt-BR" dirty="0"/>
              <a:t>O modelo apresenta erro no conjunto de treinamento muito alto.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7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 err="1">
                <a:solidFill>
                  <a:srgbClr val="FF0000"/>
                </a:solidFill>
              </a:rPr>
              <a:t>subajuste</a:t>
            </a:r>
            <a:r>
              <a:rPr lang="pt-BR" dirty="0"/>
              <a:t> são: </a:t>
            </a:r>
            <a:r>
              <a:rPr lang="pt-BR" b="1" i="1" dirty="0"/>
              <a:t>modelo muito simples </a:t>
            </a:r>
            <a:r>
              <a:rPr lang="pt-BR" dirty="0"/>
              <a:t>(i.e., sem complexidade), </a:t>
            </a:r>
            <a:r>
              <a:rPr lang="pt-BR" b="1" i="1" dirty="0"/>
              <a:t>poucas épocas de treinamento </a:t>
            </a:r>
            <a:r>
              <a:rPr lang="pt-BR" dirty="0"/>
              <a:t>(i.e., insuficiente) e </a:t>
            </a:r>
            <a:r>
              <a:rPr lang="pt-BR" b="1" i="1" dirty="0"/>
              <a:t>falta de dados</a:t>
            </a:r>
            <a:r>
              <a:rPr lang="pt-BR" dirty="0"/>
              <a:t> (modelo falha em aprender as características relevantes).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9865"/>
            <a:ext cx="11216148" cy="1648134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a complexidade</a:t>
            </a:r>
            <a:r>
              <a:rPr lang="pt-BR" dirty="0"/>
              <a:t> do modelo (e.g., aumentar camadas e neurônios), </a:t>
            </a:r>
            <a:r>
              <a:rPr lang="pt-BR" b="1" i="1" dirty="0"/>
              <a:t>ajustar os hiperparâmetros </a:t>
            </a:r>
            <a:r>
              <a:rPr lang="pt-BR" dirty="0"/>
              <a:t>(e.g., passo de aprendizagem), </a:t>
            </a:r>
            <a:r>
              <a:rPr lang="pt-BR" b="1" i="1" dirty="0"/>
              <a:t>treinar por mais épocas </a:t>
            </a:r>
            <a:r>
              <a:rPr lang="pt-BR" dirty="0"/>
              <a:t>e </a:t>
            </a:r>
            <a:r>
              <a:rPr lang="pt-BR" b="1" i="1" dirty="0"/>
              <a:t>aumentar o conjunto de treinamento</a:t>
            </a:r>
            <a:r>
              <a:rPr lang="pt-BR" dirty="0"/>
              <a:t> se possível.</a:t>
            </a:r>
          </a:p>
          <a:p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50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o modelo se </a:t>
            </a:r>
            <a:r>
              <a:rPr lang="pt-BR" b="1" i="1" dirty="0"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 e acaba perdendo a capacidade de generalizar para dados que não foram vistos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modelo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memoriza os dados de treinamento </a:t>
            </a:r>
            <a:r>
              <a:rPr lang="pt-BR" b="0" i="0" dirty="0">
                <a:effectLst/>
              </a:rPr>
              <a:t>em vez de aprender padrões gerais.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modelo apresenta erro no conjunto de treinamento muito baixo, próximo de zero.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9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665"/>
            <a:ext cx="11216148" cy="1743335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são: </a:t>
            </a:r>
            <a:r>
              <a:rPr lang="pt-BR" b="1" i="1" dirty="0"/>
              <a:t>modelo muito complexo </a:t>
            </a:r>
            <a:r>
              <a:rPr lang="pt-BR" dirty="0"/>
              <a:t>em relação à quantidade de dados, </a:t>
            </a:r>
            <a:r>
              <a:rPr lang="pt-BR" b="1" i="1" dirty="0"/>
              <a:t>treinamento excessivo </a:t>
            </a:r>
            <a:r>
              <a:rPr lang="pt-BR" dirty="0"/>
              <a:t>(</a:t>
            </a:r>
            <a:r>
              <a:rPr lang="pt-BR" b="0" i="0" dirty="0">
                <a:effectLst/>
              </a:rPr>
              <a:t>leva à memorização dos dados de treinamento)</a:t>
            </a:r>
            <a:r>
              <a:rPr lang="pt-BR" dirty="0"/>
              <a:t>, </a:t>
            </a:r>
            <a:r>
              <a:rPr lang="pt-BR" b="1" i="1" dirty="0"/>
              <a:t>f</a:t>
            </a:r>
            <a:r>
              <a:rPr lang="pt-BR" b="1" i="1" dirty="0">
                <a:effectLst/>
              </a:rPr>
              <a:t>alta de dados </a:t>
            </a:r>
            <a:r>
              <a:rPr lang="pt-BR" dirty="0">
                <a:effectLst/>
              </a:rPr>
              <a:t>(modelo tem poucos</a:t>
            </a:r>
            <a:r>
              <a:rPr lang="pt-BR" b="0" i="0" dirty="0">
                <a:effectLst/>
              </a:rPr>
              <a:t> exemplos para aprender padrões gerais).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os dados de treinamento</a:t>
            </a:r>
            <a:r>
              <a:rPr lang="pt-BR" dirty="0"/>
              <a:t>, se possível, </a:t>
            </a:r>
            <a:r>
              <a:rPr lang="pt-BR" b="1" i="1" dirty="0"/>
              <a:t>r</a:t>
            </a:r>
            <a:r>
              <a:rPr lang="pt-BR" b="1" i="1" dirty="0">
                <a:effectLst/>
              </a:rPr>
              <a:t>eduzir a complexidade do modelo</a:t>
            </a:r>
            <a:r>
              <a:rPr lang="pt-BR" b="1" i="1" dirty="0"/>
              <a:t> </a:t>
            </a:r>
            <a:r>
              <a:rPr lang="pt-BR" dirty="0"/>
              <a:t>(e.g., </a:t>
            </a:r>
            <a:r>
              <a:rPr lang="pt-BR" b="0" i="0" dirty="0">
                <a:effectLst/>
              </a:rPr>
              <a:t>removendo camadas ou neurônios), </a:t>
            </a:r>
            <a:r>
              <a:rPr lang="pt-BR" b="1" i="1" dirty="0">
                <a:effectLst/>
              </a:rPr>
              <a:t>aplicar técnicas de regularização </a:t>
            </a:r>
            <a:r>
              <a:rPr lang="pt-BR" b="0" i="0" dirty="0">
                <a:effectLst/>
              </a:rPr>
              <a:t>(e.g., </a:t>
            </a:r>
            <a:r>
              <a:rPr lang="pt-BR" b="0" i="1" dirty="0" err="1">
                <a:effectLst/>
              </a:rPr>
              <a:t>dropout</a:t>
            </a:r>
            <a:r>
              <a:rPr lang="pt-BR" b="0" i="0" dirty="0">
                <a:effectLst/>
              </a:rPr>
              <a:t>, regularizações L1 ou L2, </a:t>
            </a:r>
            <a:r>
              <a:rPr lang="pt-BR" b="1" i="1" dirty="0" err="1">
                <a:effectLst/>
              </a:rPr>
              <a:t>early</a:t>
            </a:r>
            <a:r>
              <a:rPr lang="pt-BR" b="1" i="1" dirty="0">
                <a:effectLst/>
              </a:rPr>
              <a:t>-stop</a:t>
            </a:r>
            <a:r>
              <a:rPr lang="pt-BR" b="0" i="0" dirty="0">
                <a:effectLst/>
              </a:rPr>
              <a:t> (</a:t>
            </a:r>
            <a:r>
              <a:rPr lang="pt-BR" dirty="0"/>
              <a:t>a</a:t>
            </a:r>
            <a:r>
              <a:rPr lang="pt-BR" b="0" i="0" dirty="0">
                <a:effectLst/>
              </a:rPr>
              <a:t>companhar os erros de treinamento e de teste ajuda a identificar quando o sobreajuste está ocorrendo).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8645"/>
            <a:ext cx="11216148" cy="2089356"/>
          </a:xfrm>
        </p:spPr>
        <p:txBody>
          <a:bodyPr>
            <a:normAutofit lnSpcReduction="10000"/>
          </a:bodyPr>
          <a:lstStyle/>
          <a:p>
            <a:r>
              <a:rPr lang="pt-BR" dirty="0">
                <a:effectLst/>
              </a:rPr>
              <a:t>Encontrar o equilíbrio certo entre a complexidade (ou flexibilidade) do modelo e sua capacidade de generalização é essencial para obter um modelo com bom desempenho.</a:t>
            </a:r>
          </a:p>
          <a:p>
            <a:r>
              <a:rPr lang="pt-BR" dirty="0"/>
              <a:t>Ou seja, devemos encontrar um </a:t>
            </a:r>
            <a:r>
              <a:rPr lang="pt-BR" dirty="0">
                <a:effectLst/>
              </a:rPr>
              <a:t>equilíbrio entre um modelo muito simples (</a:t>
            </a:r>
            <a:r>
              <a:rPr lang="pt-BR" dirty="0" err="1">
                <a:effectLst/>
              </a:rPr>
              <a:t>subajuste</a:t>
            </a:r>
            <a:r>
              <a:rPr lang="pt-BR" dirty="0">
                <a:effectLst/>
              </a:rPr>
              <a:t>) e um modelo muito complexo (sobreajuste).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4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38420-A23F-DE85-A170-45E0B437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365"/>
            <a:ext cx="10515600" cy="951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b="1" dirty="0"/>
              <a:t>Como encontramos esse </a:t>
            </a:r>
            <a:r>
              <a:rPr lang="pt-BR" sz="5400" b="1" dirty="0">
                <a:effectLst/>
              </a:rPr>
              <a:t>equilíbrio?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90258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/>
          <a:lstStyle/>
          <a:p>
            <a:r>
              <a:rPr lang="pt-BR" dirty="0"/>
              <a:t>Nossa ideia inicial foi treinar o modelo com todas os exemplos, pois quanto mais dados tivermos, melhor será seu treinamento.</a:t>
            </a:r>
          </a:p>
          <a:p>
            <a:r>
              <a:rPr lang="pt-BR" dirty="0"/>
              <a:t>Porém, quando a rede é treinada com todos os exemplos que possuímos, nós não temos um contexto para mensurar o quão bem ela se sai com dados nunca vistos anteriormente.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Generalizar vs. Sobreajustar.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ACEEF-0F17-B82A-D62D-51E980D81E7E}"/>
              </a:ext>
            </a:extLst>
          </p:cNvPr>
          <p:cNvSpPr/>
          <p:nvPr/>
        </p:nvSpPr>
        <p:spPr>
          <a:xfrm>
            <a:off x="98322" y="3084153"/>
            <a:ext cx="6548284" cy="629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Dados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B5B3C9E-B7D2-1262-B3E6-67BDA1AF41D7}"/>
              </a:ext>
            </a:extLst>
          </p:cNvPr>
          <p:cNvSpPr/>
          <p:nvPr/>
        </p:nvSpPr>
        <p:spPr>
          <a:xfrm rot="5400000">
            <a:off x="3195484" y="826778"/>
            <a:ext cx="353962" cy="6548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3CCAAF-1FB7-D72B-8539-63477C29D465}"/>
              </a:ext>
            </a:extLst>
          </p:cNvPr>
          <p:cNvSpPr txBox="1"/>
          <p:nvPr/>
        </p:nvSpPr>
        <p:spPr>
          <a:xfrm>
            <a:off x="98320" y="4277903"/>
            <a:ext cx="654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Conjunto de dados com todos os exemplos (e.g., imagens) que foram coletados.</a:t>
            </a:r>
          </a:p>
        </p:txBody>
      </p:sp>
    </p:spTree>
    <p:extLst>
      <p:ext uri="{BB962C8B-B14F-4D97-AF65-F5344CB8AC3E}">
        <p14:creationId xmlns:p14="http://schemas.microsoft.com/office/powerpoint/2010/main" val="39167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dirty="0"/>
              <a:t>E se dividirmos o conjunto total de exemplos em conjuntos menores?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treinamento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validação</a:t>
            </a:r>
            <a:endParaRPr lang="pt-BR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teste</a:t>
            </a:r>
            <a:endParaRPr lang="pt-BR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88B23B8-5113-3888-77B7-BB6BAC36ED69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89405E4-B2C1-EA4B-F1E2-BF6295A09601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B5D56B6-071A-9C23-7908-C117CAFB472D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01EFED6-A10D-AFB1-1044-2FC0A0D026EA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como criar classificadores, em particular para classificação de imagens, utilizando redes neurais.</a:t>
            </a:r>
          </a:p>
          <a:p>
            <a:r>
              <a:rPr lang="pt-BR" dirty="0"/>
              <a:t>Após treinar o modelo, medimos sua acurácia e, após alguns testes básicos, verificamos que o modelo treinado reconhece as imagens muito bem.</a:t>
            </a:r>
          </a:p>
          <a:p>
            <a:r>
              <a:rPr lang="pt-BR" dirty="0"/>
              <a:t>Porém, essa análise simplista pode nos levar a uma falsa sensação de segurança.</a:t>
            </a:r>
          </a:p>
          <a:p>
            <a:r>
              <a:rPr lang="pt-BR" dirty="0"/>
              <a:t>Assim, neste tópico vamos explorar alguns problemas em torno desta análise superficial e aprender alguns métodos que podemos utilizar para evitar erros ao treinarmos uma rede neural de forma ingênua.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effectLst/>
              </a:rPr>
              <a:t>Conjunto de treinamento</a:t>
            </a:r>
            <a:r>
              <a:rPr lang="pt-BR" dirty="0">
                <a:effectLst/>
              </a:rPr>
              <a:t>: usado para ajustar os parâmetros (i.e., pesos) do modelo.</a:t>
            </a:r>
          </a:p>
          <a:p>
            <a:r>
              <a:rPr lang="pt-BR" dirty="0"/>
              <a:t>É o maior dos três subconjuntos.</a:t>
            </a:r>
            <a:endParaRPr lang="pt-BR" dirty="0">
              <a:effectLst/>
            </a:endParaRPr>
          </a:p>
          <a:p>
            <a:r>
              <a:rPr lang="pt-BR" b="1" i="1" dirty="0"/>
              <a:t>Tamanho do subconjunto</a:t>
            </a:r>
            <a:r>
              <a:rPr lang="pt-BR" dirty="0"/>
              <a:t>: </a:t>
            </a:r>
            <a:r>
              <a:rPr lang="pt-BR" dirty="0">
                <a:effectLst/>
              </a:rPr>
              <a:t>70% a 80% do total.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D3CCE0A-2911-037A-D8A8-8B58FDFE8164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4695352-AA0B-095F-460A-BB9FCC8530C0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A450083-62C5-B841-123D-A9EE9ABF26E4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AB0AF8-615D-0889-3527-10EC78D8E2B7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94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0" y="1825624"/>
            <a:ext cx="5211097" cy="5032375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Conjunto de validação</a:t>
            </a:r>
            <a:r>
              <a:rPr lang="pt-BR" dirty="0"/>
              <a:t>: </a:t>
            </a:r>
            <a:r>
              <a:rPr lang="pt-BR" b="0" i="0" dirty="0">
                <a:effectLst/>
              </a:rPr>
              <a:t>usado para ajustar os hiperparâmetros do modelo (e.g., número de camadas e de nós, otimizador, função de ativação,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0" dirty="0">
                <a:effectLst/>
              </a:rPr>
              <a:t>Hiperparâmetros</a:t>
            </a:r>
            <a:r>
              <a:rPr lang="pt-BR" b="0" i="0" dirty="0">
                <a:effectLst/>
              </a:rPr>
              <a:t>: parâmetros que não são aprendidos durante o treinamento do modelo, mas que influenciam </a:t>
            </a:r>
            <a:r>
              <a:rPr lang="pt-BR" dirty="0"/>
              <a:t>seu</a:t>
            </a:r>
            <a:r>
              <a:rPr lang="pt-BR" b="0" i="0" dirty="0">
                <a:effectLst/>
              </a:rPr>
              <a:t> aprendizado</a:t>
            </a:r>
            <a:endParaRPr lang="pt-BR" dirty="0"/>
          </a:p>
          <a:p>
            <a:r>
              <a:rPr lang="pt-BR" b="1" i="1" dirty="0"/>
              <a:t>Tamanho do subconjunto</a:t>
            </a:r>
            <a:r>
              <a:rPr lang="pt-BR" dirty="0"/>
              <a:t>: 10</a:t>
            </a:r>
            <a:r>
              <a:rPr lang="pt-BR" dirty="0">
                <a:effectLst/>
              </a:rPr>
              <a:t>% a 15% do total.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A validação é importante para evitar o sobreajuste.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34867BD-485B-151E-A8D6-3FD97BD5C155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DB8567A-B72C-3862-4679-651D2D165946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ABA3821-4162-3193-ADF3-D76742D62FEC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FDE3367-A304-FC98-F961-58B9F75E98A4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14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effectLst/>
              </a:rPr>
              <a:t>Conjunto de teste</a:t>
            </a:r>
            <a:r>
              <a:rPr lang="pt-BR" b="1" i="0" dirty="0">
                <a:effectLst/>
              </a:rPr>
              <a:t>:</a:t>
            </a:r>
            <a:r>
              <a:rPr lang="pt-BR" b="0" i="0" dirty="0">
                <a:effectLst/>
              </a:rPr>
              <a:t> conjunto mantido completamente separado durante todo o processo de desenvolvimento do modelo. </a:t>
            </a:r>
          </a:p>
          <a:p>
            <a:r>
              <a:rPr lang="pt-BR" dirty="0"/>
              <a:t>É</a:t>
            </a:r>
            <a:r>
              <a:rPr lang="pt-BR" b="0" i="0" dirty="0">
                <a:effectLst/>
              </a:rPr>
              <a:t> usado apenas no final para avaliar o desempenho do modelo em dados inéditos. </a:t>
            </a:r>
          </a:p>
          <a:p>
            <a:r>
              <a:rPr lang="pt-BR" b="1" i="1" dirty="0"/>
              <a:t>Tamanho do subconjunto</a:t>
            </a:r>
            <a:r>
              <a:rPr lang="pt-BR" dirty="0"/>
              <a:t>: 10</a:t>
            </a:r>
            <a:r>
              <a:rPr lang="pt-BR" dirty="0">
                <a:effectLst/>
              </a:rPr>
              <a:t>% a 15% do total.</a:t>
            </a:r>
            <a:endParaRPr lang="pt-BR" b="0" i="0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53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4"/>
            <a:ext cx="5614221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Seguindo essa metodologia, poderíamos, por exemplo, escolher uma arquitetura de rede neural e treiná-la para resolver um problema de classificação. </a:t>
            </a:r>
          </a:p>
          <a:p>
            <a:r>
              <a:rPr lang="pt-BR" b="0" i="0" dirty="0">
                <a:effectLst/>
              </a:rPr>
              <a:t>Nos dados de treinamento, a acurácia é de 99.9%. </a:t>
            </a:r>
          </a:p>
          <a:p>
            <a:r>
              <a:rPr lang="pt-BR" b="0" i="0" dirty="0">
                <a:effectLst/>
              </a:rPr>
              <a:t>Mas ela é pior nos outros dois conjuntos. </a:t>
            </a:r>
          </a:p>
          <a:p>
            <a:r>
              <a:rPr lang="pt-BR" b="0" i="0" dirty="0">
                <a:effectLst/>
              </a:rPr>
              <a:t>Ela é de 90% e 80% nos conjunto de validação e teste, respectivamente.</a:t>
            </a:r>
          </a:p>
          <a:p>
            <a:r>
              <a:rPr lang="pt-BR" dirty="0"/>
              <a:t>O que isso pode indicar?</a:t>
            </a:r>
            <a:endParaRPr lang="pt-BR" b="0" i="0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0.999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0.8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F0D3D2-EF84-C8F4-C1B8-F7849286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65" y="4227872"/>
            <a:ext cx="3414037" cy="2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4"/>
            <a:ext cx="5643716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Podemos estar diante de uma situação igual a da detecção de calçados. </a:t>
            </a:r>
          </a:p>
          <a:p>
            <a:r>
              <a:rPr lang="pt-BR" b="0" i="0" dirty="0">
                <a:effectLst/>
              </a:rPr>
              <a:t>Projetamos uma rede neural que é ótima nos dados de treinamento, mas não tão boa nos outros dados.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Uma indicação de sobreajuste.</a:t>
            </a:r>
          </a:p>
          <a:p>
            <a:r>
              <a:rPr lang="pt-BR" b="0" i="0" dirty="0">
                <a:effectLst/>
              </a:rPr>
              <a:t>Os 99.9% nos fazem pensar que temos uma rede muito melhor do que realmente temos. </a:t>
            </a:r>
          </a:p>
          <a:p>
            <a:r>
              <a:rPr lang="pt-BR" b="0" i="0" dirty="0">
                <a:effectLst/>
              </a:rPr>
              <a:t>E se reprojetarmos a rede (e.g., reduzir sua complexidade) e tentamos novamente?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0.999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3AC9CC-B775-2230-CAB6-E3FB1F50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65" y="4227872"/>
            <a:ext cx="3414037" cy="2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0.942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0.925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89887A48-603D-07FB-23A0-74682426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619" y="1825624"/>
            <a:ext cx="5515897" cy="5032375"/>
          </a:xfrm>
        </p:spPr>
        <p:txBody>
          <a:bodyPr>
            <a:normAutofit/>
          </a:bodyPr>
          <a:lstStyle/>
          <a:p>
            <a:r>
              <a:rPr lang="pt-BR" dirty="0"/>
              <a:t>A acurácia no conjunto de treinamento pode diminuir, mas o mais importante é manter a acurácia da rede nos conjuntos de validação e teste o mais próximos do treinamento.</a:t>
            </a:r>
          </a:p>
          <a:p>
            <a:r>
              <a:rPr lang="pt-BR" dirty="0"/>
              <a:t>Essa proximidade dos valores nos dará uma forte indicação da verdadeira acurácia da rede.</a:t>
            </a:r>
          </a:p>
          <a:p>
            <a:r>
              <a:rPr lang="pt-BR" dirty="0"/>
              <a:t>À luz dessas informações, vamos revisitar nosso exemplo dos dígitos escritos à mão.</a:t>
            </a:r>
          </a:p>
        </p:txBody>
      </p:sp>
      <p:pic>
        <p:nvPicPr>
          <p:cNvPr id="16" name="Espaço Reservado para Conteúdo 12">
            <a:extLst>
              <a:ext uri="{FF2B5EF4-FFF2-40B4-BE49-F238E27FC236}">
                <a16:creationId xmlns:a16="http://schemas.microsoft.com/office/drawing/2014/main" id="{A2A009AE-37F9-F7D5-4938-B7FCA30A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04" y="4316360"/>
            <a:ext cx="3577282" cy="17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7DC77-1C7E-7CCE-3CBD-46B64DF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8F8C6-72EE-D475-5DD5-163C0105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06814" cy="5032375"/>
          </a:xfrm>
        </p:spPr>
        <p:txBody>
          <a:bodyPr>
            <a:normAutofit/>
          </a:bodyPr>
          <a:lstStyle/>
          <a:p>
            <a:r>
              <a:rPr lang="pt-BR" dirty="0"/>
              <a:t>Podemos extrair informações muito importantes a partir dos resultados de erro ao longo das épocas de treinamento de um modelo.</a:t>
            </a:r>
          </a:p>
          <a:p>
            <a:r>
              <a:rPr lang="pt-BR" b="1" i="1" dirty="0"/>
              <a:t>Subajuste</a:t>
            </a:r>
            <a:r>
              <a:rPr lang="pt-BR" dirty="0"/>
              <a:t>: ambos os erros são altos. </a:t>
            </a:r>
          </a:p>
          <a:p>
            <a:r>
              <a:rPr lang="pt-BR" dirty="0"/>
              <a:t>O modelo não tem complexidade o suficiente para encontrar um padrão geral e/ou ainda não treinou o suficiente.</a:t>
            </a:r>
          </a:p>
          <a:p>
            <a:r>
              <a:rPr lang="pt-BR" dirty="0"/>
              <a:t>Aumentar o passo de aprendizagem pode ajudar a mitigar o problema.</a:t>
            </a:r>
          </a:p>
        </p:txBody>
      </p:sp>
      <p:pic>
        <p:nvPicPr>
          <p:cNvPr id="1026" name="Picture 2" descr="Underfitting and Overfitting in Machine Learning | Baeldung on Computer  Science">
            <a:extLst>
              <a:ext uri="{FF2B5EF4-FFF2-40B4-BE49-F238E27FC236}">
                <a16:creationId xmlns:a16="http://schemas.microsoft.com/office/drawing/2014/main" id="{3E8A130B-8CD3-C744-2C97-80673657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6" y="2351450"/>
            <a:ext cx="5079992" cy="31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DC8066-CA5D-5752-C404-17B9795B85A1}"/>
              </a:ext>
            </a:extLst>
          </p:cNvPr>
          <p:cNvSpPr/>
          <p:nvPr/>
        </p:nvSpPr>
        <p:spPr>
          <a:xfrm>
            <a:off x="838200" y="2585547"/>
            <a:ext cx="1305910" cy="2900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8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7DC77-1C7E-7CCE-3CBD-46B64DF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8F8C6-72EE-D475-5DD5-163C0105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283" y="1825624"/>
            <a:ext cx="6127532" cy="5032375"/>
          </a:xfrm>
        </p:spPr>
        <p:txBody>
          <a:bodyPr>
            <a:normAutofit/>
          </a:bodyPr>
          <a:lstStyle/>
          <a:p>
            <a:r>
              <a:rPr lang="pt-BR" b="1" i="1" dirty="0"/>
              <a:t>Sobreajuste</a:t>
            </a:r>
            <a:r>
              <a:rPr lang="pt-BR" dirty="0"/>
              <a:t>: erro de treinamento pequeno e erro de validação alto. </a:t>
            </a:r>
          </a:p>
          <a:p>
            <a:r>
              <a:rPr lang="pt-BR" dirty="0"/>
              <a:t>O modelo tem complexidade maior do que a necessária e/ou treinou por um número grande de épocas.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Quando um modelo vê o mesmo conjunto muitas vezes, a tendência é que ele memorize os dados, da mesmo forma que ocorre conosco.</a:t>
            </a:r>
          </a:p>
        </p:txBody>
      </p:sp>
      <p:pic>
        <p:nvPicPr>
          <p:cNvPr id="1026" name="Picture 2" descr="Underfitting and Overfitting in Machine Learning | Baeldung on Computer  Science">
            <a:extLst>
              <a:ext uri="{FF2B5EF4-FFF2-40B4-BE49-F238E27FC236}">
                <a16:creationId xmlns:a16="http://schemas.microsoft.com/office/drawing/2014/main" id="{3E8A130B-8CD3-C744-2C97-80673657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6" y="2351450"/>
            <a:ext cx="5079992" cy="31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B1D026E-1069-39FC-B340-8546D2D2486C}"/>
              </a:ext>
            </a:extLst>
          </p:cNvPr>
          <p:cNvSpPr/>
          <p:nvPr/>
        </p:nvSpPr>
        <p:spPr>
          <a:xfrm>
            <a:off x="3626069" y="2522482"/>
            <a:ext cx="977462" cy="2963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15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7DC77-1C7E-7CCE-3CBD-46B64DF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8F8C6-72EE-D475-5DD5-163C0105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283" y="1825624"/>
            <a:ext cx="6127532" cy="5032375"/>
          </a:xfrm>
        </p:spPr>
        <p:txBody>
          <a:bodyPr>
            <a:normAutofit/>
          </a:bodyPr>
          <a:lstStyle/>
          <a:p>
            <a:r>
              <a:rPr lang="pt-BR" b="1" i="1" dirty="0"/>
              <a:t>Generalização</a:t>
            </a:r>
            <a:r>
              <a:rPr lang="pt-BR" dirty="0"/>
              <a:t>: ambos os erros são pequenos e próximos.</a:t>
            </a:r>
          </a:p>
          <a:p>
            <a:r>
              <a:rPr lang="pt-BR" dirty="0"/>
              <a:t>Balanço entre complexidade e capacidade de generalização do modelo.</a:t>
            </a:r>
          </a:p>
          <a:p>
            <a:r>
              <a:rPr lang="pt-BR" dirty="0"/>
              <a:t>O modelo tem a complexidade ideal para capturar o padrão geral por trás dos dados e com isso generalizar bem.</a:t>
            </a:r>
          </a:p>
          <a:p>
            <a:r>
              <a:rPr lang="pt-BR" dirty="0"/>
              <a:t>Poderíamos encerrar o treinamento assim que o erro de validação começar a aumentar consistentemente.</a:t>
            </a:r>
          </a:p>
        </p:txBody>
      </p:sp>
      <p:pic>
        <p:nvPicPr>
          <p:cNvPr id="1026" name="Picture 2" descr="Underfitting and Overfitting in Machine Learning | Baeldung on Computer  Science">
            <a:extLst>
              <a:ext uri="{FF2B5EF4-FFF2-40B4-BE49-F238E27FC236}">
                <a16:creationId xmlns:a16="http://schemas.microsoft.com/office/drawing/2014/main" id="{3E8A130B-8CD3-C744-2C97-80673657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6" y="2351450"/>
            <a:ext cx="5079992" cy="31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B1D026E-1069-39FC-B340-8546D2D2486C}"/>
              </a:ext>
            </a:extLst>
          </p:cNvPr>
          <p:cNvSpPr/>
          <p:nvPr/>
        </p:nvSpPr>
        <p:spPr>
          <a:xfrm>
            <a:off x="2396359" y="2532992"/>
            <a:ext cx="1040524" cy="2963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98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 </a:t>
            </a:r>
            <a:r>
              <a:rPr lang="pt-BR" dirty="0">
                <a:hlinkClick r:id="rId3"/>
              </a:rPr>
              <a:t>Detecção de dígitos escritos à mão com dados de validação e teste</a:t>
            </a:r>
            <a:endParaRPr lang="pt-BR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calçados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70" y="1825625"/>
            <a:ext cx="5474814" cy="5032376"/>
          </a:xfrm>
        </p:spPr>
        <p:txBody>
          <a:bodyPr/>
          <a:lstStyle/>
          <a:p>
            <a:r>
              <a:rPr lang="pt-BR" dirty="0"/>
              <a:t>Imaginem uma situação onde queremos treinar uma rede neural para reconhecer diferentes tipos de calçados.</a:t>
            </a:r>
          </a:p>
          <a:p>
            <a:r>
              <a:rPr lang="pt-BR" dirty="0"/>
              <a:t>É uma tarefa similar a ensinar alguém que nunca viu um calçado antes sobre o que eles realmente são para que no futuro quando essa pessoa ver um objeto ela poder decidir se ele é um calçado ou não.</a:t>
            </a:r>
          </a:p>
        </p:txBody>
      </p:sp>
      <p:pic>
        <p:nvPicPr>
          <p:cNvPr id="1026" name="Picture 2" descr="Barker Shoes | Official Website | English Shoemakers Since 1880 | Barker  Shoes UK">
            <a:extLst>
              <a:ext uri="{FF2B5EF4-FFF2-40B4-BE49-F238E27FC236}">
                <a16:creationId xmlns:a16="http://schemas.microsoft.com/office/drawing/2014/main" id="{4DE9A806-8537-1453-3A4C-2AD7E83B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5668"/>
            <a:ext cx="2606079" cy="16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ços baixos em Sapatos | eBay">
            <a:extLst>
              <a:ext uri="{FF2B5EF4-FFF2-40B4-BE49-F238E27FC236}">
                <a16:creationId xmlns:a16="http://schemas.microsoft.com/office/drawing/2014/main" id="{98243BFE-DB44-FC97-581C-F486B6A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1881529"/>
            <a:ext cx="2711945" cy="13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7 Essential Shoes for Men in 2023: Sneakers, Loafers, Boots, Dress Shoes,  and More | GQ">
            <a:extLst>
              <a:ext uri="{FF2B5EF4-FFF2-40B4-BE49-F238E27FC236}">
                <a16:creationId xmlns:a16="http://schemas.microsoft.com/office/drawing/2014/main" id="{CFC9462D-4929-503A-5AE8-14F616EC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7" y="5262470"/>
            <a:ext cx="2639302" cy="14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5 Best Water Shoes of 2023 | Reviews by Wirecutter">
            <a:extLst>
              <a:ext uri="{FF2B5EF4-FFF2-40B4-BE49-F238E27FC236}">
                <a16:creationId xmlns:a16="http://schemas.microsoft.com/office/drawing/2014/main" id="{A90F23CC-4FF6-721E-5625-5AC321D2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3375627"/>
            <a:ext cx="2711945" cy="14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e - Wikipedia">
            <a:extLst>
              <a:ext uri="{FF2B5EF4-FFF2-40B4-BE49-F238E27FC236}">
                <a16:creationId xmlns:a16="http://schemas.microsoft.com/office/drawing/2014/main" id="{D02ACA22-9C4E-DF86-654C-61FC92B1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02" y="4920290"/>
            <a:ext cx="2278897" cy="18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9 Best Sandals of 2023 | Reviews by Wirecutter">
            <a:extLst>
              <a:ext uri="{FF2B5EF4-FFF2-40B4-BE49-F238E27FC236}">
                <a16:creationId xmlns:a16="http://schemas.microsoft.com/office/drawing/2014/main" id="{5E8C2F52-8C11-31F1-A6C1-2BFD37C7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1" y="3623465"/>
            <a:ext cx="2278896" cy="15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43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 </a:t>
            </a:r>
            <a:r>
              <a:rPr lang="pt-BR" b="1" i="1" dirty="0" err="1"/>
              <a:t>Datasets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B07C42F-A992-2717-DDF1-083ADA9C3645}"/>
              </a:ext>
            </a:extLst>
          </p:cNvPr>
          <p:cNvGrpSpPr/>
          <p:nvPr/>
        </p:nvGrpSpPr>
        <p:grpSpPr>
          <a:xfrm>
            <a:off x="1050515" y="1517918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1354678-1459-EC6A-BFFF-068903DA2C08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202167C-234D-8420-55FA-B0C12B1A5BB1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2445B85-6587-1F9D-632C-CA40610EC62E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51E4E5F-4430-EBD6-8B9B-10BA312FFCF4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9F28606-2CD9-EA49-6D4F-B417EF5BAEE3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889C38-9906-3431-F3B0-48A0569494C7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780B85-FE8C-06AC-A428-D3E801D0CAFA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A187CCF-3FCB-A01B-5454-D4817F3CC33F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71AF5E7-4BDC-4DF5-B4A7-BD601D539EA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3D87AF2-6594-D2C7-CFE2-62391F186390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80FBCFF-63A2-EDE9-8EFA-6FFF9479EF4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7651E34-D429-DC72-2972-060D81836DB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C55591E-7244-297B-6A7C-2B054EE6C28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C063DBD-7854-101C-3A82-FA18DE8ED5AA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A1CDC5A-BE46-A95A-DBF4-28D015FE056D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00D0734-5865-7C7F-24B0-626AC0C3D0F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343B509-BF11-2338-E37D-0E23DA2C6D23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71B67E1-F2D1-7CA7-710A-4D8FE34D7CD0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7E5B778-94A3-E90C-F5D7-B0BC6160C0BB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5119F7A-FF89-CA88-72F8-076932F8E1CE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AD37D85D-9834-D427-C065-DB9FD7B2DCC6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3A2865-40E1-458C-CEF1-F1F5DA811CC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E716FD0-CB64-2EDE-2037-F2295115AC4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AFFA34F2-9D6C-4CB8-0690-996E4B904A68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9852FD77-BF58-459E-954E-198502ED4F4A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879E81D-3BDF-070E-962C-853F3EC24E04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322E9BED-3F9B-7EE1-FAF4-2FC31B8F3EF6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6B8EE68F-D54C-3BE4-481F-2B20C66A2460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0669ED9-1347-1100-33ED-B86CECBC9101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AE0BCBBC-DEF5-A15C-33A6-44AD92C1DCF2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A56C37C-1F92-72E7-C43E-3B6833DD4820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8772863-65BD-3569-FE59-9C967815475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C1E42F5-78AF-0A96-6251-66FA6901D344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4248EAFB-F79B-CFE7-4455-746E6D81FB98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39C11FF6-9528-C739-2885-730680D799C7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01988E91-9E26-55CD-05A2-3EE2493A7375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DBBAF9E-5581-163A-3DAD-2DC962B6894E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53113B5-77E7-0E50-4D72-F7100ED11C4F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6F00F43D-F065-B9F4-E3CC-0CCF6914FA0D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805DD6C-D548-3E47-826A-2F2C74B2AA99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55E8A02-F4EA-CBD9-B395-DB9EAC81BA29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5D96836-300D-1A8A-6BCE-F57886CEB90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BDBA190-5DD5-8004-7086-A384BF11F5D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A1458B6-3262-8B2F-9F1F-E6542BBBAFDD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B56128A-36BB-DE73-3541-6D47617028E5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9CB017E-9A70-E8A6-9C43-58BFDB9953AB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5DD99152-A9EA-C518-AD2D-CBF76A3F5033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CE935B14-3BD1-1812-EF67-A77EA0B1128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E8F98CC6-C2E6-9F66-7AE2-7A32B56A18C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F5E5662-7035-61B6-F331-A3C054AF7A75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AD3C4A8F-E4DE-EC76-C133-5256EF60D3F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4B1B32D6-CB6B-E648-186C-90D5E7C17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6909FFED-5E78-7F62-5202-414EF66B882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B323DCE-9043-2C11-ED83-7F73F24EDD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9E6AD66B-7932-A6AD-DBA8-43BC5062CE0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1651898-69FD-504A-3925-1DBFEE6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3618AA4-1940-C194-59BA-86C628FAAEC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3E7787E-3F23-D554-0015-C6587AA5A1B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44DF4508-52D1-EF13-5988-EB5A553172BB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50D464E-AEC1-287D-10D4-2216F0B3BB14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CA2E182-69E2-D029-76B3-458379AFD558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5D189B98-F5BB-B00F-B8E2-C9A5C22D8D5A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1B06758-0920-8AA8-5F59-D8A66289A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1E9EBB1-B4EA-38B2-215B-3CEDA2D21878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0618C993-0BF6-102C-DD68-4AC2AA1211A2}"/>
              </a:ext>
            </a:extLst>
          </p:cNvPr>
          <p:cNvGrpSpPr/>
          <p:nvPr/>
        </p:nvGrpSpPr>
        <p:grpSpPr>
          <a:xfrm>
            <a:off x="6218374" y="1660362"/>
            <a:ext cx="4548514" cy="2254849"/>
            <a:chOff x="6218374" y="1660362"/>
            <a:chExt cx="4548514" cy="2254849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39F3A4B-64FB-2235-50E9-685D30F3AF9A}"/>
                </a:ext>
              </a:extLst>
            </p:cNvPr>
            <p:cNvSpPr/>
            <p:nvPr/>
          </p:nvSpPr>
          <p:spPr>
            <a:xfrm>
              <a:off x="8537971" y="2137838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F98F044-6EC7-649C-5F00-E8E185E1D7C9}"/>
                </a:ext>
              </a:extLst>
            </p:cNvPr>
            <p:cNvSpPr/>
            <p:nvPr/>
          </p:nvSpPr>
          <p:spPr>
            <a:xfrm>
              <a:off x="8542683" y="300653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EBB560D-575B-4DBD-0B2E-E34BE81E94AA}"/>
                </a:ext>
              </a:extLst>
            </p:cNvPr>
            <p:cNvSpPr/>
            <p:nvPr/>
          </p:nvSpPr>
          <p:spPr>
            <a:xfrm>
              <a:off x="9598398" y="214526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BF05E553-A4B6-2700-1A50-86263F929DB4}"/>
                </a:ext>
              </a:extLst>
            </p:cNvPr>
            <p:cNvSpPr/>
            <p:nvPr/>
          </p:nvSpPr>
          <p:spPr>
            <a:xfrm>
              <a:off x="7336911" y="180280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7CFCEF1-AEFB-C082-434A-97CB57A09EC5}"/>
                </a:ext>
              </a:extLst>
            </p:cNvPr>
            <p:cNvSpPr/>
            <p:nvPr/>
          </p:nvSpPr>
          <p:spPr>
            <a:xfrm>
              <a:off x="7341623" y="257206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3D2A773-2748-DC35-14AF-C5BE6612412B}"/>
                </a:ext>
              </a:extLst>
            </p:cNvPr>
            <p:cNvSpPr/>
            <p:nvPr/>
          </p:nvSpPr>
          <p:spPr>
            <a:xfrm>
              <a:off x="7336911" y="334915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B2BAB490-DFBB-4466-36D6-521D097CA343}"/>
                </a:ext>
              </a:extLst>
            </p:cNvPr>
            <p:cNvCxnSpPr>
              <a:stCxn id="75" idx="6"/>
              <a:endCxn id="70" idx="2"/>
            </p:cNvCxnSpPr>
            <p:nvPr/>
          </p:nvCxnSpPr>
          <p:spPr>
            <a:xfrm>
              <a:off x="7902968" y="2085835"/>
              <a:ext cx="635003" cy="33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D7D4B9E9-842B-6C79-0A0A-3BEFD76F9058}"/>
                </a:ext>
              </a:extLst>
            </p:cNvPr>
            <p:cNvCxnSpPr>
              <a:stCxn id="75" idx="6"/>
              <a:endCxn id="71" idx="2"/>
            </p:cNvCxnSpPr>
            <p:nvPr/>
          </p:nvCxnSpPr>
          <p:spPr>
            <a:xfrm>
              <a:off x="7902968" y="2085835"/>
              <a:ext cx="639715" cy="120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EBDF0578-04AC-7B56-6BAB-F9BB4FA83FFF}"/>
                </a:ext>
              </a:extLst>
            </p:cNvPr>
            <p:cNvCxnSpPr>
              <a:stCxn id="76" idx="6"/>
              <a:endCxn id="70" idx="2"/>
            </p:cNvCxnSpPr>
            <p:nvPr/>
          </p:nvCxnSpPr>
          <p:spPr>
            <a:xfrm flipV="1">
              <a:off x="7907680" y="2420867"/>
              <a:ext cx="630291" cy="43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83A54A11-C9A8-C310-A9B2-5062C99ADFA0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 flipV="1">
              <a:off x="7902968" y="3289566"/>
              <a:ext cx="639715" cy="342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291A467E-1B89-5035-78D7-8924D0BF68AD}"/>
                </a:ext>
              </a:extLst>
            </p:cNvPr>
            <p:cNvCxnSpPr>
              <a:stCxn id="76" idx="6"/>
              <a:endCxn id="71" idx="2"/>
            </p:cNvCxnSpPr>
            <p:nvPr/>
          </p:nvCxnSpPr>
          <p:spPr>
            <a:xfrm>
              <a:off x="7907680" y="2855089"/>
              <a:ext cx="635003" cy="43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2621631A-F5A0-ECF4-2A62-1B4379F6F00A}"/>
                </a:ext>
              </a:extLst>
            </p:cNvPr>
            <p:cNvCxnSpPr>
              <a:stCxn id="77" idx="6"/>
              <a:endCxn id="70" idx="2"/>
            </p:cNvCxnSpPr>
            <p:nvPr/>
          </p:nvCxnSpPr>
          <p:spPr>
            <a:xfrm flipV="1">
              <a:off x="7902968" y="2420867"/>
              <a:ext cx="635003" cy="1211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2597FE04-EA07-B79C-6CE5-7D86C99CC3DF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731944" y="2081731"/>
              <a:ext cx="604967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9C927A19-D05F-033A-8092-7F8E7F2634FB}"/>
                </a:ext>
              </a:extLst>
            </p:cNvPr>
            <p:cNvCxnSpPr>
              <a:cxnSpLocks/>
              <a:stCxn id="100" idx="3"/>
              <a:endCxn id="76" idx="2"/>
            </p:cNvCxnSpPr>
            <p:nvPr/>
          </p:nvCxnSpPr>
          <p:spPr>
            <a:xfrm flipV="1">
              <a:off x="6742024" y="2855089"/>
              <a:ext cx="599599" cy="7750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3340A5B3-AC11-0395-547D-9CC723CDBB43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10164455" y="2427130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/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/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/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7F7F27CD-B664-8E4C-D2A1-2BDFD7CF9347}"/>
                </a:ext>
              </a:extLst>
            </p:cNvPr>
            <p:cNvCxnSpPr>
              <a:cxnSpLocks/>
              <a:stCxn id="94" idx="3"/>
              <a:endCxn id="75" idx="2"/>
            </p:cNvCxnSpPr>
            <p:nvPr/>
          </p:nvCxnSpPr>
          <p:spPr>
            <a:xfrm flipV="1">
              <a:off x="6733451" y="2085835"/>
              <a:ext cx="603460" cy="76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72D17B04-532C-DDB0-7DCE-C3577177E665}"/>
                </a:ext>
              </a:extLst>
            </p:cNvPr>
            <p:cNvCxnSpPr>
              <a:cxnSpLocks/>
              <a:stCxn id="94" idx="3"/>
              <a:endCxn id="76" idx="2"/>
            </p:cNvCxnSpPr>
            <p:nvPr/>
          </p:nvCxnSpPr>
          <p:spPr>
            <a:xfrm>
              <a:off x="6733451" y="2850985"/>
              <a:ext cx="608172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7F07E0E-91B1-F4AF-0F11-EDC6787E0700}"/>
                </a:ext>
              </a:extLst>
            </p:cNvPr>
            <p:cNvCxnSpPr>
              <a:stCxn id="100" idx="3"/>
              <a:endCxn id="77" idx="2"/>
            </p:cNvCxnSpPr>
            <p:nvPr/>
          </p:nvCxnSpPr>
          <p:spPr>
            <a:xfrm>
              <a:off x="6742024" y="3630163"/>
              <a:ext cx="594887" cy="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9316988-5211-EAE2-BF8F-E48D69233380}"/>
                </a:ext>
              </a:extLst>
            </p:cNvPr>
            <p:cNvCxnSpPr>
              <a:cxnSpLocks/>
              <a:stCxn id="100" idx="3"/>
              <a:endCxn id="75" idx="2"/>
            </p:cNvCxnSpPr>
            <p:nvPr/>
          </p:nvCxnSpPr>
          <p:spPr>
            <a:xfrm flipV="1">
              <a:off x="6742024" y="2085835"/>
              <a:ext cx="594887" cy="154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B80C4875-EF8E-BA1D-E0C8-A62FE6B485AD}"/>
                </a:ext>
              </a:extLst>
            </p:cNvPr>
            <p:cNvCxnSpPr>
              <a:cxnSpLocks/>
              <a:stCxn id="94" idx="3"/>
              <a:endCxn id="77" idx="2"/>
            </p:cNvCxnSpPr>
            <p:nvPr/>
          </p:nvCxnSpPr>
          <p:spPr>
            <a:xfrm>
              <a:off x="6733451" y="2850985"/>
              <a:ext cx="603460" cy="7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F7F1680B-CC31-23AE-2548-4D1D8C56075F}"/>
                </a:ext>
              </a:extLst>
            </p:cNvPr>
            <p:cNvCxnSpPr>
              <a:cxnSpLocks/>
              <a:stCxn id="93" idx="3"/>
              <a:endCxn id="76" idx="2"/>
            </p:cNvCxnSpPr>
            <p:nvPr/>
          </p:nvCxnSpPr>
          <p:spPr>
            <a:xfrm>
              <a:off x="6731944" y="2081731"/>
              <a:ext cx="609679" cy="77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9236142-9603-ACD3-CDB2-89FD439FD192}"/>
                </a:ext>
              </a:extLst>
            </p:cNvPr>
            <p:cNvCxnSpPr>
              <a:cxnSpLocks/>
              <a:stCxn id="93" idx="3"/>
              <a:endCxn id="77" idx="2"/>
            </p:cNvCxnSpPr>
            <p:nvPr/>
          </p:nvCxnSpPr>
          <p:spPr>
            <a:xfrm>
              <a:off x="6731944" y="2081731"/>
              <a:ext cx="604967" cy="155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8A27B6E8-4D88-C02C-E72A-82E55AE2E958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9104028" y="2420867"/>
              <a:ext cx="494370" cy="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31E8B782-B242-223E-A7ED-547B7A9A9273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9108740" y="2428292"/>
              <a:ext cx="489658" cy="86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/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r="-1029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/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D9AFE3DA-ADA3-1224-2A12-9B2FE6B8F2B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8821000" y="19953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14046F89-B1EC-4C7D-73B5-BB360D26991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711" y="288621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D705BDCB-087E-A436-DB26-F55A5F8B6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166036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7A4CB641-FA56-89FC-C592-0F98EA9EDA9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388" y="242086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FE5DFC41-0476-5BEB-7A0F-E8A00E426DF0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320671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4D7EA5BC-D33F-29B5-CC10-4743D30E5FF7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39" y="201423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39307EE-E4A5-3FF6-C3AF-D309DD95872F}"/>
                </a:ext>
              </a:extLst>
            </p:cNvPr>
            <p:cNvSpPr/>
            <p:nvPr/>
          </p:nvSpPr>
          <p:spPr>
            <a:xfrm>
              <a:off x="9598397" y="299868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DFE32563-DACC-E8C1-9A14-D1ADC3F11D5B}"/>
                </a:ext>
              </a:extLst>
            </p:cNvPr>
            <p:cNvCxnSpPr>
              <a:cxnSpLocks/>
            </p:cNvCxnSpPr>
            <p:nvPr/>
          </p:nvCxnSpPr>
          <p:spPr>
            <a:xfrm>
              <a:off x="9884424" y="287230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C4FC1BA4-9A33-57A1-8218-2AB89F231DEC}"/>
                </a:ext>
              </a:extLst>
            </p:cNvPr>
            <p:cNvCxnSpPr>
              <a:stCxn id="70" idx="6"/>
              <a:endCxn id="126" idx="2"/>
            </p:cNvCxnSpPr>
            <p:nvPr/>
          </p:nvCxnSpPr>
          <p:spPr>
            <a:xfrm>
              <a:off x="9104028" y="2420867"/>
              <a:ext cx="494369" cy="86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868BA459-31B9-BFDD-3C82-E0AC2383F362}"/>
                </a:ext>
              </a:extLst>
            </p:cNvPr>
            <p:cNvCxnSpPr>
              <a:stCxn id="71" idx="6"/>
              <a:endCxn id="126" idx="2"/>
            </p:cNvCxnSpPr>
            <p:nvPr/>
          </p:nvCxnSpPr>
          <p:spPr>
            <a:xfrm flipV="1">
              <a:off x="9108740" y="3281713"/>
              <a:ext cx="489657" cy="7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C355A1EF-B99F-DFB7-0631-7F74672E6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1094" y="327911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/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3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a serem seguidos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22" y="1825625"/>
            <a:ext cx="5692062" cy="5032376"/>
          </a:xfrm>
        </p:spPr>
        <p:txBody>
          <a:bodyPr>
            <a:normAutofit/>
          </a:bodyPr>
          <a:lstStyle/>
          <a:p>
            <a:r>
              <a:rPr lang="pt-BR" dirty="0"/>
              <a:t>Sabemos que há uma enorme variedade de calçados e não há uma regra rígida sobre o que faz de um calçado um calçado. </a:t>
            </a:r>
          </a:p>
          <a:p>
            <a:r>
              <a:rPr lang="pt-BR" dirty="0"/>
              <a:t>Normalmente, seguindo o </a:t>
            </a:r>
            <a:r>
              <a:rPr lang="pt-BR" i="1" dirty="0"/>
              <a:t>workflow</a:t>
            </a:r>
            <a:r>
              <a:rPr lang="pt-BR" dirty="0"/>
              <a:t> de trabalho com ML, nós: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coletaríamos o maior número possível de imagens de calçados,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treinaríamos uma rede neural usando esse conjunto,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usaríamos o modelo treinado (i.e., inferências).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31035CD-E057-4083-DEDC-B5C9C0D8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" y="2182762"/>
            <a:ext cx="6244275" cy="35102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1936AA-5952-E1B7-D410-D7F97360CF8E}"/>
              </a:ext>
            </a:extLst>
          </p:cNvPr>
          <p:cNvSpPr txBox="1"/>
          <p:nvPr/>
        </p:nvSpPr>
        <p:spPr>
          <a:xfrm>
            <a:off x="1573160" y="5846544"/>
            <a:ext cx="325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Quanto mais exemplos de calçados em nossa base de dados, melhor!</a:t>
            </a:r>
          </a:p>
        </p:txBody>
      </p:sp>
    </p:spTree>
    <p:extLst>
      <p:ext uri="{BB962C8B-B14F-4D97-AF65-F5344CB8AC3E}">
        <p14:creationId xmlns:p14="http://schemas.microsoft.com/office/powerpoint/2010/main" val="16793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1825625"/>
            <a:ext cx="5119534" cy="5032376"/>
          </a:xfrm>
        </p:spPr>
        <p:txBody>
          <a:bodyPr>
            <a:normAutofit/>
          </a:bodyPr>
          <a:lstStyle/>
          <a:p>
            <a:r>
              <a:rPr lang="pt-BR" dirty="0"/>
              <a:t>Durante o treinamento, poderíamos observar resultados como os mostrados ao lado.</a:t>
            </a:r>
          </a:p>
          <a:p>
            <a:r>
              <a:rPr lang="pt-BR" dirty="0"/>
              <a:t>O modelo atinge uma acurácia de 100% em apenas 11 épocas!</a:t>
            </a:r>
          </a:p>
          <a:p>
            <a:r>
              <a:rPr lang="pt-BR" dirty="0"/>
              <a:t>Isso pode significar que criamos um modelo incrível que pode reconhecer calçados.</a:t>
            </a:r>
          </a:p>
          <a:p>
            <a:r>
              <a:rPr lang="pt-BR" dirty="0"/>
              <a:t>Então vamos usá-lo para realizar inferências com imagens inéditas de calçados!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0CF722-1452-B29C-EA77-7C38AAA29CFB}"/>
              </a:ext>
            </a:extLst>
          </p:cNvPr>
          <p:cNvSpPr txBox="1"/>
          <p:nvPr/>
        </p:nvSpPr>
        <p:spPr>
          <a:xfrm>
            <a:off x="157316" y="2873375"/>
            <a:ext cx="26931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Acurácia de treinamento: </a:t>
            </a:r>
            <a:r>
              <a:rPr lang="pt-BR" sz="1400" b="1" dirty="0"/>
              <a:t>0.570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0.712</a:t>
            </a:r>
            <a:endParaRPr lang="pt-BR" sz="1400" dirty="0"/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0.823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0.915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0.927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0.933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0.947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0.961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0.977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0.995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1.000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280217-8A60-C147-F1A9-B84C7FEE2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" t="10727" r="9690"/>
          <a:stretch/>
        </p:blipFill>
        <p:spPr>
          <a:xfrm>
            <a:off x="2850433" y="2735263"/>
            <a:ext cx="3819517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8C3B8-867A-E62E-DB7C-D7FDB21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de usar o modelo treinado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D3739-8AA5-83FC-FD68-4D082746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87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dirty="0"/>
              <a:t>Mas então mostramos um sapato como este ao lado e ele falha em reconhecê-lo como um calçado. </a:t>
            </a:r>
          </a:p>
          <a:p>
            <a:r>
              <a:rPr lang="pt-BR" dirty="0"/>
              <a:t>Pensamos que o modelo era 100% preciso em reconhecer calçados. </a:t>
            </a:r>
          </a:p>
          <a:p>
            <a:r>
              <a:rPr lang="pt-BR" dirty="0"/>
              <a:t>Mas a realidade é que temos 100% de acurácia no reconhecimento dos tipos de calçados nos quais treinamos a rede neural e essa acurácia de 100% nos levou a uma falsa sensação de segurança de que o modelo funcionaria muito bem com qualquer outra imagem.</a:t>
            </a:r>
          </a:p>
        </p:txBody>
      </p:sp>
      <p:pic>
        <p:nvPicPr>
          <p:cNvPr id="3076" name="Picture 4" descr="SANDÁLIA TRICÔ MEXICANO">
            <a:extLst>
              <a:ext uri="{FF2B5EF4-FFF2-40B4-BE49-F238E27FC236}">
                <a16:creationId xmlns:a16="http://schemas.microsoft.com/office/drawing/2014/main" id="{3B4B3FC5-D9CB-7E0E-1DE1-66F9B7F1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t="19498" r="11004" b="22724"/>
          <a:stretch/>
        </p:blipFill>
        <p:spPr bwMode="auto">
          <a:xfrm>
            <a:off x="838200" y="2116021"/>
            <a:ext cx="4454013" cy="34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9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1C344-8388-CB68-DAAF-CE5F7E06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2001734"/>
            <a:ext cx="11051458" cy="2854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Acabamos de verificar que nosso modelo, inicialmente, perfeito não é tão perfeito assim.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O que fazer?</a:t>
            </a:r>
          </a:p>
        </p:txBody>
      </p:sp>
    </p:spTree>
    <p:extLst>
      <p:ext uri="{BB962C8B-B14F-4D97-AF65-F5344CB8AC3E}">
        <p14:creationId xmlns:p14="http://schemas.microsoft.com/office/powerpoint/2010/main" val="34571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208" y="1825624"/>
            <a:ext cx="6474811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Nosso modelo falhou em atingir o objetivo final, que era </a:t>
            </a:r>
            <a:r>
              <a:rPr lang="pt-BR" b="1" i="1" dirty="0">
                <a:solidFill>
                  <a:srgbClr val="00B050"/>
                </a:solidFill>
              </a:rPr>
              <a:t>generalizar</a:t>
            </a:r>
            <a:r>
              <a:rPr lang="pt-BR" dirty="0"/>
              <a:t>.</a:t>
            </a:r>
          </a:p>
          <a:p>
            <a:r>
              <a:rPr lang="pt-BR" dirty="0"/>
              <a:t>Muito provavelmente ele ficou demasiadamente bom para reconhecer calçados apenas no conjunto em que foi treinado.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conhecido somo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  <a:p>
            <a:r>
              <a:rPr lang="pt-BR" dirty="0"/>
              <a:t>Precisamos de uma forma para analisar e evitar que o modelo se sobreajuste aos dados do conjunto de treinamento.</a:t>
            </a:r>
          </a:p>
          <a:p>
            <a:r>
              <a:rPr lang="pt-BR" dirty="0"/>
              <a:t>Para isso, dividimos o conjunto total de exemplos em subconjuntos.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550F7D-69E9-4DED-A680-898746B1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" y="1690688"/>
            <a:ext cx="3124417" cy="20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34C0A3A-BD98-D579-E74B-D1EF69056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06" y="3429000"/>
            <a:ext cx="2238810" cy="33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8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Antes de falarmos sobre a divisão do conjunto total de dados, vamos falar rapidamente sobre dois problemas comuns que modelos de ML podem apresentar, o </a:t>
            </a:r>
            <a:r>
              <a:rPr lang="pt-BR" b="1" i="1" dirty="0" err="1">
                <a:solidFill>
                  <a:srgbClr val="FF0000"/>
                </a:solidFill>
              </a:rPr>
              <a:t>subajuste</a:t>
            </a:r>
            <a:r>
              <a:rPr lang="pt-BR" dirty="0"/>
              <a:t> e 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447925" y="178764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729064" y="150735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971936" y="153116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135534" y="150628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328700" y="232783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219316" y="409594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5086869" y="180001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757665" y="178764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9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12942</TotalTime>
  <Words>2909</Words>
  <Application>Microsoft Office PowerPoint</Application>
  <PresentationFormat>Widescreen</PresentationFormat>
  <Paragraphs>268</Paragraphs>
  <Slides>33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Datasets</vt:lpstr>
      <vt:lpstr>O que vamos ver?</vt:lpstr>
      <vt:lpstr>Reconhecendo calçados</vt:lpstr>
      <vt:lpstr>Passos a serem seguidos</vt:lpstr>
      <vt:lpstr>Resultados do treinamento</vt:lpstr>
      <vt:lpstr>Hora de usar o modelo treinado</vt:lpstr>
      <vt:lpstr>Apresentação do PowerPoint</vt:lpstr>
      <vt:lpstr>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Apresentação do PowerPoint</vt:lpstr>
      <vt:lpstr>Dividir para conquistar!</vt:lpstr>
      <vt:lpstr>Dividir para conquistar!</vt:lpstr>
      <vt:lpstr>Conjunto de treinamento</vt:lpstr>
      <vt:lpstr>Conjunto de validação</vt:lpstr>
      <vt:lpstr>Conjunto de teste</vt:lpstr>
      <vt:lpstr>Aplicando a metodologia</vt:lpstr>
      <vt:lpstr>Aplicando a metodologia</vt:lpstr>
      <vt:lpstr>Aplicando a metodologia</vt:lpstr>
      <vt:lpstr>Analisando o erro</vt:lpstr>
      <vt:lpstr>Analisando o erro</vt:lpstr>
      <vt:lpstr>Analisando o erro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2262</cp:revision>
  <dcterms:created xsi:type="dcterms:W3CDTF">2020-01-20T13:50:05Z</dcterms:created>
  <dcterms:modified xsi:type="dcterms:W3CDTF">2023-08-24T18:02:31Z</dcterms:modified>
</cp:coreProperties>
</file>