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30" r:id="rId29"/>
    <p:sldId id="431" r:id="rId30"/>
    <p:sldId id="427" r:id="rId31"/>
    <p:sldId id="405" r:id="rId32"/>
    <p:sldId id="293" r:id="rId33"/>
    <p:sldId id="306" r:id="rId34"/>
    <p:sldId id="446" r:id="rId35"/>
    <p:sldId id="438" r:id="rId36"/>
    <p:sldId id="440" r:id="rId37"/>
    <p:sldId id="441" r:id="rId38"/>
    <p:sldId id="437" r:id="rId39"/>
    <p:sldId id="442" r:id="rId40"/>
    <p:sldId id="443" r:id="rId41"/>
    <p:sldId id="444" r:id="rId42"/>
    <p:sldId id="445" r:id="rId43"/>
    <p:sldId id="447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</a:rPr>
              <a:t>de um </a:t>
            </a:r>
            <a:r>
              <a:rPr lang="pt-BR" b="1" i="1">
                <a:solidFill>
                  <a:srgbClr val="00B050"/>
                </a:solidFill>
                <a:effectLst/>
              </a:rPr>
              <a:t>plano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28C885-5E71-B2B1-A1C0-BB5E866BD112}"/>
              </a:ext>
            </a:extLst>
          </p:cNvPr>
          <p:cNvSpPr txBox="1"/>
          <p:nvPr/>
        </p:nvSpPr>
        <p:spPr>
          <a:xfrm>
            <a:off x="1135059" y="5485769"/>
            <a:ext cx="376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 caso da função ter apenas um argumento, o vetor gradiente dá a inclinação de uma reta tangente ao ponto onde ele é calculado.</a:t>
            </a:r>
          </a:p>
        </p:txBody>
      </p: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é o </a:t>
                </a:r>
                <a:r>
                  <a:rPr lang="nl-BE" b="1" i="1" dirty="0"/>
                  <a:t>número de exemplos coletados</a:t>
                </a:r>
                <a:r>
                  <a:rPr lang="nl-BE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  <a:blipFill>
                <a:blip r:embed="rId2"/>
                <a:stretch>
                  <a:fillRect l="-1086" t="-2761" b="-2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considerados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pois é mais rápido e requer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,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Por, em geral, usar um </a:t>
                </a:r>
                <a:r>
                  <a:rPr lang="nl-BE" b="1" i="1" dirty="0">
                    <a:solidFill>
                      <a:srgbClr val="00B050"/>
                    </a:solidFill>
                  </a:rPr>
                  <a:t>subconjunto</a:t>
                </a:r>
                <a:r>
                  <a:rPr lang="nl-BE" dirty="0"/>
                  <a:t> de exemplos,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Porém,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ser variável, essa versão é vista como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anteriores, pois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pode ser feito igual a 1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por ser flexível,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D40C-581D-767F-12ED-42D2CB7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8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Anexo:</a:t>
            </a:r>
          </a:p>
          <a:p>
            <a:pPr marL="0" indent="0" algn="ctr">
              <a:buNone/>
            </a:pPr>
            <a:r>
              <a:rPr lang="pt-BR" sz="7200" dirty="0"/>
              <a:t>Cálculo do vetor gradiente</a:t>
            </a:r>
          </a:p>
        </p:txBody>
      </p:sp>
    </p:spTree>
    <p:extLst>
      <p:ext uri="{BB962C8B-B14F-4D97-AF65-F5344CB8AC3E}">
        <p14:creationId xmlns:p14="http://schemas.microsoft.com/office/powerpoint/2010/main" val="42109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o hiperplano como a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vetor gradiente é calculado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Assim, o vetor gradiente da função de erro em relação aos pesos é dado por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r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6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8F244-8587-36D5-74B4-58E14CF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Como a operação de derivada é distributiva, podemos reescrever a equação acima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Substituindo a função hipótese na equação acima,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121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3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BBBB-477C-EF02-B776-2500DDB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Aplicando a regra da cadeia, reescrevemos a equação anterior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Sabendo que a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b="1" i="1" dirty="0">
                    <a:latin typeface="Cambria Math" panose="02040503050406030204" pitchFamily="18" charset="0"/>
                  </a:rPr>
                  <a:t> </a:t>
                </a:r>
                <a:r>
                  <a:rPr lang="pt-BR" sz="2900" dirty="0"/>
                  <a:t>é igual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 reescrevemos a equação anterior como</a:t>
                </a:r>
                <a:endParaRPr lang="pt-BR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0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0937-F834-88AD-E3E6-94886F7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Fazendo</a:t>
                </a: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Notem que a equação acima é um </a:t>
                </a:r>
                <a:r>
                  <a:rPr lang="pt-BR" b="1" i="1" dirty="0"/>
                  <a:t>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  <a:blipFill>
                <a:blip r:embed="rId2"/>
                <a:stretch>
                  <a:fillRect l="-109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64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9A54-37B4-8767-0F70-8AFDB27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Podemos reescrever a equação (i.e., vetor) anterior como uma multiplicação matricial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Percebam que temos a multiplicação de uma matriz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por um vetor coluna de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A matriz contém em cada linha todos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único</a:t>
                </a:r>
                <a:r>
                  <a:rPr lang="pt-BR" dirty="0"/>
                  <a:t> atributo.</a:t>
                </a:r>
              </a:p>
              <a:p>
                <a:pPr marL="0" indent="0">
                  <a:buNone/>
                </a:pPr>
                <a:r>
                  <a:rPr lang="pt-BR" dirty="0"/>
                  <a:t>O vetor contém em cada linha a diferença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até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  <a:blipFill>
                <a:blip r:embed="rId2"/>
                <a:stretch>
                  <a:fillRect l="-1106" t="-193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C6E-B23A-A079-E0B3-7110FA21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Se definirmos uma matriz que contém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exemplos de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atributos e que tem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dois vetores coluna com dimensões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(i.e., rótulos) e todos os valores preditos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e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2"/>
                <a:stretch>
                  <a:fillRect l="-109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1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48CD-5975-9166-CE39-4E765E6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Usando a matriz e os vetores definidos no slide anterior, podemos reescrever o vetor gradiente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resultado da multiplicação matricial acima continua resultando em um</a:t>
                </a:r>
                <a:r>
                  <a:rPr lang="pt-BR" b="1" i="1" dirty="0"/>
                  <a:t> 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  <a:blipFill>
                <a:blip r:embed="rId2"/>
                <a:stretch>
                  <a:fillRect l="-1084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Utilizando o resultado anterior, 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soma acima deve resultar em um vetor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pois esta é a dimensão dos dois vetores sendo somados. </a:t>
                </a:r>
              </a:p>
              <a:p>
                <a:pPr marL="0" indent="0">
                  <a:buNone/>
                </a:pPr>
                <a:r>
                  <a:rPr lang="pt-BR" dirty="0"/>
                  <a:t>Lembrem-se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é a dimensão do vetor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 qual contém todos os pesos do modelo 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 tem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também.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  <a:blipFill>
                <a:blip r:embed="rId2"/>
                <a:stretch>
                  <a:fillRect l="-1095" t="-1937" r="-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5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  <a:blipFill>
                <a:blip r:embed="rId2"/>
                <a:stretch>
                  <a:fillRect l="-91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9459</TotalTime>
  <Words>5483</Words>
  <Application>Microsoft Office PowerPoint</Application>
  <PresentationFormat>Widescreen</PresentationFormat>
  <Paragraphs>426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  <vt:lpstr>Apresentação do PowerPoint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Equação de atualização dos pesos</vt:lpstr>
      <vt:lpstr>Equação de atualização dos pesos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1891</cp:revision>
  <dcterms:created xsi:type="dcterms:W3CDTF">2020-01-20T13:50:05Z</dcterms:created>
  <dcterms:modified xsi:type="dcterms:W3CDTF">2023-09-01T16:44:51Z</dcterms:modified>
</cp:coreProperties>
</file>