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406" r:id="rId3"/>
    <p:sldId id="409" r:id="rId4"/>
    <p:sldId id="410" r:id="rId5"/>
    <p:sldId id="422" r:id="rId6"/>
    <p:sldId id="423" r:id="rId7"/>
    <p:sldId id="413" r:id="rId8"/>
    <p:sldId id="414" r:id="rId9"/>
    <p:sldId id="412" r:id="rId10"/>
    <p:sldId id="424" r:id="rId11"/>
    <p:sldId id="415" r:id="rId12"/>
    <p:sldId id="416" r:id="rId13"/>
    <p:sldId id="426" r:id="rId14"/>
    <p:sldId id="425" r:id="rId15"/>
    <p:sldId id="417" r:id="rId16"/>
    <p:sldId id="427" r:id="rId17"/>
    <p:sldId id="428" r:id="rId18"/>
    <p:sldId id="429" r:id="rId19"/>
    <p:sldId id="418" r:id="rId20"/>
    <p:sldId id="420" r:id="rId21"/>
    <p:sldId id="421" r:id="rId22"/>
    <p:sldId id="430" r:id="rId23"/>
    <p:sldId id="405" r:id="rId24"/>
    <p:sldId id="293" r:id="rId25"/>
    <p:sldId id="306" r:id="rId26"/>
    <p:sldId id="419"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84625" autoAdjust="0"/>
  </p:normalViewPr>
  <p:slideViewPr>
    <p:cSldViewPr snapToGrid="0">
      <p:cViewPr varScale="1">
        <p:scale>
          <a:sx n="93" d="100"/>
          <a:sy n="93" d="100"/>
        </p:scale>
        <p:origin x="1494" y="9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16/08/2023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16/08/2023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4069978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3043654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421570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196127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859425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2932114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contexto de aprendizado de máquina, a generalização refere-se à capacidade de um modelo treinado em um conjunto de dados específico de realizar predições precisas e acuradas em dados que nunca foram vistos durante o processo de treinamento.</a:t>
            </a:r>
          </a:p>
          <a:p>
            <a:pPr algn="l"/>
            <a:r>
              <a:rPr lang="pt-BR" b="0" i="0" dirty="0">
                <a:solidFill>
                  <a:srgbClr val="374151"/>
                </a:solidFill>
                <a:effectLst/>
                <a:latin typeface="Söhne"/>
              </a:rPr>
              <a:t>Quando um modelo é treinado em um conjunto de dados, ele busca aprender padrões e regras que governam os relacionamentos entre as entradas e as saídas desse conjunto. A generalização ocorre quando o modelo consegue aplicar esse conhecimento aprendido para fazer predições em novos dados que não foram usados durante o treinamento. Em outras palavras, um modelo generalizado é capaz de "generalizar" o conhecimento adquirido com o conjunto de treinamento para realizar previsões precisas em situações desconhecidas.</a:t>
            </a:r>
          </a:p>
          <a:p>
            <a:pPr algn="l"/>
            <a:r>
              <a:rPr lang="pt-BR" b="0" i="0" dirty="0">
                <a:solidFill>
                  <a:srgbClr val="374151"/>
                </a:solidFill>
                <a:effectLst/>
                <a:latin typeface="Söhne"/>
              </a:rPr>
              <a:t>A generalização é um aspecto crítico do aprendizado de máquina, pois o objetivo é que o modelo seja capaz de lidar efetivamente com dados do mundo real, que podem ser diferentes ou conter variações em relação ao conjunto de treinamento. Um modelo que generaliza bem evita problemas de </a:t>
            </a:r>
            <a:r>
              <a:rPr lang="pt-BR" b="0" i="0" dirty="0" err="1">
                <a:solidFill>
                  <a:srgbClr val="374151"/>
                </a:solidFill>
                <a:effectLst/>
                <a:latin typeface="Söhne"/>
              </a:rPr>
              <a:t>superajuste</a:t>
            </a:r>
            <a:r>
              <a:rPr lang="pt-BR" b="0" i="0" dirty="0">
                <a:solidFill>
                  <a:srgbClr val="374151"/>
                </a:solidFill>
                <a:effectLst/>
                <a:latin typeface="Söhne"/>
              </a:rPr>
              <a:t> (</a:t>
            </a:r>
            <a:r>
              <a:rPr lang="pt-BR" b="0" i="0" dirty="0" err="1">
                <a:solidFill>
                  <a:srgbClr val="374151"/>
                </a:solidFill>
                <a:effectLst/>
                <a:latin typeface="Söhne"/>
              </a:rPr>
              <a:t>overfitting</a:t>
            </a:r>
            <a:r>
              <a:rPr lang="pt-BR" b="0" i="0" dirty="0">
                <a:solidFill>
                  <a:srgbClr val="374151"/>
                </a:solidFill>
                <a:effectLst/>
                <a:latin typeface="Söhne"/>
              </a:rPr>
              <a:t>), onde ele se torna muito específico para o conjunto de treinamento e tem um desempenho inferior em novos dados, ou problemas de </a:t>
            </a:r>
            <a:r>
              <a:rPr lang="pt-BR" b="0" i="0" dirty="0" err="1">
                <a:solidFill>
                  <a:srgbClr val="374151"/>
                </a:solidFill>
                <a:effectLst/>
                <a:latin typeface="Söhne"/>
              </a:rPr>
              <a:t>subajuste</a:t>
            </a:r>
            <a:r>
              <a:rPr lang="pt-BR" b="0" i="0" dirty="0">
                <a:solidFill>
                  <a:srgbClr val="374151"/>
                </a:solidFill>
                <a:effectLst/>
                <a:latin typeface="Söhne"/>
              </a:rPr>
              <a:t> (</a:t>
            </a:r>
            <a:r>
              <a:rPr lang="pt-BR" b="0" i="0" dirty="0" err="1">
                <a:solidFill>
                  <a:srgbClr val="374151"/>
                </a:solidFill>
                <a:effectLst/>
                <a:latin typeface="Söhne"/>
              </a:rPr>
              <a:t>underfitting</a:t>
            </a:r>
            <a:r>
              <a:rPr lang="pt-BR" b="0" i="0" dirty="0">
                <a:solidFill>
                  <a:srgbClr val="374151"/>
                </a:solidFill>
                <a:effectLst/>
                <a:latin typeface="Söhne"/>
              </a:rPr>
              <a:t>), onde ele não captura adequadamente os padrões do conjunto de treinamento e também não tem um desempenho satisfatório em novos dados.</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1829632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contexto de aprendizado de máquina, a generalização refere-se à capacidade de um modelo treinado em um conjunto de dados específico de realizar predições precisas e acuradas em dados que nunca foram vistos durante o processo de treinamento.</a:t>
            </a:r>
          </a:p>
          <a:p>
            <a:pPr algn="l"/>
            <a:r>
              <a:rPr lang="pt-BR" b="0" i="0" dirty="0">
                <a:solidFill>
                  <a:srgbClr val="374151"/>
                </a:solidFill>
                <a:effectLst/>
                <a:latin typeface="Söhne"/>
              </a:rPr>
              <a:t>Quando um modelo é treinado em um conjunto de dados, ele busca aprender padrões e regras que governam os relacionamentos entre as entradas e as saídas desse conjunto. A generalização ocorre quando o modelo consegue aplicar esse conhecimento aprendido para fazer predições em novos dados que não foram usados durante o treinamento. Em outras palavras, um modelo generalizado é capaz de "generalizar" o conhecimento adquirido com o conjunto de treinamento para realizar previsões precisas em situações desconhecidas.</a:t>
            </a:r>
          </a:p>
          <a:p>
            <a:pPr algn="l"/>
            <a:r>
              <a:rPr lang="pt-BR" b="0" i="0" dirty="0">
                <a:solidFill>
                  <a:srgbClr val="374151"/>
                </a:solidFill>
                <a:effectLst/>
                <a:latin typeface="Söhne"/>
              </a:rPr>
              <a:t>A generalização é um aspecto crítico do aprendizado de máquina, pois o objetivo é que o modelo seja capaz de lidar efetivamente com dados do mundo real, que podem ser diferentes ou conter variações em relação ao conjunto de treinamento. Um modelo que generaliza bem evita problemas de </a:t>
            </a:r>
            <a:r>
              <a:rPr lang="pt-BR" b="0" i="0" dirty="0" err="1">
                <a:solidFill>
                  <a:srgbClr val="374151"/>
                </a:solidFill>
                <a:effectLst/>
                <a:latin typeface="Söhne"/>
              </a:rPr>
              <a:t>superajuste</a:t>
            </a:r>
            <a:r>
              <a:rPr lang="pt-BR" b="0" i="0" dirty="0">
                <a:solidFill>
                  <a:srgbClr val="374151"/>
                </a:solidFill>
                <a:effectLst/>
                <a:latin typeface="Söhne"/>
              </a:rPr>
              <a:t> (</a:t>
            </a:r>
            <a:r>
              <a:rPr lang="pt-BR" b="0" i="0" dirty="0" err="1">
                <a:solidFill>
                  <a:srgbClr val="374151"/>
                </a:solidFill>
                <a:effectLst/>
                <a:latin typeface="Söhne"/>
              </a:rPr>
              <a:t>overfitting</a:t>
            </a:r>
            <a:r>
              <a:rPr lang="pt-BR" b="0" i="0" dirty="0">
                <a:solidFill>
                  <a:srgbClr val="374151"/>
                </a:solidFill>
                <a:effectLst/>
                <a:latin typeface="Söhne"/>
              </a:rPr>
              <a:t>), onde ele se torna muito específico para o conjunto de treinamento e tem um desempenho inferior em novos dados, ou problemas de </a:t>
            </a:r>
            <a:r>
              <a:rPr lang="pt-BR" b="0" i="0" dirty="0" err="1">
                <a:solidFill>
                  <a:srgbClr val="374151"/>
                </a:solidFill>
                <a:effectLst/>
                <a:latin typeface="Söhne"/>
              </a:rPr>
              <a:t>subajuste</a:t>
            </a:r>
            <a:r>
              <a:rPr lang="pt-BR" b="0" i="0" dirty="0">
                <a:solidFill>
                  <a:srgbClr val="374151"/>
                </a:solidFill>
                <a:effectLst/>
                <a:latin typeface="Söhne"/>
              </a:rPr>
              <a:t> (</a:t>
            </a:r>
            <a:r>
              <a:rPr lang="pt-BR" b="0" i="0" dirty="0" err="1">
                <a:solidFill>
                  <a:srgbClr val="374151"/>
                </a:solidFill>
                <a:effectLst/>
                <a:latin typeface="Söhne"/>
              </a:rPr>
              <a:t>underfitting</a:t>
            </a:r>
            <a:r>
              <a:rPr lang="pt-BR" b="0" i="0" dirty="0">
                <a:solidFill>
                  <a:srgbClr val="374151"/>
                </a:solidFill>
                <a:effectLst/>
                <a:latin typeface="Söhne"/>
              </a:rPr>
              <a:t>), onde ele não captura adequadamente os padrões do conjunto de treinamento e também não tem um desempenho satisfatório em novos dados.</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172899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técnicas e </a:t>
            </a:r>
            <a:r>
              <a:rPr lang="pt-BR" sz="1200" dirty="0" err="1"/>
              <a:t>algortimos</a:t>
            </a:r>
            <a:r>
              <a:rPr lang="pt-BR" sz="1200" dirty="0"/>
              <a:t> orientadas a dados: aprendem automaticamente a partir de grandes volumes de dados.</a:t>
            </a:r>
          </a:p>
          <a:p>
            <a:endParaRPr lang="en-US" sz="1200" b="1" dirty="0"/>
          </a:p>
          <a:p>
            <a:r>
              <a:rPr lang="pt-BR" sz="1200" b="0" dirty="0"/>
              <a:t>O aprendizado de máquina pode ser definido como o processo de </a:t>
            </a:r>
            <a:r>
              <a:rPr lang="pt-BR" sz="1200" b="1" dirty="0"/>
              <a:t>induzir</a:t>
            </a:r>
            <a:r>
              <a:rPr lang="pt-BR" sz="1200" b="0" dirty="0"/>
              <a:t> inteligência em uma</a:t>
            </a:r>
            <a:r>
              <a:rPr lang="pt-BR" sz="1200" b="0" baseline="0" dirty="0"/>
              <a:t> </a:t>
            </a:r>
            <a:r>
              <a:rPr lang="pt-BR" sz="1200" b="0" dirty="0"/>
              <a:t>máquina </a:t>
            </a:r>
            <a:r>
              <a:rPr lang="pt-BR" sz="1200" b="1" dirty="0"/>
              <a:t>sem que ela</a:t>
            </a:r>
            <a:r>
              <a:rPr lang="pt-BR" sz="1200" b="1" baseline="0" dirty="0"/>
              <a:t> seja explicitamente</a:t>
            </a:r>
            <a:r>
              <a:rPr lang="pt-BR" sz="1200" b="1" dirty="0"/>
              <a:t> programada</a:t>
            </a:r>
            <a:r>
              <a:rPr lang="pt-BR" sz="1200" b="0" dirty="0"/>
              <a:t>.</a:t>
            </a:r>
            <a:endParaRPr lang="en-US" sz="1200" b="0" dirty="0"/>
          </a:p>
          <a:p>
            <a:endParaRPr lang="en-US" sz="1200" b="1" dirty="0"/>
          </a:p>
          <a:p>
            <a:r>
              <a:rPr lang="pt-BR" sz="1200" b="0" dirty="0"/>
              <a:t>Por exemplo, o filtro de spam do </a:t>
            </a:r>
            <a:r>
              <a:rPr lang="pt-BR" sz="1200" b="0" dirty="0" err="1"/>
              <a:t>gmail</a:t>
            </a:r>
            <a:r>
              <a:rPr lang="pt-BR" sz="1200" b="0" dirty="0"/>
              <a:t> utiliza aprendizado de máquina para aprender se</a:t>
            </a:r>
            <a:r>
              <a:rPr lang="pt-BR" sz="1200" b="0" baseline="0" dirty="0"/>
              <a:t> um email é </a:t>
            </a:r>
            <a:r>
              <a:rPr lang="pt-BR" sz="1200" b="0" dirty="0"/>
              <a:t>spam</a:t>
            </a:r>
            <a:r>
              <a:rPr lang="pt-BR" sz="1200" b="0" baseline="0" dirty="0"/>
              <a:t> </a:t>
            </a:r>
            <a:r>
              <a:rPr lang="pt-BR" sz="1200" b="0" dirty="0"/>
              <a:t>(por exemplo, sinalizados por usuários) e exemplos de </a:t>
            </a:r>
            <a:r>
              <a:rPr lang="pt-BR" sz="1200" b="0" dirty="0" err="1"/>
              <a:t>emails</a:t>
            </a:r>
            <a:r>
              <a:rPr lang="pt-BR" sz="1200" b="0" dirty="0"/>
              <a:t> regulares (não spam, também chamados de “</a:t>
            </a:r>
            <a:r>
              <a:rPr lang="pt-BR" sz="1200" b="0" dirty="0" err="1"/>
              <a:t>ham</a:t>
            </a:r>
            <a:r>
              <a:rPr lang="pt-BR" sz="1200" b="0" dirty="0"/>
              <a:t>"). </a:t>
            </a:r>
          </a:p>
          <a:p>
            <a:endParaRPr lang="pt-BR" sz="1200" b="0" dirty="0"/>
          </a:p>
          <a:p>
            <a:r>
              <a:rPr lang="pt-BR" sz="1200" b="0" dirty="0"/>
              <a:t>Os exemplos que o modelo usa para aprender são chamados de </a:t>
            </a:r>
            <a:r>
              <a:rPr lang="pt-BR" sz="1200" b="1" dirty="0"/>
              <a:t>conjunto de treinamento</a:t>
            </a:r>
            <a:r>
              <a:rPr lang="pt-BR" sz="1200" b="0" dirty="0"/>
              <a:t>. Cada </a:t>
            </a:r>
            <a:r>
              <a:rPr lang="pt-BR" sz="1200" b="1" dirty="0"/>
              <a:t>exemplo de treinamento </a:t>
            </a:r>
            <a:r>
              <a:rPr lang="pt-BR" sz="1200" b="0" dirty="0"/>
              <a:t>é chamado de </a:t>
            </a:r>
            <a:r>
              <a:rPr lang="pt-BR" sz="1200" b="1" dirty="0"/>
              <a:t>instância de treinamento </a:t>
            </a:r>
            <a:r>
              <a:rPr lang="pt-BR" sz="1200" b="0" dirty="0"/>
              <a:t>(ou amostra).</a:t>
            </a:r>
          </a:p>
          <a:p>
            <a:endParaRPr lang="pt-BR" sz="1200" b="0" dirty="0"/>
          </a:p>
          <a:p>
            <a:r>
              <a:rPr lang="pt-BR" sz="1200" b="0" dirty="0"/>
              <a:t>Induzir conhecimento através da apresentação de experiências prévias.</a:t>
            </a:r>
          </a:p>
          <a:p>
            <a:endParaRPr lang="pt-B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Induzir</a:t>
            </a:r>
            <a:r>
              <a:rPr lang="pt-BR" dirty="0"/>
              <a:t> conhecimento através de experiências prévias.</a:t>
            </a:r>
          </a:p>
          <a:p>
            <a:endParaRPr lang="en-US" sz="1200" b="0" dirty="0"/>
          </a:p>
          <a:p>
            <a:endParaRPr lang="pt-BR" dirty="0"/>
          </a:p>
          <a:p>
            <a:r>
              <a:rPr lang="pt-BR" dirty="0"/>
              <a:t>Através de experiências prévias, induz-se</a:t>
            </a:r>
            <a:r>
              <a:rPr lang="pt-BR" baseline="0" dirty="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3</a:t>
            </a:fld>
            <a:endParaRPr lang="pt-BR"/>
          </a:p>
        </p:txBody>
      </p:sp>
    </p:spTree>
    <p:extLst>
      <p:ext uri="{BB962C8B-B14F-4D97-AF65-F5344CB8AC3E}">
        <p14:creationId xmlns:p14="http://schemas.microsoft.com/office/powerpoint/2010/main" val="335359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320990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45348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2348205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p>
          <a:p>
            <a:endParaRPr lang="pt-BR" dirty="0"/>
          </a:p>
          <a:p>
            <a:r>
              <a:rPr lang="pt-BR" dirty="0"/>
              <a:t>Então, em vez de você tentar descobrir as regras que agem sobre os dados para lhe dar uma resposta, e se você fizer o contrário e fornecer as respostas com os dados e tiver um computador que pode descobrir as regras que irão combiná-los juntos?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303382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p>
          <a:p>
            <a:endParaRPr lang="pt-BR" dirty="0"/>
          </a:p>
          <a:p>
            <a:r>
              <a:rPr lang="pt-BR" dirty="0"/>
              <a:t>Então, em vez de você tentar descobrir as regras que agem sobre os dados para lhe dar uma resposta, e se você fizer o contrário e fornecer as respostas com os dados e tiver um computador que pode descobrir as regras que irão combiná-los juntos?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805259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1520028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147720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16/08/2023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16/08/2023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16/08/2023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16/08/2023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16/08/2023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16/08/2023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16/08/2023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16/08/2023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16/08/2023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16/08/2023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16/08/2023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16/08/2023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odeproject.com/Articles/1275031/Why-real-neurons-learn-faster-ai" TargetMode="Externa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TP557 - Tópicos avançados em IoT e </a:t>
            </a:r>
            <a:r>
              <a:rPr lang="pt-BR" sz="5400" dirty="0" err="1"/>
              <a:t>Machine</a:t>
            </a:r>
            <a:r>
              <a:rPr lang="pt-BR" sz="5400" dirty="0"/>
              <a:t> Learning:</a:t>
            </a:r>
            <a:br>
              <a:rPr lang="pt-BR" dirty="0"/>
            </a:br>
            <a:r>
              <a:rPr lang="pt-BR" b="1" i="1" dirty="0"/>
              <a:t>O Paradigma do Aprendizado de Máquina</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6785107" y="3429000"/>
            <a:ext cx="2261389" cy="2237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oT Group">
            <a:extLst>
              <a:ext uri="{FF2B5EF4-FFF2-40B4-BE49-F238E27FC236}">
                <a16:creationId xmlns:a16="http://schemas.microsoft.com/office/drawing/2014/main" id="{AC034F57-E830-B6E7-6790-12FDBBDB29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63551" b="22561"/>
          <a:stretch/>
        </p:blipFill>
        <p:spPr bwMode="auto">
          <a:xfrm>
            <a:off x="2899985" y="3509963"/>
            <a:ext cx="2509138" cy="200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20B49BBC-21C6-6EB6-B7DD-2A4E71AD1E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6" r="1714"/>
          <a:stretch/>
        </p:blipFill>
        <p:spPr bwMode="auto">
          <a:xfrm>
            <a:off x="772828" y="4585535"/>
            <a:ext cx="2979222" cy="20956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t-BR" dirty="0"/>
              <a:t>O paradigma do aprendizado de máquina</a:t>
            </a:r>
          </a:p>
        </p:txBody>
      </p:sp>
      <p:sp>
        <p:nvSpPr>
          <p:cNvPr id="3" name="Content Placeholder 2"/>
          <p:cNvSpPr>
            <a:spLocks noGrp="1"/>
          </p:cNvSpPr>
          <p:nvPr>
            <p:ph idx="1"/>
          </p:nvPr>
        </p:nvSpPr>
        <p:spPr>
          <a:xfrm>
            <a:off x="838200" y="1825625"/>
            <a:ext cx="11206316" cy="2692338"/>
          </a:xfrm>
        </p:spPr>
        <p:txBody>
          <a:bodyPr>
            <a:normAutofit/>
          </a:bodyPr>
          <a:lstStyle/>
          <a:p>
            <a:r>
              <a:rPr lang="pt-BR" dirty="0"/>
              <a:t>Como a máquina apende?</a:t>
            </a:r>
          </a:p>
          <a:p>
            <a:pPr lvl="1">
              <a:buFont typeface="Wingdings" panose="05000000000000000000" pitchFamily="2" charset="2"/>
              <a:buChar char="§"/>
            </a:pPr>
            <a:r>
              <a:rPr lang="pt-BR" dirty="0"/>
              <a:t>Através de treinamento com o conjunto de experiências prévias (chamado de </a:t>
            </a:r>
            <a:r>
              <a:rPr lang="pt-BR" b="1" i="1" dirty="0">
                <a:solidFill>
                  <a:srgbClr val="00B050"/>
                </a:solidFill>
              </a:rPr>
              <a:t>conjunto de treinamento</a:t>
            </a:r>
            <a:r>
              <a:rPr lang="pt-BR" dirty="0"/>
              <a:t>).</a:t>
            </a:r>
          </a:p>
          <a:p>
            <a:pPr lvl="1">
              <a:buFont typeface="Wingdings" panose="05000000000000000000" pitchFamily="2" charset="2"/>
              <a:buChar char="§"/>
            </a:pPr>
            <a:r>
              <a:rPr lang="pt-BR" dirty="0"/>
              <a:t>Durante o treinamento, o </a:t>
            </a:r>
            <a:r>
              <a:rPr lang="pt-BR" b="1" i="1" dirty="0">
                <a:solidFill>
                  <a:srgbClr val="00B050"/>
                </a:solidFill>
              </a:rPr>
              <a:t>conjunto de treinamento </a:t>
            </a:r>
            <a:r>
              <a:rPr lang="pt-BR" dirty="0"/>
              <a:t>é </a:t>
            </a:r>
            <a:r>
              <a:rPr lang="pt-BR" b="1" i="1" dirty="0">
                <a:solidFill>
                  <a:srgbClr val="00B050"/>
                </a:solidFill>
              </a:rPr>
              <a:t>apresentado ao modelo diversas vezes</a:t>
            </a:r>
            <a:r>
              <a:rPr lang="pt-BR" dirty="0"/>
              <a:t>.</a:t>
            </a:r>
          </a:p>
          <a:p>
            <a:pPr lvl="1">
              <a:buFont typeface="Wingdings" panose="05000000000000000000" pitchFamily="2" charset="2"/>
              <a:buChar char="§"/>
            </a:pPr>
            <a:r>
              <a:rPr lang="pt-BR" dirty="0"/>
              <a:t>Com isso, o modelo vai </a:t>
            </a:r>
            <a:r>
              <a:rPr lang="pt-BR" b="1" i="1" dirty="0">
                <a:solidFill>
                  <a:srgbClr val="00B050"/>
                </a:solidFill>
              </a:rPr>
              <a:t>iterativamente</a:t>
            </a:r>
            <a:r>
              <a:rPr lang="pt-BR" dirty="0"/>
              <a:t> aprendendo um </a:t>
            </a:r>
            <a:r>
              <a:rPr lang="pt-BR" b="1" i="1" dirty="0">
                <a:solidFill>
                  <a:srgbClr val="00B050"/>
                </a:solidFill>
              </a:rPr>
              <a:t>mapeamento</a:t>
            </a:r>
            <a:r>
              <a:rPr lang="pt-BR" dirty="0"/>
              <a:t> das entradas nas saídas esperadas.</a:t>
            </a:r>
          </a:p>
          <a:p>
            <a:endParaRPr lang="pt-BR" dirty="0"/>
          </a:p>
        </p:txBody>
      </p:sp>
      <p:sp>
        <p:nvSpPr>
          <p:cNvPr id="13" name="Rectangle 12"/>
          <p:cNvSpPr/>
          <p:nvPr/>
        </p:nvSpPr>
        <p:spPr>
          <a:xfrm>
            <a:off x="5788138" y="5120871"/>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4960139" y="4589285"/>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a:cxnSpLocks/>
          </p:cNvCxnSpPr>
          <p:nvPr/>
        </p:nvCxnSpPr>
        <p:spPr>
          <a:xfrm>
            <a:off x="4960138" y="53004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4960138" y="57957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20552" y="5001596"/>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920552" y="5001596"/>
                <a:ext cx="1039586" cy="584775"/>
              </a:xfrm>
              <a:prstGeom prst="rect">
                <a:avLst/>
              </a:prstGeom>
              <a:blipFill>
                <a:blip r:embed="rId4"/>
                <a:stretch>
                  <a:fillRect l="-3509" t="-5208" r="-2924"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49847" y="5502506"/>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3649847" y="5502506"/>
                <a:ext cx="1512176" cy="861774"/>
              </a:xfrm>
              <a:prstGeom prst="rect">
                <a:avLst/>
              </a:prstGeom>
              <a:blipFill>
                <a:blip r:embed="rId5"/>
                <a:stretch>
                  <a:fillRect t="-4255" b="-6383"/>
                </a:stretch>
              </a:blipFill>
            </p:spPr>
            <p:txBody>
              <a:bodyPr/>
              <a:lstStyle/>
              <a:p>
                <a:r>
                  <a:rPr lang="pt-BR">
                    <a:noFill/>
                  </a:rPr>
                  <a:t> </a:t>
                </a:r>
              </a:p>
            </p:txBody>
          </p:sp>
        </mc:Fallback>
      </mc:AlternateContent>
      <p:cxnSp>
        <p:nvCxnSpPr>
          <p:cNvPr id="19" name="Straight Arrow Connector 18"/>
          <p:cNvCxnSpPr>
            <a:cxnSpLocks/>
          </p:cNvCxnSpPr>
          <p:nvPr/>
        </p:nvCxnSpPr>
        <p:spPr>
          <a:xfrm>
            <a:off x="7698581" y="5545414"/>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8514180" y="5097669"/>
                <a:ext cx="2712410" cy="861774"/>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8514180" y="5097669"/>
                <a:ext cx="2712410" cy="861774"/>
              </a:xfrm>
              <a:prstGeom prst="rect">
                <a:avLst/>
              </a:prstGeom>
              <a:blipFill>
                <a:blip r:embed="rId6"/>
                <a:stretch>
                  <a:fillRect t="-3521" b="-6338"/>
                </a:stretch>
              </a:blipFill>
            </p:spPr>
            <p:txBody>
              <a:bodyPr/>
              <a:lstStyle/>
              <a:p>
                <a:r>
                  <a:rPr lang="pt-BR">
                    <a:noFill/>
                  </a:rPr>
                  <a:t> </a:t>
                </a:r>
              </a:p>
            </p:txBody>
          </p:sp>
        </mc:Fallback>
      </mc:AlternateContent>
      <p:sp>
        <p:nvSpPr>
          <p:cNvPr id="6" name="Retângulo 5"/>
          <p:cNvSpPr/>
          <p:nvPr/>
        </p:nvSpPr>
        <p:spPr>
          <a:xfrm>
            <a:off x="5250429" y="6311826"/>
            <a:ext cx="5720990" cy="369332"/>
          </a:xfrm>
          <a:prstGeom prst="rect">
            <a:avLst/>
          </a:prstGeom>
        </p:spPr>
        <p:txBody>
          <a:bodyPr wrap="square">
            <a:spAutoFit/>
          </a:bodyPr>
          <a:lstStyle/>
          <a:p>
            <a:r>
              <a:rPr lang="pt-BR" b="1" i="1" dirty="0"/>
              <a:t>Conjunto de dados de treinamento = experiências prévias.</a:t>
            </a:r>
            <a:endParaRPr lang="en-US" b="1" i="1" dirty="0"/>
          </a:p>
        </p:txBody>
      </p:sp>
      <p:cxnSp>
        <p:nvCxnSpPr>
          <p:cNvPr id="24" name="Conector de seta reta 23"/>
          <p:cNvCxnSpPr>
            <a:stCxn id="21" idx="4"/>
            <a:endCxn id="6" idx="1"/>
          </p:cNvCxnSpPr>
          <p:nvPr/>
        </p:nvCxnSpPr>
        <p:spPr>
          <a:xfrm>
            <a:off x="4416473" y="6398694"/>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9185121" y="4463756"/>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sp>
        <p:nvSpPr>
          <p:cNvPr id="21" name="Elipse 20"/>
          <p:cNvSpPr/>
          <p:nvPr/>
        </p:nvSpPr>
        <p:spPr>
          <a:xfrm>
            <a:off x="3385440" y="4963416"/>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98068076-4E20-BD13-5DD9-53EA22D54B5F}"/>
              </a:ext>
            </a:extLst>
          </p:cNvPr>
          <p:cNvSpPr txBox="1"/>
          <p:nvPr/>
        </p:nvSpPr>
        <p:spPr>
          <a:xfrm>
            <a:off x="1109609" y="4374407"/>
            <a:ext cx="2540238" cy="338554"/>
          </a:xfrm>
          <a:prstGeom prst="rect">
            <a:avLst/>
          </a:prstGeom>
          <a:noFill/>
        </p:spPr>
        <p:txBody>
          <a:bodyPr wrap="square" rtlCol="0">
            <a:spAutoFit/>
          </a:bodyPr>
          <a:lstStyle/>
          <a:p>
            <a:pPr algn="ctr"/>
            <a:r>
              <a:rPr lang="pt-BR" sz="1600" b="1" dirty="0" err="1">
                <a:solidFill>
                  <a:srgbClr val="7030A0"/>
                </a:solidFill>
              </a:rPr>
              <a:t>Paleteria</a:t>
            </a:r>
            <a:r>
              <a:rPr lang="pt-BR" sz="1600" b="1" dirty="0">
                <a:solidFill>
                  <a:srgbClr val="7030A0"/>
                </a:solidFill>
              </a:rPr>
              <a:t> Mexicana</a:t>
            </a:r>
          </a:p>
        </p:txBody>
      </p:sp>
    </p:spTree>
    <p:extLst>
      <p:ext uri="{BB962C8B-B14F-4D97-AF65-F5344CB8AC3E}">
        <p14:creationId xmlns:p14="http://schemas.microsoft.com/office/powerpoint/2010/main" val="210359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AE2C6-D107-FD1E-C892-5B95B54B322B}"/>
              </a:ext>
            </a:extLst>
          </p:cNvPr>
          <p:cNvSpPr>
            <a:spLocks noGrp="1"/>
          </p:cNvSpPr>
          <p:nvPr>
            <p:ph type="title"/>
          </p:nvPr>
        </p:nvSpPr>
        <p:spPr/>
        <p:txBody>
          <a:bodyPr/>
          <a:lstStyle/>
          <a:p>
            <a:r>
              <a:rPr lang="pt-BR" dirty="0"/>
              <a:t>O paradigma do aprendizado de máquina</a:t>
            </a:r>
          </a:p>
        </p:txBody>
      </p:sp>
      <p:sp>
        <p:nvSpPr>
          <p:cNvPr id="3" name="Espaço Reservado para Conteúdo 2">
            <a:extLst>
              <a:ext uri="{FF2B5EF4-FFF2-40B4-BE49-F238E27FC236}">
                <a16:creationId xmlns:a16="http://schemas.microsoft.com/office/drawing/2014/main" id="{C9400B58-74B2-79FD-32FE-1DE36CE68CFE}"/>
              </a:ext>
            </a:extLst>
          </p:cNvPr>
          <p:cNvSpPr>
            <a:spLocks noGrp="1"/>
          </p:cNvSpPr>
          <p:nvPr>
            <p:ph idx="1"/>
          </p:nvPr>
        </p:nvSpPr>
        <p:spPr>
          <a:xfrm>
            <a:off x="6686550" y="1825625"/>
            <a:ext cx="5391149" cy="5032376"/>
          </a:xfrm>
        </p:spPr>
        <p:txBody>
          <a:bodyPr>
            <a:normAutofit/>
          </a:bodyPr>
          <a:lstStyle/>
          <a:p>
            <a:r>
              <a:rPr lang="pt-BR" dirty="0"/>
              <a:t>No caso da nossa aplicação, podemos </a:t>
            </a:r>
            <a:r>
              <a:rPr lang="pt-BR" b="1" i="1" dirty="0">
                <a:solidFill>
                  <a:srgbClr val="00B050"/>
                </a:solidFill>
              </a:rPr>
              <a:t>coletar informações de sensores</a:t>
            </a:r>
            <a:r>
              <a:rPr lang="pt-BR" dirty="0"/>
              <a:t> diferentes e </a:t>
            </a:r>
            <a:r>
              <a:rPr lang="pt-BR" b="1" i="1" dirty="0">
                <a:solidFill>
                  <a:srgbClr val="00B050"/>
                </a:solidFill>
              </a:rPr>
              <a:t>rotulá-las</a:t>
            </a:r>
            <a:r>
              <a:rPr lang="pt-BR" dirty="0"/>
              <a:t> (i.e., saídas esperadas) com a atividade do usuário. </a:t>
            </a:r>
          </a:p>
          <a:p>
            <a:r>
              <a:rPr lang="pt-BR" dirty="0"/>
              <a:t>Usando este </a:t>
            </a:r>
            <a:r>
              <a:rPr lang="pt-BR" b="1" i="1" dirty="0"/>
              <a:t>conjunto de dados </a:t>
            </a:r>
            <a:r>
              <a:rPr lang="pt-BR" dirty="0"/>
              <a:t>(i.e., dados dos sensores e rótulos), o computador </a:t>
            </a:r>
            <a:r>
              <a:rPr lang="pt-BR" b="1" i="1" dirty="0">
                <a:solidFill>
                  <a:srgbClr val="00B050"/>
                </a:solidFill>
              </a:rPr>
              <a:t>pode descobrir regras que identificam as atividades</a:t>
            </a:r>
            <a:r>
              <a:rPr lang="pt-BR" dirty="0"/>
              <a:t>: caminhar, correr, pedalar ou até mesmo jogar golfe.</a:t>
            </a:r>
          </a:p>
        </p:txBody>
      </p:sp>
      <p:pic>
        <p:nvPicPr>
          <p:cNvPr id="5" name="Imagem 4">
            <a:extLst>
              <a:ext uri="{FF2B5EF4-FFF2-40B4-BE49-F238E27FC236}">
                <a16:creationId xmlns:a16="http://schemas.microsoft.com/office/drawing/2014/main" id="{D7990831-F5F8-FA7F-F208-813E12598C2E}"/>
              </a:ext>
            </a:extLst>
          </p:cNvPr>
          <p:cNvPicPr>
            <a:picLocks noChangeAspect="1"/>
          </p:cNvPicPr>
          <p:nvPr/>
        </p:nvPicPr>
        <p:blipFill>
          <a:blip r:embed="rId2"/>
          <a:stretch>
            <a:fillRect/>
          </a:stretch>
        </p:blipFill>
        <p:spPr>
          <a:xfrm>
            <a:off x="76200" y="2274810"/>
            <a:ext cx="6552000" cy="2308379"/>
          </a:xfrm>
          <a:prstGeom prst="rect">
            <a:avLst/>
          </a:prstGeom>
        </p:spPr>
      </p:pic>
      <p:sp>
        <p:nvSpPr>
          <p:cNvPr id="6" name="CaixaDeTexto 5">
            <a:extLst>
              <a:ext uri="{FF2B5EF4-FFF2-40B4-BE49-F238E27FC236}">
                <a16:creationId xmlns:a16="http://schemas.microsoft.com/office/drawing/2014/main" id="{61D66C21-5AB6-6D20-EC2A-FEC07891C0EB}"/>
              </a:ext>
            </a:extLst>
          </p:cNvPr>
          <p:cNvSpPr txBox="1"/>
          <p:nvPr/>
        </p:nvSpPr>
        <p:spPr>
          <a:xfrm>
            <a:off x="838200" y="4943475"/>
            <a:ext cx="4829175" cy="923330"/>
          </a:xfrm>
          <a:prstGeom prst="rect">
            <a:avLst/>
          </a:prstGeom>
          <a:noFill/>
        </p:spPr>
        <p:txBody>
          <a:bodyPr wrap="square" rtlCol="0">
            <a:spAutoFit/>
          </a:bodyPr>
          <a:lstStyle/>
          <a:p>
            <a:pPr algn="ctr"/>
            <a:r>
              <a:rPr lang="pt-BR" dirty="0"/>
              <a:t>O computador aprende, através do seu treinamento, </a:t>
            </a:r>
            <a:r>
              <a:rPr lang="pt-BR" b="1" i="1" dirty="0">
                <a:solidFill>
                  <a:srgbClr val="00B050"/>
                </a:solidFill>
              </a:rPr>
              <a:t>padrões</a:t>
            </a:r>
            <a:r>
              <a:rPr lang="pt-BR" dirty="0"/>
              <a:t> nos dados que </a:t>
            </a:r>
            <a:r>
              <a:rPr lang="pt-BR" b="1" i="1" dirty="0">
                <a:solidFill>
                  <a:srgbClr val="00B050"/>
                </a:solidFill>
              </a:rPr>
              <a:t>podem ser mapeados nas atividades</a:t>
            </a:r>
            <a:r>
              <a:rPr lang="pt-BR" dirty="0"/>
              <a:t>.</a:t>
            </a:r>
          </a:p>
        </p:txBody>
      </p:sp>
    </p:spTree>
    <p:extLst>
      <p:ext uri="{BB962C8B-B14F-4D97-AF65-F5344CB8AC3E}">
        <p14:creationId xmlns:p14="http://schemas.microsoft.com/office/powerpoint/2010/main" val="414560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049699" y="1825624"/>
            <a:ext cx="5985114" cy="5032376"/>
          </a:xfrm>
        </p:spPr>
        <p:txBody>
          <a:bodyPr>
            <a:normAutofit/>
          </a:bodyPr>
          <a:lstStyle/>
          <a:p>
            <a:r>
              <a:rPr lang="pt-BR" dirty="0"/>
              <a:t>Vamos ver como o treinamento da máquina (i.e., dos modelos) funciona em alto nível.</a:t>
            </a:r>
          </a:p>
        </p:txBody>
      </p:sp>
      <p:grpSp>
        <p:nvGrpSpPr>
          <p:cNvPr id="34" name="Agrupar 33">
            <a:extLst>
              <a:ext uri="{FF2B5EF4-FFF2-40B4-BE49-F238E27FC236}">
                <a16:creationId xmlns:a16="http://schemas.microsoft.com/office/drawing/2014/main" id="{C99055CE-2A30-8E13-5578-E4E0AB4F26C3}"/>
              </a:ext>
            </a:extLst>
          </p:cNvPr>
          <p:cNvGrpSpPr/>
          <p:nvPr/>
        </p:nvGrpSpPr>
        <p:grpSpPr>
          <a:xfrm>
            <a:off x="732540" y="2398623"/>
            <a:ext cx="4730868" cy="3031571"/>
            <a:chOff x="157187" y="2378075"/>
            <a:chExt cx="4730868" cy="3031571"/>
          </a:xfrm>
        </p:grpSpPr>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811871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049699" y="1825624"/>
                <a:ext cx="5985114" cy="5032376"/>
              </a:xfrm>
            </p:spPr>
            <p:txBody>
              <a:bodyPr>
                <a:normAutofit/>
              </a:bodyPr>
              <a:lstStyle/>
              <a:p>
                <a:r>
                  <a:rPr lang="pt-BR" dirty="0"/>
                  <a:t>Primeiro, o computador (ou modelo de ML) faz um </a:t>
                </a:r>
                <a:r>
                  <a:rPr lang="pt-BR" b="1" i="1" dirty="0"/>
                  <a:t>mapeamento </a:t>
                </a:r>
                <a:r>
                  <a:rPr lang="pt-BR" b="1" i="1" dirty="0">
                    <a:solidFill>
                      <a:srgbClr val="00B050"/>
                    </a:solidFill>
                  </a:rPr>
                  <a:t>aleatório</a:t>
                </a:r>
                <a:r>
                  <a:rPr lang="pt-BR" b="1" i="1" dirty="0"/>
                  <a:t> </a:t>
                </a:r>
                <a:r>
                  <a:rPr lang="pt-BR" dirty="0"/>
                  <a:t>da entrada, </a:t>
                </a:r>
                <a14:m>
                  <m:oMath xmlns:m="http://schemas.openxmlformats.org/officeDocument/2006/math">
                    <m:r>
                      <a:rPr lang="pt-BR" b="0" i="1" smtClean="0">
                        <a:latin typeface="Cambria Math" panose="02040503050406030204" pitchFamily="18" charset="0"/>
                      </a:rPr>
                      <m:t>𝑥</m:t>
                    </m:r>
                  </m:oMath>
                </a14:m>
                <a:r>
                  <a:rPr lang="pt-BR" dirty="0"/>
                  <a:t>, em um valor de saída, </a:t>
                </a:r>
                <a14:m>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oMath>
                </a14:m>
                <a:r>
                  <a:rPr lang="pt-BR" dirty="0"/>
                  <a:t>, ou seja, dá um </a:t>
                </a:r>
                <a:r>
                  <a:rPr lang="pt-BR" b="1" i="1" dirty="0">
                    <a:solidFill>
                      <a:srgbClr val="00B050"/>
                    </a:solidFill>
                  </a:rPr>
                  <a:t>palpite</a:t>
                </a:r>
                <a:r>
                  <a:rPr lang="pt-BR" dirty="0"/>
                  <a:t> sobre qual deve ser a saída para aquela entrada.</a:t>
                </a:r>
              </a:p>
            </p:txBody>
          </p:sp>
        </mc:Choice>
        <mc:Fallback>
          <p:sp>
            <p:nvSpPr>
              <p:cNvPr id="3" name="Espaço Reservado para Conteúdo 2">
                <a:extLst>
                  <a:ext uri="{FF2B5EF4-FFF2-40B4-BE49-F238E27FC236}">
                    <a16:creationId xmlns:a16="http://schemas.microsoft.com/office/drawing/2014/main" id="{62A3C305-4461-D25D-82D9-0C9F42995D65}"/>
                  </a:ext>
                </a:extLst>
              </p:cNvPr>
              <p:cNvSpPr>
                <a:spLocks noGrp="1" noRot="1" noChangeAspect="1" noMove="1" noResize="1" noEditPoints="1" noAdjustHandles="1" noChangeArrowheads="1" noChangeShapeType="1" noTextEdit="1"/>
              </p:cNvSpPr>
              <p:nvPr>
                <p:ph idx="1"/>
              </p:nvPr>
            </p:nvSpPr>
            <p:spPr>
              <a:xfrm>
                <a:off x="6049699" y="1825624"/>
                <a:ext cx="5985114" cy="5032376"/>
              </a:xfrm>
              <a:blipFill>
                <a:blip r:embed="rId3"/>
                <a:stretch>
                  <a:fillRect l="-1833" t="-1937" r="-1324"/>
                </a:stretch>
              </a:blipFill>
            </p:spPr>
            <p:txBody>
              <a:bodyPr/>
              <a:lstStyle/>
              <a:p>
                <a:r>
                  <a:rPr lang="pt-BR">
                    <a:noFill/>
                  </a:rPr>
                  <a:t> </a:t>
                </a:r>
              </a:p>
            </p:txBody>
          </p:sp>
        </mc:Fallback>
      </mc:AlternateContent>
      <p:grpSp>
        <p:nvGrpSpPr>
          <p:cNvPr id="34" name="Agrupar 33">
            <a:extLst>
              <a:ext uri="{FF2B5EF4-FFF2-40B4-BE49-F238E27FC236}">
                <a16:creationId xmlns:a16="http://schemas.microsoft.com/office/drawing/2014/main" id="{C99055CE-2A30-8E13-5578-E4E0AB4F26C3}"/>
              </a:ext>
            </a:extLst>
          </p:cNvPr>
          <p:cNvGrpSpPr/>
          <p:nvPr/>
        </p:nvGrpSpPr>
        <p:grpSpPr>
          <a:xfrm>
            <a:off x="732540" y="2398623"/>
            <a:ext cx="4730868" cy="3031571"/>
            <a:chOff x="157187" y="2378075"/>
            <a:chExt cx="4730868" cy="3031571"/>
          </a:xfrm>
        </p:grpSpPr>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cxnSp>
        <p:nvCxnSpPr>
          <p:cNvPr id="5" name="Conector de Seta Reta 4">
            <a:extLst>
              <a:ext uri="{FF2B5EF4-FFF2-40B4-BE49-F238E27FC236}">
                <a16:creationId xmlns:a16="http://schemas.microsoft.com/office/drawing/2014/main" id="{3771C7D8-C1ED-95A7-2F19-A79FA983D139}"/>
              </a:ext>
            </a:extLst>
          </p:cNvPr>
          <p:cNvCxnSpPr/>
          <p:nvPr/>
        </p:nvCxnSpPr>
        <p:spPr>
          <a:xfrm flipH="1">
            <a:off x="3626778" y="2054831"/>
            <a:ext cx="667820" cy="974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278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472719" y="1825624"/>
                <a:ext cx="5562094" cy="5032376"/>
              </a:xfrm>
            </p:spPr>
            <p:txBody>
              <a:bodyPr>
                <a:normAutofit/>
              </a:bodyPr>
              <a:lstStyle/>
              <a:p>
                <a:r>
                  <a:rPr lang="pt-BR" dirty="0"/>
                  <a:t>Em seguida, usando as saídas esperadas, </a:t>
                </a:r>
                <a14:m>
                  <m:oMath xmlns:m="http://schemas.openxmlformats.org/officeDocument/2006/math">
                    <m:r>
                      <a:rPr lang="pt-BR" b="0" i="1" smtClean="0">
                        <a:latin typeface="Cambria Math" panose="02040503050406030204" pitchFamily="18" charset="0"/>
                      </a:rPr>
                      <m:t>𝑦</m:t>
                    </m:r>
                  </m:oMath>
                </a14:m>
                <a:r>
                  <a:rPr lang="pt-BR" dirty="0"/>
                  <a:t>, (i.e., rótulos), ele </a:t>
                </a:r>
                <a:r>
                  <a:rPr lang="pt-BR" b="1" i="1" dirty="0">
                    <a:solidFill>
                      <a:srgbClr val="00B050"/>
                    </a:solidFill>
                  </a:rPr>
                  <a:t>mede o quão bom ou ruim foi esse palpite</a:t>
                </a:r>
                <a:r>
                  <a:rPr lang="pt-BR" dirty="0"/>
                  <a:t>.</a:t>
                </a:r>
              </a:p>
              <a:p>
                <a:r>
                  <a:rPr lang="pt-BR" dirty="0"/>
                  <a:t>Medimos a qualidade do palpite usando uma função chamada de </a:t>
                </a:r>
                <a:r>
                  <a:rPr lang="pt-BR" b="1" i="1" dirty="0">
                    <a:solidFill>
                      <a:srgbClr val="00B050"/>
                    </a:solidFill>
                  </a:rPr>
                  <a:t>função de perda, erro ou custo</a:t>
                </a:r>
                <a:r>
                  <a:rPr lang="pt-BR" dirty="0"/>
                  <a:t>.</a:t>
                </a:r>
              </a:p>
            </p:txBody>
          </p:sp>
        </mc:Choice>
        <mc:Fallback>
          <p:sp>
            <p:nvSpPr>
              <p:cNvPr id="3" name="Espaço Reservado para Conteúdo 2">
                <a:extLst>
                  <a:ext uri="{FF2B5EF4-FFF2-40B4-BE49-F238E27FC236}">
                    <a16:creationId xmlns:a16="http://schemas.microsoft.com/office/drawing/2014/main" id="{62A3C305-4461-D25D-82D9-0C9F42995D65}"/>
                  </a:ext>
                </a:extLst>
              </p:cNvPr>
              <p:cNvSpPr>
                <a:spLocks noGrp="1" noRot="1" noChangeAspect="1" noMove="1" noResize="1" noEditPoints="1" noAdjustHandles="1" noChangeArrowheads="1" noChangeShapeType="1" noTextEdit="1"/>
              </p:cNvSpPr>
              <p:nvPr>
                <p:ph idx="1"/>
              </p:nvPr>
            </p:nvSpPr>
            <p:spPr>
              <a:xfrm>
                <a:off x="6472719" y="1825624"/>
                <a:ext cx="5562094" cy="5032376"/>
              </a:xfrm>
              <a:blipFill>
                <a:blip r:embed="rId3"/>
                <a:stretch>
                  <a:fillRect l="-1974" t="-1937" r="-2083"/>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CCCDE794-E720-1B63-E7C9-4D5DD9D45595}"/>
              </a:ext>
            </a:extLst>
          </p:cNvPr>
          <p:cNvGrpSpPr/>
          <p:nvPr/>
        </p:nvGrpSpPr>
        <p:grpSpPr>
          <a:xfrm>
            <a:off x="732540" y="2398623"/>
            <a:ext cx="4730868" cy="3031571"/>
            <a:chOff x="157187" y="2378075"/>
            <a:chExt cx="4730868" cy="3031571"/>
          </a:xfrm>
        </p:grpSpPr>
        <p:sp>
          <p:nvSpPr>
            <p:cNvPr id="5" name="Rectangle 12">
              <a:extLst>
                <a:ext uri="{FF2B5EF4-FFF2-40B4-BE49-F238E27FC236}">
                  <a16:creationId xmlns:a16="http://schemas.microsoft.com/office/drawing/2014/main" id="{390BBD88-0109-C7FE-D7CB-561A3327AA6D}"/>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0" name="Straight Arrow Connector 14">
              <a:extLst>
                <a:ext uri="{FF2B5EF4-FFF2-40B4-BE49-F238E27FC236}">
                  <a16:creationId xmlns:a16="http://schemas.microsoft.com/office/drawing/2014/main" id="{1F398044-DACB-9311-0181-BE304F7A8EDA}"/>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4">
              <a:extLst>
                <a:ext uri="{FF2B5EF4-FFF2-40B4-BE49-F238E27FC236}">
                  <a16:creationId xmlns:a16="http://schemas.microsoft.com/office/drawing/2014/main" id="{85E0BE7E-BBF1-84F8-0276-31D04E5F47B9}"/>
                </a:ext>
              </a:extLst>
            </p:cNvPr>
            <p:cNvCxnSpPr>
              <a:cxnSpLocks/>
              <a:stCxn id="5" idx="3"/>
              <a:endCxn id="15"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Rectangle 12">
              <a:extLst>
                <a:ext uri="{FF2B5EF4-FFF2-40B4-BE49-F238E27FC236}">
                  <a16:creationId xmlns:a16="http://schemas.microsoft.com/office/drawing/2014/main" id="{953C9CEB-F3AB-DAC8-E8C0-62A1AF30A1B0}"/>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B64F947A-777F-0D6C-5417-FC876FD98B07}"/>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7CC57361-0CEC-C0F9-E200-E1E4C1028A3A}"/>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BE976E3E-2A00-1A2C-08BF-0695934C3E8D}"/>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0" name="Conector: Angulado 19">
              <a:extLst>
                <a:ext uri="{FF2B5EF4-FFF2-40B4-BE49-F238E27FC236}">
                  <a16:creationId xmlns:a16="http://schemas.microsoft.com/office/drawing/2014/main" id="{234913BA-36A8-AA80-3B70-DB10188CA44F}"/>
                </a:ext>
              </a:extLst>
            </p:cNvPr>
            <p:cNvCxnSpPr>
              <a:cxnSpLocks/>
              <a:stCxn id="18" idx="1"/>
              <a:endCxn id="15"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do 21">
              <a:extLst>
                <a:ext uri="{FF2B5EF4-FFF2-40B4-BE49-F238E27FC236}">
                  <a16:creationId xmlns:a16="http://schemas.microsoft.com/office/drawing/2014/main" id="{4D9FE84A-E1BF-2828-26F1-C8B75316EC2C}"/>
                </a:ext>
              </a:extLst>
            </p:cNvPr>
            <p:cNvCxnSpPr>
              <a:stCxn id="15"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Conector reto 27">
              <a:extLst>
                <a:ext uri="{FF2B5EF4-FFF2-40B4-BE49-F238E27FC236}">
                  <a16:creationId xmlns:a16="http://schemas.microsoft.com/office/drawing/2014/main" id="{3593A203-4F21-99F8-E3AB-6E1CAD411FDD}"/>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CaixaDeTexto 28">
              <a:extLst>
                <a:ext uri="{FF2B5EF4-FFF2-40B4-BE49-F238E27FC236}">
                  <a16:creationId xmlns:a16="http://schemas.microsoft.com/office/drawing/2014/main" id="{B98E3756-83CF-B046-07A6-192FD8B343F5}"/>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0" name="Retângulo 29">
              <a:extLst>
                <a:ext uri="{FF2B5EF4-FFF2-40B4-BE49-F238E27FC236}">
                  <a16:creationId xmlns:a16="http://schemas.microsoft.com/office/drawing/2014/main" id="{5457C6EE-71F9-1CB7-6E0E-F9D95D6A2340}"/>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1" name="CaixaDeTexto 30">
              <a:extLst>
                <a:ext uri="{FF2B5EF4-FFF2-40B4-BE49-F238E27FC236}">
                  <a16:creationId xmlns:a16="http://schemas.microsoft.com/office/drawing/2014/main" id="{DE689569-E51E-705C-8D3B-00C3FEDC2640}"/>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2" name="CaixaDeTexto 31">
              <a:extLst>
                <a:ext uri="{FF2B5EF4-FFF2-40B4-BE49-F238E27FC236}">
                  <a16:creationId xmlns:a16="http://schemas.microsoft.com/office/drawing/2014/main" id="{BF75512F-4B53-7B87-D58B-61991F01B41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5" name="CaixaDeTexto 34">
              <a:extLst>
                <a:ext uri="{FF2B5EF4-FFF2-40B4-BE49-F238E27FC236}">
                  <a16:creationId xmlns:a16="http://schemas.microsoft.com/office/drawing/2014/main" id="{FAD24CE9-D99C-4760-AB43-F40B263538D0}"/>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cxnSp>
        <p:nvCxnSpPr>
          <p:cNvPr id="36" name="Conector de Seta Reta 35">
            <a:extLst>
              <a:ext uri="{FF2B5EF4-FFF2-40B4-BE49-F238E27FC236}">
                <a16:creationId xmlns:a16="http://schemas.microsoft.com/office/drawing/2014/main" id="{8B04329C-4E04-DDD6-76BB-265996AE7889}"/>
              </a:ext>
            </a:extLst>
          </p:cNvPr>
          <p:cNvCxnSpPr/>
          <p:nvPr/>
        </p:nvCxnSpPr>
        <p:spPr>
          <a:xfrm flipH="1">
            <a:off x="4620400" y="1974080"/>
            <a:ext cx="667820" cy="974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500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626830" y="1825624"/>
            <a:ext cx="5407981" cy="5032376"/>
          </a:xfrm>
        </p:spPr>
        <p:txBody>
          <a:bodyPr>
            <a:normAutofit/>
          </a:bodyPr>
          <a:lstStyle/>
          <a:p>
            <a:r>
              <a:rPr lang="pt-BR" dirty="0"/>
              <a:t>Na sequência, o modelo usa os </a:t>
            </a:r>
            <a:r>
              <a:rPr lang="pt-BR" b="1" i="1" dirty="0">
                <a:solidFill>
                  <a:srgbClr val="00B050"/>
                </a:solidFill>
              </a:rPr>
              <a:t>resultados do erro </a:t>
            </a:r>
            <a:r>
              <a:rPr lang="pt-BR" dirty="0"/>
              <a:t>(ou perda) para </a:t>
            </a:r>
            <a:r>
              <a:rPr lang="pt-BR" b="1" i="1" dirty="0">
                <a:solidFill>
                  <a:srgbClr val="00B050"/>
                </a:solidFill>
              </a:rPr>
              <a:t>otimizar o modelo </a:t>
            </a:r>
            <a:r>
              <a:rPr lang="pt-BR" dirty="0"/>
              <a:t>e, com isso, </a:t>
            </a:r>
            <a:r>
              <a:rPr lang="pt-BR" b="1" i="1" dirty="0">
                <a:solidFill>
                  <a:srgbClr val="00B050"/>
                </a:solidFill>
              </a:rPr>
              <a:t>melhorar o próximo palpite</a:t>
            </a:r>
            <a:r>
              <a:rPr lang="pt-BR" dirty="0"/>
              <a:t>.</a:t>
            </a:r>
          </a:p>
          <a:p>
            <a:r>
              <a:rPr lang="pt-BR" dirty="0"/>
              <a:t>Como veremos, a informação fornecida pelo erro é de suma importância para o aprendizado dos modelos de ML.</a:t>
            </a:r>
          </a:p>
        </p:txBody>
      </p:sp>
      <p:cxnSp>
        <p:nvCxnSpPr>
          <p:cNvPr id="5" name="Conector de Seta Reta 4">
            <a:extLst>
              <a:ext uri="{FF2B5EF4-FFF2-40B4-BE49-F238E27FC236}">
                <a16:creationId xmlns:a16="http://schemas.microsoft.com/office/drawing/2014/main" id="{8BB9C575-3068-5B14-7064-A105060529DB}"/>
              </a:ext>
            </a:extLst>
          </p:cNvPr>
          <p:cNvCxnSpPr/>
          <p:nvPr/>
        </p:nvCxnSpPr>
        <p:spPr>
          <a:xfrm flipH="1">
            <a:off x="5377299" y="1949539"/>
            <a:ext cx="667820" cy="974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Agrupar 9">
            <a:extLst>
              <a:ext uri="{FF2B5EF4-FFF2-40B4-BE49-F238E27FC236}">
                <a16:creationId xmlns:a16="http://schemas.microsoft.com/office/drawing/2014/main" id="{7EF84DB4-3BDD-E644-74D7-FFA985F542CA}"/>
              </a:ext>
            </a:extLst>
          </p:cNvPr>
          <p:cNvGrpSpPr/>
          <p:nvPr/>
        </p:nvGrpSpPr>
        <p:grpSpPr>
          <a:xfrm>
            <a:off x="732540" y="2398623"/>
            <a:ext cx="4730868" cy="3031571"/>
            <a:chOff x="157187" y="2378075"/>
            <a:chExt cx="4730868" cy="3031571"/>
          </a:xfrm>
        </p:grpSpPr>
        <p:sp>
          <p:nvSpPr>
            <p:cNvPr id="14" name="Rectangle 12">
              <a:extLst>
                <a:ext uri="{FF2B5EF4-FFF2-40B4-BE49-F238E27FC236}">
                  <a16:creationId xmlns:a16="http://schemas.microsoft.com/office/drawing/2014/main" id="{F0E7957C-C6A0-2179-5662-5EE08664FFC2}"/>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5" name="Straight Arrow Connector 14">
              <a:extLst>
                <a:ext uri="{FF2B5EF4-FFF2-40B4-BE49-F238E27FC236}">
                  <a16:creationId xmlns:a16="http://schemas.microsoft.com/office/drawing/2014/main" id="{2D47C614-4531-B28C-6900-69B1F88DB650}"/>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4">
              <a:extLst>
                <a:ext uri="{FF2B5EF4-FFF2-40B4-BE49-F238E27FC236}">
                  <a16:creationId xmlns:a16="http://schemas.microsoft.com/office/drawing/2014/main" id="{402361EB-FB20-7031-8784-AA05588EB792}"/>
                </a:ext>
              </a:extLst>
            </p:cNvPr>
            <p:cNvCxnSpPr>
              <a:cxnSpLocks/>
              <a:stCxn id="14" idx="3"/>
              <a:endCxn id="18"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6E90C608-84DA-5F27-C58B-74A15BA315D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78060AE-A702-AF60-DFA2-2E7F62790D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4BC3A338-5F1D-8021-EA19-5C6C480B3F47}"/>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9B339CAC-B2B7-A33C-0440-5F0652D6BEC2}"/>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8" name="Conector: Angulado 27">
              <a:extLst>
                <a:ext uri="{FF2B5EF4-FFF2-40B4-BE49-F238E27FC236}">
                  <a16:creationId xmlns:a16="http://schemas.microsoft.com/office/drawing/2014/main" id="{B1AC42AB-F076-18E9-2C42-55403DC6C411}"/>
                </a:ext>
              </a:extLst>
            </p:cNvPr>
            <p:cNvCxnSpPr>
              <a:cxnSpLocks/>
              <a:stCxn id="20" idx="1"/>
              <a:endCxn id="18"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do 28">
              <a:extLst>
                <a:ext uri="{FF2B5EF4-FFF2-40B4-BE49-F238E27FC236}">
                  <a16:creationId xmlns:a16="http://schemas.microsoft.com/office/drawing/2014/main" id="{9B482144-5108-7552-1BFA-066B47DA26A9}"/>
                </a:ext>
              </a:extLst>
            </p:cNvPr>
            <p:cNvCxnSpPr>
              <a:stCxn id="18"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04C06EBD-88F9-8C50-23CB-B682C6FC05A4}"/>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E0798807-1B93-6863-EAA6-5A443094BBD1}"/>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2" name="Retângulo 31">
              <a:extLst>
                <a:ext uri="{FF2B5EF4-FFF2-40B4-BE49-F238E27FC236}">
                  <a16:creationId xmlns:a16="http://schemas.microsoft.com/office/drawing/2014/main" id="{456BCF4E-986B-3014-D06E-2DA7A8B197A2}"/>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5" name="CaixaDeTexto 34">
              <a:extLst>
                <a:ext uri="{FF2B5EF4-FFF2-40B4-BE49-F238E27FC236}">
                  <a16:creationId xmlns:a16="http://schemas.microsoft.com/office/drawing/2014/main" id="{6EAD01CE-9133-ACE3-7CEB-DD1D88C551CE}"/>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6" name="CaixaDeTexto 35">
              <a:extLst>
                <a:ext uri="{FF2B5EF4-FFF2-40B4-BE49-F238E27FC236}">
                  <a16:creationId xmlns:a16="http://schemas.microsoft.com/office/drawing/2014/main" id="{55826C35-CBC2-FBF5-75AC-8471EAFDF8F1}"/>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7" name="CaixaDeTexto 36">
              <a:extLst>
                <a:ext uri="{FF2B5EF4-FFF2-40B4-BE49-F238E27FC236}">
                  <a16:creationId xmlns:a16="http://schemas.microsoft.com/office/drawing/2014/main" id="{8AA4CA27-3337-C223-8072-8F2373A66BD1}"/>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8967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096000" y="1825624"/>
            <a:ext cx="5938812" cy="5032376"/>
          </a:xfrm>
        </p:spPr>
        <p:txBody>
          <a:bodyPr>
            <a:normAutofit/>
          </a:bodyPr>
          <a:lstStyle/>
          <a:p>
            <a:r>
              <a:rPr lang="pt-BR" dirty="0"/>
              <a:t>Esse processo é repetido até que o erro/perda seja minimizado.</a:t>
            </a:r>
          </a:p>
          <a:p>
            <a:r>
              <a:rPr lang="pt-BR" dirty="0"/>
              <a:t>A </a:t>
            </a:r>
            <a:r>
              <a:rPr lang="pt-BR" b="1" i="1" dirty="0">
                <a:solidFill>
                  <a:srgbClr val="00B050"/>
                </a:solidFill>
              </a:rPr>
              <a:t>ideia</a:t>
            </a:r>
            <a:r>
              <a:rPr lang="pt-BR" dirty="0"/>
              <a:t> é que a cada </a:t>
            </a:r>
            <a:r>
              <a:rPr lang="pt-BR" b="1" i="1" dirty="0">
                <a:solidFill>
                  <a:srgbClr val="00B050"/>
                </a:solidFill>
              </a:rPr>
              <a:t>repetição</a:t>
            </a:r>
            <a:r>
              <a:rPr lang="pt-BR" dirty="0"/>
              <a:t> (ou </a:t>
            </a:r>
            <a:r>
              <a:rPr lang="pt-BR" b="1" i="1" dirty="0">
                <a:solidFill>
                  <a:srgbClr val="00B050"/>
                </a:solidFill>
              </a:rPr>
              <a:t>iteração</a:t>
            </a:r>
            <a:r>
              <a:rPr lang="pt-BR" dirty="0"/>
              <a:t>), o </a:t>
            </a:r>
            <a:r>
              <a:rPr lang="pt-BR" b="1" i="1" dirty="0">
                <a:solidFill>
                  <a:srgbClr val="00B050"/>
                </a:solidFill>
              </a:rPr>
              <a:t>palpite</a:t>
            </a:r>
            <a:r>
              <a:rPr lang="pt-BR" dirty="0"/>
              <a:t> se torne </a:t>
            </a:r>
            <a:r>
              <a:rPr lang="pt-BR" b="1" i="1" dirty="0">
                <a:solidFill>
                  <a:srgbClr val="00B050"/>
                </a:solidFill>
              </a:rPr>
              <a:t>melhor do que o anterior</a:t>
            </a:r>
            <a:r>
              <a:rPr lang="pt-BR" dirty="0"/>
              <a:t>, fazendo com que o </a:t>
            </a:r>
            <a:r>
              <a:rPr lang="pt-BR" b="1" i="1" dirty="0">
                <a:solidFill>
                  <a:srgbClr val="00B050"/>
                </a:solidFill>
              </a:rPr>
              <a:t>erro diminua</a:t>
            </a:r>
            <a:r>
              <a:rPr lang="pt-BR" dirty="0"/>
              <a:t> e o </a:t>
            </a:r>
            <a:r>
              <a:rPr lang="pt-BR" b="1" i="1" dirty="0">
                <a:solidFill>
                  <a:srgbClr val="00B050"/>
                </a:solidFill>
              </a:rPr>
              <a:t>modelo se torne mais preciso</a:t>
            </a:r>
            <a:r>
              <a:rPr lang="pt-BR" dirty="0"/>
              <a:t>.</a:t>
            </a:r>
          </a:p>
        </p:txBody>
      </p:sp>
      <p:grpSp>
        <p:nvGrpSpPr>
          <p:cNvPr id="5" name="Agrupar 4">
            <a:extLst>
              <a:ext uri="{FF2B5EF4-FFF2-40B4-BE49-F238E27FC236}">
                <a16:creationId xmlns:a16="http://schemas.microsoft.com/office/drawing/2014/main" id="{EA33E72B-15C4-3A2F-6825-328A915500B2}"/>
              </a:ext>
            </a:extLst>
          </p:cNvPr>
          <p:cNvGrpSpPr/>
          <p:nvPr/>
        </p:nvGrpSpPr>
        <p:grpSpPr>
          <a:xfrm>
            <a:off x="732540" y="2398623"/>
            <a:ext cx="4730868" cy="3031571"/>
            <a:chOff x="157187" y="2378075"/>
            <a:chExt cx="4730868" cy="3031571"/>
          </a:xfrm>
        </p:grpSpPr>
        <p:sp>
          <p:nvSpPr>
            <p:cNvPr id="10" name="Rectangle 12">
              <a:extLst>
                <a:ext uri="{FF2B5EF4-FFF2-40B4-BE49-F238E27FC236}">
                  <a16:creationId xmlns:a16="http://schemas.microsoft.com/office/drawing/2014/main" id="{B5E23454-A266-C53C-0EFC-B1DCFC3BC9D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4" name="Straight Arrow Connector 14">
              <a:extLst>
                <a:ext uri="{FF2B5EF4-FFF2-40B4-BE49-F238E27FC236}">
                  <a16:creationId xmlns:a16="http://schemas.microsoft.com/office/drawing/2014/main" id="{BEDC1A2B-2AB0-0EC0-8B92-C4B4F0BDAA45}"/>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606855-4EBB-1E11-0D0C-DBA2A463F91A}"/>
                </a:ext>
              </a:extLst>
            </p:cNvPr>
            <p:cNvCxnSpPr>
              <a:cxnSpLocks/>
              <a:stCxn id="10" idx="3"/>
              <a:endCxn id="17"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D15DAF30-8C8B-0BFC-85F6-E170B434AE3B}"/>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D0DE47C6-364E-3AB5-3488-3271B39399D6}"/>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318CCA72-60E7-A23B-5BA0-0D4D50FE41A5}"/>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D917D577-573B-7DC9-3DA7-C5E1ED6D8DD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2" name="Conector: Angulado 21">
              <a:extLst>
                <a:ext uri="{FF2B5EF4-FFF2-40B4-BE49-F238E27FC236}">
                  <a16:creationId xmlns:a16="http://schemas.microsoft.com/office/drawing/2014/main" id="{A93EF0D3-690B-35B7-CD54-D70AB8D77F5A}"/>
                </a:ext>
              </a:extLst>
            </p:cNvPr>
            <p:cNvCxnSpPr>
              <a:cxnSpLocks/>
              <a:stCxn id="19" idx="1"/>
              <a:endCxn id="17"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do 27">
              <a:extLst>
                <a:ext uri="{FF2B5EF4-FFF2-40B4-BE49-F238E27FC236}">
                  <a16:creationId xmlns:a16="http://schemas.microsoft.com/office/drawing/2014/main" id="{565465A5-F8F8-CC79-FB72-4BEDB16E4C36}"/>
                </a:ext>
              </a:extLst>
            </p:cNvPr>
            <p:cNvCxnSpPr>
              <a:stCxn id="17"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205203AD-B9D2-1024-DB53-4BFAE1540155}"/>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7DBFBE6D-4719-1E11-569E-86F7955C21CD}"/>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1" name="Retângulo 30">
              <a:extLst>
                <a:ext uri="{FF2B5EF4-FFF2-40B4-BE49-F238E27FC236}">
                  <a16:creationId xmlns:a16="http://schemas.microsoft.com/office/drawing/2014/main" id="{1627BF27-8FE5-01DD-D401-828FF6A562C4}"/>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2" name="CaixaDeTexto 31">
              <a:extLst>
                <a:ext uri="{FF2B5EF4-FFF2-40B4-BE49-F238E27FC236}">
                  <a16:creationId xmlns:a16="http://schemas.microsoft.com/office/drawing/2014/main" id="{48968ED4-BA8D-80BE-FCBC-89D71057E484}"/>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5" name="CaixaDeTexto 34">
              <a:extLst>
                <a:ext uri="{FF2B5EF4-FFF2-40B4-BE49-F238E27FC236}">
                  <a16:creationId xmlns:a16="http://schemas.microsoft.com/office/drawing/2014/main" id="{A38961B3-775E-9793-8EBA-64CCEB0C5E29}"/>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6" name="CaixaDeTexto 35">
              <a:extLst>
                <a:ext uri="{FF2B5EF4-FFF2-40B4-BE49-F238E27FC236}">
                  <a16:creationId xmlns:a16="http://schemas.microsoft.com/office/drawing/2014/main" id="{AD2BA2BF-3479-9998-94C1-1A346504E0ED}"/>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2712464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225308" y="1825624"/>
            <a:ext cx="5809504" cy="5032376"/>
          </a:xfrm>
        </p:spPr>
        <p:txBody>
          <a:bodyPr>
            <a:normAutofit/>
          </a:bodyPr>
          <a:lstStyle/>
          <a:p>
            <a:r>
              <a:rPr lang="pt-BR" dirty="0"/>
              <a:t>Percebam que a </a:t>
            </a:r>
            <a:r>
              <a:rPr lang="pt-BR" b="1" i="1" dirty="0">
                <a:solidFill>
                  <a:srgbClr val="00B050"/>
                </a:solidFill>
              </a:rPr>
              <a:t>solução</a:t>
            </a:r>
            <a:r>
              <a:rPr lang="pt-BR" dirty="0"/>
              <a:t> para o problema é </a:t>
            </a:r>
            <a:r>
              <a:rPr lang="pt-BR" b="1" i="1" dirty="0">
                <a:solidFill>
                  <a:srgbClr val="00B050"/>
                </a:solidFill>
              </a:rPr>
              <a:t>encontrada com base em experiências prévias</a:t>
            </a:r>
            <a:r>
              <a:rPr lang="pt-BR" dirty="0"/>
              <a:t>, ou seja, com o conjunto de treinamento (i.e., entradas e saídas esperadas).</a:t>
            </a:r>
          </a:p>
          <a:p>
            <a:r>
              <a:rPr lang="pt-BR" dirty="0"/>
              <a:t>Isso é chamado de </a:t>
            </a:r>
            <a:r>
              <a:rPr lang="pt-BR" b="1" i="1" dirty="0">
                <a:effectLst/>
              </a:rPr>
              <a:t>raciocínio indutivo</a:t>
            </a:r>
            <a:r>
              <a:rPr lang="pt-BR" b="0" i="0" dirty="0">
                <a:effectLst/>
              </a:rPr>
              <a:t>, que é um processo pelo qual chega-se a </a:t>
            </a:r>
            <a:r>
              <a:rPr lang="pt-BR" b="1" i="1" dirty="0">
                <a:effectLst/>
              </a:rPr>
              <a:t>conclusões gerais </a:t>
            </a:r>
            <a:r>
              <a:rPr lang="pt-BR" b="0" i="0" dirty="0">
                <a:effectLst/>
              </a:rPr>
              <a:t>a partir de </a:t>
            </a:r>
            <a:r>
              <a:rPr lang="pt-BR" b="1" i="1" dirty="0">
                <a:effectLst/>
              </a:rPr>
              <a:t>experiências passadas</a:t>
            </a:r>
            <a:r>
              <a:rPr lang="pt-BR" b="0" i="0" dirty="0">
                <a:effectLst/>
              </a:rPr>
              <a:t>.</a:t>
            </a:r>
            <a:endParaRPr lang="pt-BR" dirty="0"/>
          </a:p>
        </p:txBody>
      </p:sp>
      <p:sp>
        <p:nvSpPr>
          <p:cNvPr id="4" name="CaixaDeTexto 3">
            <a:extLst>
              <a:ext uri="{FF2B5EF4-FFF2-40B4-BE49-F238E27FC236}">
                <a16:creationId xmlns:a16="http://schemas.microsoft.com/office/drawing/2014/main" id="{A40705AC-BA10-BAD9-4B7C-DA6A82890074}"/>
              </a:ext>
            </a:extLst>
          </p:cNvPr>
          <p:cNvSpPr txBox="1"/>
          <p:nvPr/>
        </p:nvSpPr>
        <p:spPr>
          <a:xfrm>
            <a:off x="1729083" y="5178813"/>
            <a:ext cx="2791776" cy="1077218"/>
          </a:xfrm>
          <a:prstGeom prst="rect">
            <a:avLst/>
          </a:prstGeom>
          <a:noFill/>
        </p:spPr>
        <p:txBody>
          <a:bodyPr wrap="square" rtlCol="0">
            <a:spAutoFit/>
          </a:bodyPr>
          <a:lstStyle/>
          <a:p>
            <a:pPr algn="ctr"/>
            <a:r>
              <a:rPr lang="pt-BR" sz="1600" dirty="0"/>
              <a:t>O modelo pode ser uma rede neural onde o processo de treinamento otimiza os seus pesos para minimizar o erro.</a:t>
            </a:r>
          </a:p>
        </p:txBody>
      </p:sp>
      <p:grpSp>
        <p:nvGrpSpPr>
          <p:cNvPr id="5" name="Agrupar 4">
            <a:extLst>
              <a:ext uri="{FF2B5EF4-FFF2-40B4-BE49-F238E27FC236}">
                <a16:creationId xmlns:a16="http://schemas.microsoft.com/office/drawing/2014/main" id="{3190850C-5195-B1C6-65F2-9517F7561131}"/>
              </a:ext>
            </a:extLst>
          </p:cNvPr>
          <p:cNvGrpSpPr/>
          <p:nvPr/>
        </p:nvGrpSpPr>
        <p:grpSpPr>
          <a:xfrm>
            <a:off x="732540" y="2398623"/>
            <a:ext cx="4730868" cy="3031571"/>
            <a:chOff x="157187" y="2378075"/>
            <a:chExt cx="4730868" cy="3031571"/>
          </a:xfrm>
        </p:grpSpPr>
        <p:sp>
          <p:nvSpPr>
            <p:cNvPr id="10" name="Rectangle 12">
              <a:extLst>
                <a:ext uri="{FF2B5EF4-FFF2-40B4-BE49-F238E27FC236}">
                  <a16:creationId xmlns:a16="http://schemas.microsoft.com/office/drawing/2014/main" id="{4FC2EFF0-948C-F34E-1DF1-15226E334CB7}"/>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4" name="Straight Arrow Connector 14">
              <a:extLst>
                <a:ext uri="{FF2B5EF4-FFF2-40B4-BE49-F238E27FC236}">
                  <a16:creationId xmlns:a16="http://schemas.microsoft.com/office/drawing/2014/main" id="{15BFDC83-191A-59D7-B72B-D503773217A6}"/>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3CA61AB-4734-01E1-A923-3EB55C8089B8}"/>
                </a:ext>
              </a:extLst>
            </p:cNvPr>
            <p:cNvCxnSpPr>
              <a:cxnSpLocks/>
              <a:stCxn id="10" idx="3"/>
              <a:endCxn id="17"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91A27CB4-F763-0B14-E319-AD3ADC3308D8}"/>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A0D91F04-C137-4CBB-E93C-31FF777761C1}"/>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EC39E661-CCDA-70CF-2A43-635F75FA58BD}"/>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D10A722F-36E6-806C-439B-802573D30B46}"/>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2" name="Conector: Angulado 21">
              <a:extLst>
                <a:ext uri="{FF2B5EF4-FFF2-40B4-BE49-F238E27FC236}">
                  <a16:creationId xmlns:a16="http://schemas.microsoft.com/office/drawing/2014/main" id="{84B9DBA0-0DD2-CAFC-5554-C72E9D3F6A1D}"/>
                </a:ext>
              </a:extLst>
            </p:cNvPr>
            <p:cNvCxnSpPr>
              <a:cxnSpLocks/>
              <a:stCxn id="19" idx="1"/>
              <a:endCxn id="17"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do 27">
              <a:extLst>
                <a:ext uri="{FF2B5EF4-FFF2-40B4-BE49-F238E27FC236}">
                  <a16:creationId xmlns:a16="http://schemas.microsoft.com/office/drawing/2014/main" id="{58CEE1C0-9EEB-B458-78E1-14EA3427B498}"/>
                </a:ext>
              </a:extLst>
            </p:cNvPr>
            <p:cNvCxnSpPr>
              <a:stCxn id="17"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CF9E77D4-782A-CF0F-6988-3744515D8463}"/>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D905E230-1DA8-E072-11BE-1474444DED72}"/>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1" name="Retângulo 30">
              <a:extLst>
                <a:ext uri="{FF2B5EF4-FFF2-40B4-BE49-F238E27FC236}">
                  <a16:creationId xmlns:a16="http://schemas.microsoft.com/office/drawing/2014/main" id="{F133C84A-8387-EE4F-F53D-C92AFD1C05C3}"/>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2" name="CaixaDeTexto 31">
              <a:extLst>
                <a:ext uri="{FF2B5EF4-FFF2-40B4-BE49-F238E27FC236}">
                  <a16:creationId xmlns:a16="http://schemas.microsoft.com/office/drawing/2014/main" id="{2BD1F0FE-08E1-D86E-7C95-243A334275BD}"/>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5" name="CaixaDeTexto 34">
              <a:extLst>
                <a:ext uri="{FF2B5EF4-FFF2-40B4-BE49-F238E27FC236}">
                  <a16:creationId xmlns:a16="http://schemas.microsoft.com/office/drawing/2014/main" id="{1FDF62CF-7501-8844-5A2B-9851C5D32B6A}"/>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6" name="CaixaDeTexto 35">
              <a:extLst>
                <a:ext uri="{FF2B5EF4-FFF2-40B4-BE49-F238E27FC236}">
                  <a16:creationId xmlns:a16="http://schemas.microsoft.com/office/drawing/2014/main" id="{AF130E62-B744-315E-7E3B-82FC25CEDCEC}"/>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3386267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225308" y="1825624"/>
            <a:ext cx="5809504" cy="5032376"/>
          </a:xfrm>
        </p:spPr>
        <p:txBody>
          <a:bodyPr>
            <a:normAutofit/>
          </a:bodyPr>
          <a:lstStyle/>
          <a:p>
            <a:r>
              <a:rPr lang="pt-BR" sz="2800" dirty="0"/>
              <a:t>O modelo de ML pode, por exemplo, ser uma </a:t>
            </a:r>
            <a:r>
              <a:rPr lang="pt-BR" sz="2800" b="1" i="1" dirty="0">
                <a:solidFill>
                  <a:srgbClr val="00B050"/>
                </a:solidFill>
              </a:rPr>
              <a:t>rede neural </a:t>
            </a:r>
            <a:r>
              <a:rPr lang="pt-BR" sz="2800" dirty="0"/>
              <a:t>onde o </a:t>
            </a:r>
            <a:r>
              <a:rPr lang="pt-BR" sz="2800" b="1" i="1" dirty="0"/>
              <a:t>processo de treinamento</a:t>
            </a:r>
            <a:r>
              <a:rPr lang="pt-BR" sz="2800" dirty="0"/>
              <a:t> </a:t>
            </a:r>
            <a:r>
              <a:rPr lang="pt-BR" sz="2800" b="1" i="1" dirty="0">
                <a:solidFill>
                  <a:srgbClr val="00B050"/>
                </a:solidFill>
              </a:rPr>
              <a:t>otimiza</a:t>
            </a:r>
            <a:r>
              <a:rPr lang="pt-BR" sz="2800" dirty="0"/>
              <a:t> os seus </a:t>
            </a:r>
            <a:r>
              <a:rPr lang="pt-BR" sz="2800" b="1" i="1" dirty="0">
                <a:solidFill>
                  <a:srgbClr val="00B050"/>
                </a:solidFill>
              </a:rPr>
              <a:t>pesos</a:t>
            </a:r>
            <a:r>
              <a:rPr lang="pt-BR" sz="2800" dirty="0"/>
              <a:t> (sinápticos e de bias) para </a:t>
            </a:r>
            <a:r>
              <a:rPr lang="pt-BR" sz="2800" b="1" i="1" dirty="0">
                <a:solidFill>
                  <a:srgbClr val="00B050"/>
                </a:solidFill>
              </a:rPr>
              <a:t>minimizar o erro</a:t>
            </a:r>
            <a:r>
              <a:rPr lang="pt-BR" sz="2800" dirty="0"/>
              <a:t>.</a:t>
            </a:r>
          </a:p>
        </p:txBody>
      </p:sp>
      <p:grpSp>
        <p:nvGrpSpPr>
          <p:cNvPr id="5" name="Agrupar 4">
            <a:extLst>
              <a:ext uri="{FF2B5EF4-FFF2-40B4-BE49-F238E27FC236}">
                <a16:creationId xmlns:a16="http://schemas.microsoft.com/office/drawing/2014/main" id="{3190850C-5195-B1C6-65F2-9517F7561131}"/>
              </a:ext>
            </a:extLst>
          </p:cNvPr>
          <p:cNvGrpSpPr/>
          <p:nvPr/>
        </p:nvGrpSpPr>
        <p:grpSpPr>
          <a:xfrm>
            <a:off x="732540" y="2398623"/>
            <a:ext cx="4730868" cy="3031571"/>
            <a:chOff x="157187" y="2378075"/>
            <a:chExt cx="4730868" cy="3031571"/>
          </a:xfrm>
        </p:grpSpPr>
        <p:sp>
          <p:nvSpPr>
            <p:cNvPr id="10" name="Rectangle 12">
              <a:extLst>
                <a:ext uri="{FF2B5EF4-FFF2-40B4-BE49-F238E27FC236}">
                  <a16:creationId xmlns:a16="http://schemas.microsoft.com/office/drawing/2014/main" id="{4FC2EFF0-948C-F34E-1DF1-15226E334CB7}"/>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4" name="Straight Arrow Connector 14">
              <a:extLst>
                <a:ext uri="{FF2B5EF4-FFF2-40B4-BE49-F238E27FC236}">
                  <a16:creationId xmlns:a16="http://schemas.microsoft.com/office/drawing/2014/main" id="{15BFDC83-191A-59D7-B72B-D503773217A6}"/>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3CA61AB-4734-01E1-A923-3EB55C8089B8}"/>
                </a:ext>
              </a:extLst>
            </p:cNvPr>
            <p:cNvCxnSpPr>
              <a:cxnSpLocks/>
              <a:stCxn id="10" idx="3"/>
              <a:endCxn id="17"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91A27CB4-F763-0B14-E319-AD3ADC3308D8}"/>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A0D91F04-C137-4CBB-E93C-31FF777761C1}"/>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EC39E661-CCDA-70CF-2A43-635F75FA58BD}"/>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D10A722F-36E6-806C-439B-802573D30B46}"/>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2" name="Conector: Angulado 21">
              <a:extLst>
                <a:ext uri="{FF2B5EF4-FFF2-40B4-BE49-F238E27FC236}">
                  <a16:creationId xmlns:a16="http://schemas.microsoft.com/office/drawing/2014/main" id="{84B9DBA0-0DD2-CAFC-5554-C72E9D3F6A1D}"/>
                </a:ext>
              </a:extLst>
            </p:cNvPr>
            <p:cNvCxnSpPr>
              <a:cxnSpLocks/>
              <a:stCxn id="19" idx="1"/>
              <a:endCxn id="17"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do 27">
              <a:extLst>
                <a:ext uri="{FF2B5EF4-FFF2-40B4-BE49-F238E27FC236}">
                  <a16:creationId xmlns:a16="http://schemas.microsoft.com/office/drawing/2014/main" id="{58CEE1C0-9EEB-B458-78E1-14EA3427B498}"/>
                </a:ext>
              </a:extLst>
            </p:cNvPr>
            <p:cNvCxnSpPr>
              <a:stCxn id="17"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CF9E77D4-782A-CF0F-6988-3744515D8463}"/>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D905E230-1DA8-E072-11BE-1474444DED72}"/>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1" name="Retângulo 30">
              <a:extLst>
                <a:ext uri="{FF2B5EF4-FFF2-40B4-BE49-F238E27FC236}">
                  <a16:creationId xmlns:a16="http://schemas.microsoft.com/office/drawing/2014/main" id="{F133C84A-8387-EE4F-F53D-C92AFD1C05C3}"/>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2" name="CaixaDeTexto 31">
              <a:extLst>
                <a:ext uri="{FF2B5EF4-FFF2-40B4-BE49-F238E27FC236}">
                  <a16:creationId xmlns:a16="http://schemas.microsoft.com/office/drawing/2014/main" id="{2BD1F0FE-08E1-D86E-7C95-243A334275BD}"/>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5" name="CaixaDeTexto 34">
              <a:extLst>
                <a:ext uri="{FF2B5EF4-FFF2-40B4-BE49-F238E27FC236}">
                  <a16:creationId xmlns:a16="http://schemas.microsoft.com/office/drawing/2014/main" id="{1FDF62CF-7501-8844-5A2B-9851C5D32B6A}"/>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6" name="CaixaDeTexto 35">
              <a:extLst>
                <a:ext uri="{FF2B5EF4-FFF2-40B4-BE49-F238E27FC236}">
                  <a16:creationId xmlns:a16="http://schemas.microsoft.com/office/drawing/2014/main" id="{AF130E62-B744-315E-7E3B-82FC25CEDCEC}"/>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168495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838199" y="5024063"/>
            <a:ext cx="11236287" cy="1833937"/>
          </a:xfrm>
        </p:spPr>
        <p:txBody>
          <a:bodyPr>
            <a:normAutofit lnSpcReduction="10000"/>
          </a:bodyPr>
          <a:lstStyle/>
          <a:p>
            <a:r>
              <a:rPr lang="pt-BR" sz="2800" dirty="0"/>
              <a:t>Por exemplo, o modelo de ML pode ser uma </a:t>
            </a:r>
            <a:r>
              <a:rPr lang="pt-BR" sz="2800" b="1" i="1" dirty="0">
                <a:solidFill>
                  <a:srgbClr val="00B050"/>
                </a:solidFill>
              </a:rPr>
              <a:t>rede neural </a:t>
            </a:r>
            <a:r>
              <a:rPr lang="pt-BR" sz="2800" dirty="0"/>
              <a:t>onde o </a:t>
            </a:r>
            <a:r>
              <a:rPr lang="pt-BR" sz="2800" b="1" i="1" dirty="0"/>
              <a:t>processo de treinamento</a:t>
            </a:r>
            <a:r>
              <a:rPr lang="pt-BR" sz="2800" dirty="0"/>
              <a:t> </a:t>
            </a:r>
            <a:r>
              <a:rPr lang="pt-BR" sz="2800" b="1" i="1" dirty="0">
                <a:solidFill>
                  <a:srgbClr val="00B050"/>
                </a:solidFill>
              </a:rPr>
              <a:t>otimiza</a:t>
            </a:r>
            <a:r>
              <a:rPr lang="pt-BR" sz="2800" dirty="0"/>
              <a:t> os seus </a:t>
            </a:r>
            <a:r>
              <a:rPr lang="pt-BR" sz="2800" b="1" i="1" dirty="0">
                <a:solidFill>
                  <a:srgbClr val="00B050"/>
                </a:solidFill>
              </a:rPr>
              <a:t>pesos</a:t>
            </a:r>
            <a:r>
              <a:rPr lang="pt-BR" sz="2800" dirty="0"/>
              <a:t> (sinápticos e de bias) a fim de </a:t>
            </a:r>
            <a:r>
              <a:rPr lang="pt-BR" sz="2800" b="1" i="1" dirty="0">
                <a:solidFill>
                  <a:srgbClr val="00B050"/>
                </a:solidFill>
              </a:rPr>
              <a:t>minimizar o erro</a:t>
            </a:r>
            <a:r>
              <a:rPr lang="pt-BR" sz="2800" dirty="0"/>
              <a:t> e, consequentemente, </a:t>
            </a:r>
            <a:r>
              <a:rPr lang="pt-BR" sz="2800" b="1" i="1" dirty="0">
                <a:solidFill>
                  <a:srgbClr val="00B050"/>
                </a:solidFill>
              </a:rPr>
              <a:t>resolver um problema classificação</a:t>
            </a:r>
            <a:r>
              <a:rPr lang="pt-BR" sz="2800" dirty="0"/>
              <a:t> (e.g., de imagens), </a:t>
            </a:r>
            <a:r>
              <a:rPr lang="pt-BR" sz="2800" b="1" i="1" dirty="0">
                <a:solidFill>
                  <a:srgbClr val="00B050"/>
                </a:solidFill>
              </a:rPr>
              <a:t>regressão</a:t>
            </a:r>
            <a:r>
              <a:rPr lang="pt-BR" sz="2800" dirty="0"/>
              <a:t> (i.e., aproximação de curvas), etc.</a:t>
            </a:r>
          </a:p>
        </p:txBody>
      </p:sp>
      <p:pic>
        <p:nvPicPr>
          <p:cNvPr id="18" name="Imagem 17">
            <a:extLst>
              <a:ext uri="{FF2B5EF4-FFF2-40B4-BE49-F238E27FC236}">
                <a16:creationId xmlns:a16="http://schemas.microsoft.com/office/drawing/2014/main" id="{E01FE6B2-D89F-72D9-7C0C-5F28F7882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909" y="1532660"/>
            <a:ext cx="5050181" cy="3286908"/>
          </a:xfrm>
          <a:prstGeom prst="rect">
            <a:avLst/>
          </a:prstGeom>
        </p:spPr>
      </p:pic>
    </p:spTree>
    <p:extLst>
      <p:ext uri="{BB962C8B-B14F-4D97-AF65-F5344CB8AC3E}">
        <p14:creationId xmlns:p14="http://schemas.microsoft.com/office/powerpoint/2010/main" val="273778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B3FED-5D1A-7084-5333-A3B2FA75F608}"/>
              </a:ext>
            </a:extLst>
          </p:cNvPr>
          <p:cNvSpPr>
            <a:spLocks noGrp="1"/>
          </p:cNvSpPr>
          <p:nvPr>
            <p:ph type="title"/>
          </p:nvPr>
        </p:nvSpPr>
        <p:spPr/>
        <p:txBody>
          <a:bodyPr/>
          <a:lstStyle/>
          <a:p>
            <a:r>
              <a:rPr lang="pt-BR" dirty="0"/>
              <a:t>O que vamos ver?</a:t>
            </a:r>
          </a:p>
        </p:txBody>
      </p:sp>
      <p:sp>
        <p:nvSpPr>
          <p:cNvPr id="3" name="Espaço Reservado para Conteúdo 2">
            <a:extLst>
              <a:ext uri="{FF2B5EF4-FFF2-40B4-BE49-F238E27FC236}">
                <a16:creationId xmlns:a16="http://schemas.microsoft.com/office/drawing/2014/main" id="{25FE7774-7186-A846-D8DE-518B2CBF4EBD}"/>
              </a:ext>
            </a:extLst>
          </p:cNvPr>
          <p:cNvSpPr>
            <a:spLocks noGrp="1"/>
          </p:cNvSpPr>
          <p:nvPr>
            <p:ph idx="1"/>
          </p:nvPr>
        </p:nvSpPr>
        <p:spPr>
          <a:xfrm>
            <a:off x="838199" y="1825624"/>
            <a:ext cx="10929257" cy="5032376"/>
          </a:xfrm>
        </p:spPr>
        <p:txBody>
          <a:bodyPr>
            <a:normAutofit/>
          </a:bodyPr>
          <a:lstStyle/>
          <a:p>
            <a:r>
              <a:rPr lang="pt-BR" dirty="0"/>
              <a:t>Neste tópico vamos explorar o que o </a:t>
            </a:r>
            <a:r>
              <a:rPr lang="pt-BR" b="1" i="1" dirty="0">
                <a:solidFill>
                  <a:srgbClr val="00B050"/>
                </a:solidFill>
              </a:rPr>
              <a:t>aprendizado de máquina </a:t>
            </a:r>
            <a:r>
              <a:rPr lang="pt-BR" dirty="0"/>
              <a:t>realmente é em um nível mais fundamental.</a:t>
            </a:r>
          </a:p>
          <a:p>
            <a:r>
              <a:rPr lang="pt-BR" dirty="0"/>
              <a:t>Basicamente, o que vamos discutir é um </a:t>
            </a:r>
            <a:r>
              <a:rPr lang="pt-BR" b="1" i="1" dirty="0"/>
              <a:t>novo paradigma</a:t>
            </a:r>
            <a:r>
              <a:rPr lang="pt-BR" dirty="0"/>
              <a:t>, onde </a:t>
            </a:r>
            <a:r>
              <a:rPr lang="pt-BR" b="1" i="1" dirty="0"/>
              <a:t>ao invés de programar uma solução </a:t>
            </a:r>
            <a:r>
              <a:rPr lang="pt-BR" dirty="0"/>
              <a:t>para um determinado problema, vamos </a:t>
            </a:r>
            <a:r>
              <a:rPr lang="pt-BR" b="1" i="1" dirty="0"/>
              <a:t>ensinar um computador a aprender a solução </a:t>
            </a:r>
            <a:r>
              <a:rPr lang="pt-BR" dirty="0"/>
              <a:t>através de experiências prévias.</a:t>
            </a:r>
          </a:p>
          <a:p>
            <a:r>
              <a:rPr lang="pt-BR" dirty="0"/>
              <a:t>Esse novo paradigma tem o potencial para </a:t>
            </a:r>
            <a:r>
              <a:rPr lang="pt-BR" b="1" i="1" dirty="0"/>
              <a:t>resolver problemas que </a:t>
            </a:r>
            <a:r>
              <a:rPr lang="pt-BR" b="1" i="1" dirty="0">
                <a:solidFill>
                  <a:srgbClr val="00B050"/>
                </a:solidFill>
              </a:rPr>
              <a:t>não podem ou são muito difíceis de serem resolvidos programaticamente</a:t>
            </a:r>
            <a:r>
              <a:rPr lang="pt-BR" dirty="0"/>
              <a:t>.</a:t>
            </a:r>
          </a:p>
        </p:txBody>
      </p:sp>
    </p:spTree>
    <p:extLst>
      <p:ext uri="{BB962C8B-B14F-4D97-AF65-F5344CB8AC3E}">
        <p14:creationId xmlns:p14="http://schemas.microsoft.com/office/powerpoint/2010/main" val="529739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E9311-064D-E16C-41CF-FDDCAC1B534B}"/>
              </a:ext>
            </a:extLst>
          </p:cNvPr>
          <p:cNvSpPr>
            <a:spLocks noGrp="1"/>
          </p:cNvSpPr>
          <p:nvPr>
            <p:ph type="title"/>
          </p:nvPr>
        </p:nvSpPr>
        <p:spPr/>
        <p:txBody>
          <a:bodyPr/>
          <a:lstStyle/>
          <a:p>
            <a:r>
              <a:rPr lang="pt-BR" dirty="0"/>
              <a:t>Inferência</a:t>
            </a:r>
          </a:p>
        </p:txBody>
      </p:sp>
      <p:sp>
        <p:nvSpPr>
          <p:cNvPr id="5" name="Rectangle 12">
            <a:extLst>
              <a:ext uri="{FF2B5EF4-FFF2-40B4-BE49-F238E27FC236}">
                <a16:creationId xmlns:a16="http://schemas.microsoft.com/office/drawing/2014/main" id="{6F331DB9-5397-FE0A-91D8-1793EEF62E87}"/>
              </a:ext>
            </a:extLst>
          </p:cNvPr>
          <p:cNvSpPr/>
          <p:nvPr/>
        </p:nvSpPr>
        <p:spPr>
          <a:xfrm>
            <a:off x="4565513" y="231602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6" name="TextBox 13">
            <a:extLst>
              <a:ext uri="{FF2B5EF4-FFF2-40B4-BE49-F238E27FC236}">
                <a16:creationId xmlns:a16="http://schemas.microsoft.com/office/drawing/2014/main" id="{06E9CAFA-EF45-D808-3524-541209F72608}"/>
              </a:ext>
            </a:extLst>
          </p:cNvPr>
          <p:cNvSpPr txBox="1"/>
          <p:nvPr/>
        </p:nvSpPr>
        <p:spPr>
          <a:xfrm>
            <a:off x="3737514" y="1784441"/>
            <a:ext cx="3524518" cy="461665"/>
          </a:xfrm>
          <a:prstGeom prst="rect">
            <a:avLst/>
          </a:prstGeom>
          <a:noFill/>
        </p:spPr>
        <p:txBody>
          <a:bodyPr wrap="square" rtlCol="0">
            <a:spAutoFit/>
          </a:bodyPr>
          <a:lstStyle/>
          <a:p>
            <a:pPr algn="ctr"/>
            <a:r>
              <a:rPr lang="pt-BR" sz="2400" b="1" dirty="0"/>
              <a:t>Aprendizado de Máquina</a:t>
            </a:r>
          </a:p>
        </p:txBody>
      </p:sp>
      <p:cxnSp>
        <p:nvCxnSpPr>
          <p:cNvPr id="7" name="Straight Arrow Connector 14">
            <a:extLst>
              <a:ext uri="{FF2B5EF4-FFF2-40B4-BE49-F238E27FC236}">
                <a16:creationId xmlns:a16="http://schemas.microsoft.com/office/drawing/2014/main" id="{8C345449-B77B-4B47-E20B-D471D26E35B7}"/>
              </a:ext>
            </a:extLst>
          </p:cNvPr>
          <p:cNvCxnSpPr>
            <a:cxnSpLocks/>
          </p:cNvCxnSpPr>
          <p:nvPr/>
        </p:nvCxnSpPr>
        <p:spPr>
          <a:xfrm>
            <a:off x="3737513" y="249564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5">
            <a:extLst>
              <a:ext uri="{FF2B5EF4-FFF2-40B4-BE49-F238E27FC236}">
                <a16:creationId xmlns:a16="http://schemas.microsoft.com/office/drawing/2014/main" id="{8D62EBB6-EAA7-28D8-E6C2-9795FDB921EE}"/>
              </a:ext>
            </a:extLst>
          </p:cNvPr>
          <p:cNvCxnSpPr>
            <a:cxnSpLocks/>
          </p:cNvCxnSpPr>
          <p:nvPr/>
        </p:nvCxnSpPr>
        <p:spPr>
          <a:xfrm>
            <a:off x="3737513" y="299094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16">
            <a:extLst>
              <a:ext uri="{FF2B5EF4-FFF2-40B4-BE49-F238E27FC236}">
                <a16:creationId xmlns:a16="http://schemas.microsoft.com/office/drawing/2014/main" id="{3FA78080-AFCA-96CC-C453-181F485B31C9}"/>
              </a:ext>
            </a:extLst>
          </p:cNvPr>
          <p:cNvSpPr txBox="1"/>
          <p:nvPr/>
        </p:nvSpPr>
        <p:spPr>
          <a:xfrm>
            <a:off x="2710328" y="2290304"/>
            <a:ext cx="1039586" cy="369332"/>
          </a:xfrm>
          <a:prstGeom prst="rect">
            <a:avLst/>
          </a:prstGeom>
          <a:noFill/>
        </p:spPr>
        <p:txBody>
          <a:bodyPr wrap="square" rtlCol="0">
            <a:spAutoFit/>
          </a:bodyPr>
          <a:lstStyle/>
          <a:p>
            <a:pPr algn="ctr"/>
            <a:r>
              <a:rPr lang="pt-BR" dirty="0"/>
              <a:t>Dados</a:t>
            </a:r>
          </a:p>
        </p:txBody>
      </p:sp>
      <p:sp>
        <p:nvSpPr>
          <p:cNvPr id="10" name="TextBox 17">
            <a:extLst>
              <a:ext uri="{FF2B5EF4-FFF2-40B4-BE49-F238E27FC236}">
                <a16:creationId xmlns:a16="http://schemas.microsoft.com/office/drawing/2014/main" id="{FCE4DF68-8A97-96D9-7A92-8454F29DB5D4}"/>
              </a:ext>
            </a:extLst>
          </p:cNvPr>
          <p:cNvSpPr txBox="1"/>
          <p:nvPr/>
        </p:nvSpPr>
        <p:spPr>
          <a:xfrm>
            <a:off x="2474033" y="2667776"/>
            <a:ext cx="1512176" cy="646331"/>
          </a:xfrm>
          <a:prstGeom prst="rect">
            <a:avLst/>
          </a:prstGeom>
          <a:noFill/>
        </p:spPr>
        <p:txBody>
          <a:bodyPr wrap="square" rtlCol="0">
            <a:spAutoFit/>
          </a:bodyPr>
          <a:lstStyle/>
          <a:p>
            <a:pPr algn="ctr"/>
            <a:r>
              <a:rPr lang="pt-BR" dirty="0"/>
              <a:t>Resultados esperados</a:t>
            </a:r>
          </a:p>
        </p:txBody>
      </p:sp>
      <p:cxnSp>
        <p:nvCxnSpPr>
          <p:cNvPr id="11" name="Straight Arrow Connector 18">
            <a:extLst>
              <a:ext uri="{FF2B5EF4-FFF2-40B4-BE49-F238E27FC236}">
                <a16:creationId xmlns:a16="http://schemas.microsoft.com/office/drawing/2014/main" id="{2D395B6B-3F86-38F7-5013-11F890A95EA5}"/>
              </a:ext>
            </a:extLst>
          </p:cNvPr>
          <p:cNvCxnSpPr>
            <a:cxnSpLocks/>
          </p:cNvCxnSpPr>
          <p:nvPr/>
        </p:nvCxnSpPr>
        <p:spPr>
          <a:xfrm>
            <a:off x="6475956" y="274057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9">
            <a:extLst>
              <a:ext uri="{FF2B5EF4-FFF2-40B4-BE49-F238E27FC236}">
                <a16:creationId xmlns:a16="http://schemas.microsoft.com/office/drawing/2014/main" id="{B323B8BD-3D5F-3D1B-2326-DC97504A05FD}"/>
              </a:ext>
            </a:extLst>
          </p:cNvPr>
          <p:cNvSpPr txBox="1"/>
          <p:nvPr/>
        </p:nvSpPr>
        <p:spPr>
          <a:xfrm>
            <a:off x="7262032" y="2361429"/>
            <a:ext cx="1046854" cy="646331"/>
          </a:xfrm>
          <a:prstGeom prst="rect">
            <a:avLst/>
          </a:prstGeom>
          <a:noFill/>
        </p:spPr>
        <p:txBody>
          <a:bodyPr wrap="square" rtlCol="0">
            <a:spAutoFit/>
          </a:bodyPr>
          <a:lstStyle/>
          <a:p>
            <a:pPr algn="ctr"/>
            <a:r>
              <a:rPr lang="pt-BR" b="1" dirty="0"/>
              <a:t>Modelo de ML</a:t>
            </a:r>
          </a:p>
        </p:txBody>
      </p:sp>
      <p:sp>
        <p:nvSpPr>
          <p:cNvPr id="17" name="Rectangle 12">
            <a:extLst>
              <a:ext uri="{FF2B5EF4-FFF2-40B4-BE49-F238E27FC236}">
                <a16:creationId xmlns:a16="http://schemas.microsoft.com/office/drawing/2014/main" id="{3BDD7A2C-B103-5CF5-013A-B09C54C3859B}"/>
              </a:ext>
            </a:extLst>
          </p:cNvPr>
          <p:cNvSpPr/>
          <p:nvPr/>
        </p:nvSpPr>
        <p:spPr>
          <a:xfrm>
            <a:off x="4565512" y="3972592"/>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Modelo de ML</a:t>
            </a:r>
          </a:p>
        </p:txBody>
      </p:sp>
      <p:sp>
        <p:nvSpPr>
          <p:cNvPr id="18" name="Elipse 17">
            <a:extLst>
              <a:ext uri="{FF2B5EF4-FFF2-40B4-BE49-F238E27FC236}">
                <a16:creationId xmlns:a16="http://schemas.microsoft.com/office/drawing/2014/main" id="{85D61170-E541-E622-A574-5F938A9E5B03}"/>
              </a:ext>
            </a:extLst>
          </p:cNvPr>
          <p:cNvSpPr/>
          <p:nvPr/>
        </p:nvSpPr>
        <p:spPr>
          <a:xfrm>
            <a:off x="7145514" y="2235093"/>
            <a:ext cx="1237966" cy="84908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0" name="Conector: Curvo 19">
            <a:extLst>
              <a:ext uri="{FF2B5EF4-FFF2-40B4-BE49-F238E27FC236}">
                <a16:creationId xmlns:a16="http://schemas.microsoft.com/office/drawing/2014/main" id="{749B6397-E0D4-6139-3D75-F7D3B11F887D}"/>
              </a:ext>
            </a:extLst>
          </p:cNvPr>
          <p:cNvCxnSpPr>
            <a:cxnSpLocks/>
            <a:stCxn id="18" idx="2"/>
          </p:cNvCxnSpPr>
          <p:nvPr/>
        </p:nvCxnSpPr>
        <p:spPr>
          <a:xfrm rot="10800000" flipV="1">
            <a:off x="5592698" y="2659635"/>
            <a:ext cx="1552816" cy="1655509"/>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5">
            <a:extLst>
              <a:ext uri="{FF2B5EF4-FFF2-40B4-BE49-F238E27FC236}">
                <a16:creationId xmlns:a16="http://schemas.microsoft.com/office/drawing/2014/main" id="{BB742821-1459-A4B5-4D8D-C5A6248E0D75}"/>
              </a:ext>
            </a:extLst>
          </p:cNvPr>
          <p:cNvCxnSpPr>
            <a:cxnSpLocks/>
          </p:cNvCxnSpPr>
          <p:nvPr/>
        </p:nvCxnSpPr>
        <p:spPr>
          <a:xfrm>
            <a:off x="3749914" y="4397135"/>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5">
            <a:extLst>
              <a:ext uri="{FF2B5EF4-FFF2-40B4-BE49-F238E27FC236}">
                <a16:creationId xmlns:a16="http://schemas.microsoft.com/office/drawing/2014/main" id="{BAD9F21E-4241-FCB6-CDB7-1D8B28EA6594}"/>
              </a:ext>
            </a:extLst>
          </p:cNvPr>
          <p:cNvCxnSpPr>
            <a:cxnSpLocks/>
          </p:cNvCxnSpPr>
          <p:nvPr/>
        </p:nvCxnSpPr>
        <p:spPr>
          <a:xfrm>
            <a:off x="6475956" y="4406859"/>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16">
            <a:extLst>
              <a:ext uri="{FF2B5EF4-FFF2-40B4-BE49-F238E27FC236}">
                <a16:creationId xmlns:a16="http://schemas.microsoft.com/office/drawing/2014/main" id="{351ED6B5-96CF-327C-9BC3-800144EA6143}"/>
              </a:ext>
            </a:extLst>
          </p:cNvPr>
          <p:cNvSpPr txBox="1"/>
          <p:nvPr/>
        </p:nvSpPr>
        <p:spPr>
          <a:xfrm>
            <a:off x="2807753" y="4212469"/>
            <a:ext cx="1039586" cy="369332"/>
          </a:xfrm>
          <a:prstGeom prst="rect">
            <a:avLst/>
          </a:prstGeom>
          <a:noFill/>
        </p:spPr>
        <p:txBody>
          <a:bodyPr wrap="square" rtlCol="0">
            <a:spAutoFit/>
          </a:bodyPr>
          <a:lstStyle/>
          <a:p>
            <a:pPr algn="ctr"/>
            <a:r>
              <a:rPr lang="pt-BR" dirty="0"/>
              <a:t>Dados</a:t>
            </a:r>
          </a:p>
        </p:txBody>
      </p:sp>
      <p:sp>
        <p:nvSpPr>
          <p:cNvPr id="25" name="TextBox 16">
            <a:extLst>
              <a:ext uri="{FF2B5EF4-FFF2-40B4-BE49-F238E27FC236}">
                <a16:creationId xmlns:a16="http://schemas.microsoft.com/office/drawing/2014/main" id="{3B2C4DD6-ABCD-7FFD-E1AA-2F7425A98988}"/>
              </a:ext>
            </a:extLst>
          </p:cNvPr>
          <p:cNvSpPr txBox="1"/>
          <p:nvPr/>
        </p:nvSpPr>
        <p:spPr>
          <a:xfrm>
            <a:off x="7212316" y="4083693"/>
            <a:ext cx="1456083" cy="646331"/>
          </a:xfrm>
          <a:prstGeom prst="rect">
            <a:avLst/>
          </a:prstGeom>
          <a:noFill/>
        </p:spPr>
        <p:txBody>
          <a:bodyPr wrap="square" rtlCol="0">
            <a:spAutoFit/>
          </a:bodyPr>
          <a:lstStyle/>
          <a:p>
            <a:pPr algn="ctr"/>
            <a:r>
              <a:rPr lang="pt-BR" dirty="0"/>
              <a:t>Inferências ou predições</a:t>
            </a:r>
          </a:p>
        </p:txBody>
      </p:sp>
      <p:sp>
        <p:nvSpPr>
          <p:cNvPr id="3" name="Espaço Reservado para Conteúdo 2">
            <a:extLst>
              <a:ext uri="{FF2B5EF4-FFF2-40B4-BE49-F238E27FC236}">
                <a16:creationId xmlns:a16="http://schemas.microsoft.com/office/drawing/2014/main" id="{8C447695-AEA9-9967-3A0A-FF7CEA659948}"/>
              </a:ext>
            </a:extLst>
          </p:cNvPr>
          <p:cNvSpPr>
            <a:spLocks noGrp="1"/>
          </p:cNvSpPr>
          <p:nvPr>
            <p:ph idx="1"/>
          </p:nvPr>
        </p:nvSpPr>
        <p:spPr>
          <a:xfrm>
            <a:off x="838199" y="5006343"/>
            <a:ext cx="11110645" cy="1851657"/>
          </a:xfrm>
        </p:spPr>
        <p:txBody>
          <a:bodyPr/>
          <a:lstStyle/>
          <a:p>
            <a:r>
              <a:rPr lang="pt-BR" dirty="0"/>
              <a:t>Após o treinamento do modelo, o usamos para fazer </a:t>
            </a:r>
            <a:r>
              <a:rPr lang="pt-BR" b="1" i="1" dirty="0">
                <a:solidFill>
                  <a:srgbClr val="00B050"/>
                </a:solidFill>
              </a:rPr>
              <a:t>inferências</a:t>
            </a:r>
            <a:r>
              <a:rPr lang="pt-BR" dirty="0"/>
              <a:t>.</a:t>
            </a:r>
          </a:p>
          <a:p>
            <a:r>
              <a:rPr lang="pt-BR" dirty="0"/>
              <a:t>Ou seja, o usamos para fazer predições (i.e., valores de saídas) para entradas inéditas.</a:t>
            </a:r>
          </a:p>
        </p:txBody>
      </p:sp>
    </p:spTree>
    <p:extLst>
      <p:ext uri="{BB962C8B-B14F-4D97-AF65-F5344CB8AC3E}">
        <p14:creationId xmlns:p14="http://schemas.microsoft.com/office/powerpoint/2010/main" val="1132347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Generalização</a:t>
            </a:r>
            <a:endParaRPr lang="en-US" dirty="0"/>
          </a:p>
        </p:txBody>
      </p:sp>
      <p:sp>
        <p:nvSpPr>
          <p:cNvPr id="3" name="Espaço Reservado para Conteúdo 2"/>
          <p:cNvSpPr>
            <a:spLocks noGrp="1"/>
          </p:cNvSpPr>
          <p:nvPr>
            <p:ph idx="1"/>
          </p:nvPr>
        </p:nvSpPr>
        <p:spPr>
          <a:xfrm>
            <a:off x="838199" y="1825624"/>
            <a:ext cx="11127659" cy="2401967"/>
          </a:xfrm>
        </p:spPr>
        <p:txBody>
          <a:bodyPr>
            <a:normAutofit lnSpcReduction="10000"/>
          </a:bodyPr>
          <a:lstStyle/>
          <a:p>
            <a:r>
              <a:rPr lang="pt-BR" dirty="0"/>
              <a:t>Porém, não basta que o algoritmo de ML aprenda um modelo que faça um bom mapeamento </a:t>
            </a:r>
            <a:r>
              <a:rPr lang="pt-BR" b="1" i="1" dirty="0"/>
              <a:t>apenas para os dados do conjunto de treinamento</a:t>
            </a:r>
            <a:r>
              <a:rPr lang="pt-BR" dirty="0"/>
              <a:t>.</a:t>
            </a:r>
          </a:p>
          <a:p>
            <a:r>
              <a:rPr lang="pt-BR" dirty="0"/>
              <a:t>O </a:t>
            </a:r>
            <a:r>
              <a:rPr lang="pt-BR" b="1" i="1" dirty="0"/>
              <a:t>algoritmo</a:t>
            </a:r>
            <a:r>
              <a:rPr lang="pt-BR" dirty="0"/>
              <a:t> de ML deve </a:t>
            </a:r>
            <a:r>
              <a:rPr lang="pt-BR" b="1" i="1" dirty="0"/>
              <a:t>treinar</a:t>
            </a:r>
            <a:r>
              <a:rPr lang="pt-BR" dirty="0"/>
              <a:t> um </a:t>
            </a:r>
            <a:r>
              <a:rPr lang="pt-BR" b="1" i="1" dirty="0"/>
              <a:t>modelo</a:t>
            </a:r>
            <a:r>
              <a:rPr lang="pt-BR" dirty="0"/>
              <a:t> que </a:t>
            </a:r>
            <a:r>
              <a:rPr lang="pt-BR" b="1" i="1" dirty="0"/>
              <a:t>aprenda</a:t>
            </a:r>
            <a:r>
              <a:rPr lang="pt-BR" dirty="0"/>
              <a:t> uma </a:t>
            </a:r>
            <a:r>
              <a:rPr lang="pt-BR" b="1" i="1" dirty="0">
                <a:solidFill>
                  <a:srgbClr val="00B050"/>
                </a:solidFill>
              </a:rPr>
              <a:t>solução geral</a:t>
            </a:r>
            <a:r>
              <a:rPr lang="pt-BR" dirty="0"/>
              <a:t>, ou seja, que </a:t>
            </a:r>
            <a:r>
              <a:rPr lang="pt-BR" b="1" i="1" dirty="0">
                <a:solidFill>
                  <a:srgbClr val="00B050"/>
                </a:solidFill>
              </a:rPr>
              <a:t>generalize bem para entradas não vistas durante o treinamento</a:t>
            </a:r>
            <a:r>
              <a:rPr lang="pt-BR" dirty="0"/>
              <a:t>.</a:t>
            </a:r>
          </a:p>
        </p:txBody>
      </p:sp>
      <p:sp>
        <p:nvSpPr>
          <p:cNvPr id="15" name="Rectangle 12"/>
          <p:cNvSpPr/>
          <p:nvPr/>
        </p:nvSpPr>
        <p:spPr>
          <a:xfrm>
            <a:off x="4967359" y="4894113"/>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 com modelo de ML </a:t>
            </a:r>
            <a:r>
              <a:rPr lang="pt-BR" b="1" i="1" dirty="0">
                <a:solidFill>
                  <a:srgbClr val="00B0F0"/>
                </a:solidFill>
              </a:rPr>
              <a:t>treinado</a:t>
            </a:r>
          </a:p>
        </p:txBody>
      </p:sp>
      <p:sp>
        <p:nvSpPr>
          <p:cNvPr id="16" name="TextBox 13"/>
          <p:cNvSpPr txBox="1"/>
          <p:nvPr/>
        </p:nvSpPr>
        <p:spPr>
          <a:xfrm>
            <a:off x="4139360" y="4362527"/>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4139359" y="531865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3179610" y="4995490"/>
            <a:ext cx="999567" cy="646331"/>
          </a:xfrm>
          <a:prstGeom prst="rect">
            <a:avLst/>
          </a:prstGeom>
          <a:noFill/>
        </p:spPr>
        <p:txBody>
          <a:bodyPr wrap="square" rtlCol="0">
            <a:spAutoFit/>
          </a:bodyPr>
          <a:lstStyle/>
          <a:p>
            <a:pPr algn="ctr"/>
            <a:r>
              <a:rPr lang="pt-BR" dirty="0"/>
              <a:t>Entradas inéditas</a:t>
            </a:r>
          </a:p>
        </p:txBody>
      </p:sp>
      <p:cxnSp>
        <p:nvCxnSpPr>
          <p:cNvPr id="21" name="Straight Arrow Connector 18"/>
          <p:cNvCxnSpPr/>
          <p:nvPr/>
        </p:nvCxnSpPr>
        <p:spPr>
          <a:xfrm>
            <a:off x="6877802" y="531865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7561520" y="5036585"/>
            <a:ext cx="1226725" cy="646331"/>
          </a:xfrm>
          <a:prstGeom prst="rect">
            <a:avLst/>
          </a:prstGeom>
          <a:noFill/>
        </p:spPr>
        <p:txBody>
          <a:bodyPr wrap="square" rtlCol="0">
            <a:spAutoFit/>
          </a:bodyPr>
          <a:lstStyle/>
          <a:p>
            <a:pPr algn="ctr"/>
            <a:r>
              <a:rPr lang="pt-BR" dirty="0"/>
              <a:t>Saída ou inferência</a:t>
            </a:r>
            <a:endParaRPr lang="pt-BR" b="1" dirty="0">
              <a:solidFill>
                <a:srgbClr val="FF0000"/>
              </a:solidFill>
            </a:endParaRPr>
          </a:p>
        </p:txBody>
      </p:sp>
      <p:sp>
        <p:nvSpPr>
          <p:cNvPr id="34" name="CaixaDeTexto 33">
            <a:extLst>
              <a:ext uri="{FF2B5EF4-FFF2-40B4-BE49-F238E27FC236}">
                <a16:creationId xmlns:a16="http://schemas.microsoft.com/office/drawing/2014/main" id="{91C4D063-7664-1260-F4EF-0FF568DA02AA}"/>
              </a:ext>
            </a:extLst>
          </p:cNvPr>
          <p:cNvSpPr txBox="1"/>
          <p:nvPr/>
        </p:nvSpPr>
        <p:spPr>
          <a:xfrm>
            <a:off x="4179177" y="5860700"/>
            <a:ext cx="3484701" cy="523220"/>
          </a:xfrm>
          <a:prstGeom prst="rect">
            <a:avLst/>
          </a:prstGeom>
          <a:noFill/>
        </p:spPr>
        <p:txBody>
          <a:bodyPr wrap="square" rtlCol="0">
            <a:spAutoFit/>
          </a:bodyPr>
          <a:lstStyle/>
          <a:p>
            <a:pPr algn="ctr"/>
            <a:r>
              <a:rPr lang="pt-BR" sz="1400" b="1" i="1" dirty="0">
                <a:solidFill>
                  <a:srgbClr val="00B050"/>
                </a:solidFill>
              </a:rPr>
              <a:t>O modelo aprendeu que uma reta é um </a:t>
            </a:r>
            <a:r>
              <a:rPr lang="pt-BR" sz="1400" b="1" i="1" dirty="0">
                <a:solidFill>
                  <a:srgbClr val="7030A0"/>
                </a:solidFill>
              </a:rPr>
              <a:t>bom</a:t>
            </a:r>
            <a:r>
              <a:rPr lang="pt-BR" sz="1400" b="1" i="1" dirty="0">
                <a:solidFill>
                  <a:srgbClr val="00B050"/>
                </a:solidFill>
              </a:rPr>
              <a:t> mapeamento.</a:t>
            </a:r>
          </a:p>
        </p:txBody>
      </p:sp>
      <p:sp>
        <p:nvSpPr>
          <p:cNvPr id="5" name="CaixaDeTexto 4">
            <a:extLst>
              <a:ext uri="{FF2B5EF4-FFF2-40B4-BE49-F238E27FC236}">
                <a16:creationId xmlns:a16="http://schemas.microsoft.com/office/drawing/2014/main" id="{BE692C9F-10A0-DE7D-EABF-57124C2B58A7}"/>
              </a:ext>
            </a:extLst>
          </p:cNvPr>
          <p:cNvSpPr txBox="1"/>
          <p:nvPr/>
        </p:nvSpPr>
        <p:spPr>
          <a:xfrm>
            <a:off x="8568648" y="5964987"/>
            <a:ext cx="1530850" cy="461665"/>
          </a:xfrm>
          <a:prstGeom prst="rect">
            <a:avLst/>
          </a:prstGeom>
          <a:noFill/>
        </p:spPr>
        <p:txBody>
          <a:bodyPr wrap="square" rtlCol="0">
            <a:spAutoFit/>
          </a:bodyPr>
          <a:lstStyle/>
          <a:p>
            <a:pPr algn="ctr"/>
            <a:r>
              <a:rPr lang="pt-BR" sz="1200" dirty="0"/>
              <a:t>No sentido da minimização do erro.</a:t>
            </a:r>
          </a:p>
        </p:txBody>
      </p:sp>
      <p:cxnSp>
        <p:nvCxnSpPr>
          <p:cNvPr id="13" name="Conector de Seta Reta 12">
            <a:extLst>
              <a:ext uri="{FF2B5EF4-FFF2-40B4-BE49-F238E27FC236}">
                <a16:creationId xmlns:a16="http://schemas.microsoft.com/office/drawing/2014/main" id="{DF182E31-404A-D72A-7218-8A0CF988ACAB}"/>
              </a:ext>
            </a:extLst>
          </p:cNvPr>
          <p:cNvCxnSpPr>
            <a:cxnSpLocks/>
            <a:stCxn id="5" idx="1"/>
            <a:endCxn id="14" idx="6"/>
          </p:cNvCxnSpPr>
          <p:nvPr/>
        </p:nvCxnSpPr>
        <p:spPr>
          <a:xfrm flipH="1" flipV="1">
            <a:off x="7612507" y="6019039"/>
            <a:ext cx="956141" cy="1767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Elipse 13">
            <a:extLst>
              <a:ext uri="{FF2B5EF4-FFF2-40B4-BE49-F238E27FC236}">
                <a16:creationId xmlns:a16="http://schemas.microsoft.com/office/drawing/2014/main" id="{EB05E42E-1D76-9E9E-D9D1-6C5FE51AF256}"/>
              </a:ext>
            </a:extLst>
          </p:cNvPr>
          <p:cNvSpPr/>
          <p:nvPr/>
        </p:nvSpPr>
        <p:spPr>
          <a:xfrm>
            <a:off x="7181636" y="5860700"/>
            <a:ext cx="430871" cy="31667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CaixaDeTexto 23">
            <a:extLst>
              <a:ext uri="{FF2B5EF4-FFF2-40B4-BE49-F238E27FC236}">
                <a16:creationId xmlns:a16="http://schemas.microsoft.com/office/drawing/2014/main" id="{A522115F-E235-7D72-21C5-5D59EC881D9C}"/>
              </a:ext>
            </a:extLst>
          </p:cNvPr>
          <p:cNvSpPr txBox="1"/>
          <p:nvPr/>
        </p:nvSpPr>
        <p:spPr>
          <a:xfrm>
            <a:off x="8568648" y="3833394"/>
            <a:ext cx="2589088" cy="461665"/>
          </a:xfrm>
          <a:prstGeom prst="rect">
            <a:avLst/>
          </a:prstGeom>
          <a:noFill/>
        </p:spPr>
        <p:txBody>
          <a:bodyPr wrap="square">
            <a:spAutoFit/>
          </a:bodyPr>
          <a:lstStyle/>
          <a:p>
            <a:r>
              <a:rPr lang="pt-BR" sz="1200" dirty="0"/>
              <a:t>No sentido em que as predições sejam coerentes com o que é conhecido.</a:t>
            </a:r>
          </a:p>
        </p:txBody>
      </p:sp>
      <p:sp>
        <p:nvSpPr>
          <p:cNvPr id="26" name="Elipse 25">
            <a:extLst>
              <a:ext uri="{FF2B5EF4-FFF2-40B4-BE49-F238E27FC236}">
                <a16:creationId xmlns:a16="http://schemas.microsoft.com/office/drawing/2014/main" id="{CB1AEA7C-6EB4-81AE-033A-CA1FC6FC9558}"/>
              </a:ext>
            </a:extLst>
          </p:cNvPr>
          <p:cNvSpPr/>
          <p:nvPr/>
        </p:nvSpPr>
        <p:spPr>
          <a:xfrm>
            <a:off x="5415952" y="3308279"/>
            <a:ext cx="810187" cy="41096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8" name="Conector de Seta Reta 27">
            <a:extLst>
              <a:ext uri="{FF2B5EF4-FFF2-40B4-BE49-F238E27FC236}">
                <a16:creationId xmlns:a16="http://schemas.microsoft.com/office/drawing/2014/main" id="{79E8F9E6-4C8F-9957-67F1-AB4C33DFF119}"/>
              </a:ext>
            </a:extLst>
          </p:cNvPr>
          <p:cNvCxnSpPr>
            <a:cxnSpLocks/>
            <a:stCxn id="24" idx="1"/>
            <a:endCxn id="26" idx="5"/>
          </p:cNvCxnSpPr>
          <p:nvPr/>
        </p:nvCxnSpPr>
        <p:spPr>
          <a:xfrm flipH="1" flipV="1">
            <a:off x="6107490" y="3659060"/>
            <a:ext cx="2461158" cy="4051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69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Generalização: </a:t>
            </a:r>
            <a:r>
              <a:rPr lang="pt-BR" dirty="0" err="1"/>
              <a:t>Paleteria</a:t>
            </a:r>
            <a:r>
              <a:rPr lang="pt-BR" dirty="0"/>
              <a:t> Mexicana</a:t>
            </a:r>
            <a:endParaRPr lang="en-US" dirty="0"/>
          </a:p>
        </p:txBody>
      </p:sp>
      <p:grpSp>
        <p:nvGrpSpPr>
          <p:cNvPr id="25" name="Agrupar 24">
            <a:extLst>
              <a:ext uri="{FF2B5EF4-FFF2-40B4-BE49-F238E27FC236}">
                <a16:creationId xmlns:a16="http://schemas.microsoft.com/office/drawing/2014/main" id="{747CBF5F-F2D1-3A8F-F528-AFC261175F5F}"/>
              </a:ext>
            </a:extLst>
          </p:cNvPr>
          <p:cNvGrpSpPr/>
          <p:nvPr/>
        </p:nvGrpSpPr>
        <p:grpSpPr>
          <a:xfrm>
            <a:off x="129538" y="2530784"/>
            <a:ext cx="11939174" cy="2760057"/>
            <a:chOff x="129538" y="2530784"/>
            <a:chExt cx="11939174" cy="2760057"/>
          </a:xfrm>
        </p:grpSpPr>
        <p:sp>
          <p:nvSpPr>
            <p:cNvPr id="15" name="Rectangle 12"/>
            <p:cNvSpPr/>
            <p:nvPr/>
          </p:nvSpPr>
          <p:spPr>
            <a:xfrm>
              <a:off x="4871676" y="3062370"/>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 com modelo de ML </a:t>
              </a:r>
              <a:r>
                <a:rPr lang="pt-BR" b="1" i="1" dirty="0">
                  <a:solidFill>
                    <a:srgbClr val="00B0F0"/>
                  </a:solidFill>
                </a:rPr>
                <a:t>treinado</a:t>
              </a:r>
            </a:p>
          </p:txBody>
        </p:sp>
        <p:sp>
          <p:nvSpPr>
            <p:cNvPr id="16" name="TextBox 13"/>
            <p:cNvSpPr txBox="1"/>
            <p:nvPr/>
          </p:nvSpPr>
          <p:spPr>
            <a:xfrm>
              <a:off x="4043677" y="2530784"/>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4043676" y="3486913"/>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3083927" y="3163747"/>
              <a:ext cx="999567" cy="646331"/>
            </a:xfrm>
            <a:prstGeom prst="rect">
              <a:avLst/>
            </a:prstGeom>
            <a:noFill/>
          </p:spPr>
          <p:txBody>
            <a:bodyPr wrap="square" rtlCol="0">
              <a:spAutoFit/>
            </a:bodyPr>
            <a:lstStyle/>
            <a:p>
              <a:pPr algn="ctr"/>
              <a:r>
                <a:rPr lang="pt-BR" dirty="0"/>
                <a:t>Entradas inéditas</a:t>
              </a:r>
            </a:p>
          </p:txBody>
        </p:sp>
        <p:cxnSp>
          <p:nvCxnSpPr>
            <p:cNvPr id="21" name="Straight Arrow Connector 18"/>
            <p:cNvCxnSpPr/>
            <p:nvPr/>
          </p:nvCxnSpPr>
          <p:spPr>
            <a:xfrm>
              <a:off x="6782119" y="3486913"/>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7465837" y="3204842"/>
              <a:ext cx="1226725" cy="646331"/>
            </a:xfrm>
            <a:prstGeom prst="rect">
              <a:avLst/>
            </a:prstGeom>
            <a:noFill/>
          </p:spPr>
          <p:txBody>
            <a:bodyPr wrap="square" rtlCol="0">
              <a:spAutoFit/>
            </a:bodyPr>
            <a:lstStyle/>
            <a:p>
              <a:pPr algn="ctr"/>
              <a:r>
                <a:rPr lang="pt-BR" dirty="0"/>
                <a:t>Saída ou inferência</a:t>
              </a:r>
              <a:endParaRPr lang="pt-BR" b="1" dirty="0">
                <a:solidFill>
                  <a:srgbClr val="FF0000"/>
                </a:solidFill>
              </a:endParaRPr>
            </a:p>
          </p:txBody>
        </p:sp>
        <mc:AlternateContent xmlns:mc="http://schemas.openxmlformats.org/markup-compatibility/2006">
          <mc:Choice xmlns:a14="http://schemas.microsoft.com/office/drawing/2010/main" Requires="a14">
            <p:sp>
              <p:nvSpPr>
                <p:cNvPr id="27" name="CaixaDeTexto 26">
                  <a:extLst>
                    <a:ext uri="{FF2B5EF4-FFF2-40B4-BE49-F238E27FC236}">
                      <a16:creationId xmlns:a16="http://schemas.microsoft.com/office/drawing/2014/main" id="{33FC6AED-12D8-69D4-01FE-7857F2F70EC0}"/>
                    </a:ext>
                  </a:extLst>
                </p:cNvPr>
                <p:cNvSpPr txBox="1"/>
                <p:nvPr/>
              </p:nvSpPr>
              <p:spPr>
                <a:xfrm>
                  <a:off x="129538" y="4548939"/>
                  <a:ext cx="3304095" cy="738664"/>
                </a:xfrm>
                <a:prstGeom prst="rect">
                  <a:avLst/>
                </a:prstGeom>
                <a:noFill/>
              </p:spPr>
              <p:txBody>
                <a:bodyPr wrap="square" rtlCol="0">
                  <a:spAutoFit/>
                </a:bodyPr>
                <a:lstStyle/>
                <a:p>
                  <a:pPr algn="ctr"/>
                  <a:r>
                    <a:rPr lang="pt-BR" sz="1400" b="1" i="1" dirty="0">
                      <a:solidFill>
                        <a:srgbClr val="00B050"/>
                      </a:solidFill>
                    </a:rPr>
                    <a:t>Qual é a estimativa de paletas vendidas quando a temperatura é de </a:t>
                  </a:r>
                  <a14:m>
                    <m:oMath xmlns:m="http://schemas.openxmlformats.org/officeDocument/2006/math">
                      <m:r>
                        <a:rPr lang="pt-BR" sz="1400" b="1" i="1" smtClean="0">
                          <a:solidFill>
                            <a:srgbClr val="00B050"/>
                          </a:solidFill>
                          <a:latin typeface="Cambria Math" panose="02040503050406030204" pitchFamily="18" charset="0"/>
                          <a:ea typeface="Cambria Math" panose="02040503050406030204" pitchFamily="18" charset="0"/>
                        </a:rPr>
                        <m:t>≈</m:t>
                      </m:r>
                    </m:oMath>
                  </a14:m>
                  <a:r>
                    <a:rPr lang="pt-BR" sz="1400" b="1" i="1" dirty="0">
                      <a:solidFill>
                        <a:srgbClr val="00B050"/>
                      </a:solidFill>
                    </a:rPr>
                    <a:t> 6 graus (valor não visto durante o treinamento)?</a:t>
                  </a:r>
                </a:p>
              </p:txBody>
            </p:sp>
          </mc:Choice>
          <mc:Fallback>
            <p:sp>
              <p:nvSpPr>
                <p:cNvPr id="27" name="CaixaDeTexto 26">
                  <a:extLst>
                    <a:ext uri="{FF2B5EF4-FFF2-40B4-BE49-F238E27FC236}">
                      <a16:creationId xmlns:a16="http://schemas.microsoft.com/office/drawing/2014/main" id="{33FC6AED-12D8-69D4-01FE-7857F2F70EC0}"/>
                    </a:ext>
                  </a:extLst>
                </p:cNvPr>
                <p:cNvSpPr txBox="1">
                  <a:spLocks noRot="1" noChangeAspect="1" noMove="1" noResize="1" noEditPoints="1" noAdjustHandles="1" noChangeArrowheads="1" noChangeShapeType="1" noTextEdit="1"/>
                </p:cNvSpPr>
                <p:nvPr/>
              </p:nvSpPr>
              <p:spPr>
                <a:xfrm>
                  <a:off x="129538" y="4548939"/>
                  <a:ext cx="3304095" cy="738664"/>
                </a:xfrm>
                <a:prstGeom prst="rect">
                  <a:avLst/>
                </a:prstGeom>
                <a:blipFill>
                  <a:blip r:embed="rId3"/>
                  <a:stretch>
                    <a:fillRect t="-1653" b="-8264"/>
                  </a:stretch>
                </a:blipFill>
              </p:spPr>
              <p:txBody>
                <a:bodyPr/>
                <a:lstStyle/>
                <a:p>
                  <a:r>
                    <a:rPr lang="pt-BR">
                      <a:noFill/>
                    </a:rPr>
                    <a:t> </a:t>
                  </a:r>
                </a:p>
              </p:txBody>
            </p:sp>
          </mc:Fallback>
        </mc:AlternateContent>
        <p:sp>
          <p:nvSpPr>
            <p:cNvPr id="29" name="CaixaDeTexto 28">
              <a:extLst>
                <a:ext uri="{FF2B5EF4-FFF2-40B4-BE49-F238E27FC236}">
                  <a16:creationId xmlns:a16="http://schemas.microsoft.com/office/drawing/2014/main" id="{6330BD9E-096B-426F-F26D-E85D0A9C38E6}"/>
                </a:ext>
              </a:extLst>
            </p:cNvPr>
            <p:cNvSpPr txBox="1"/>
            <p:nvPr/>
          </p:nvSpPr>
          <p:spPr>
            <a:xfrm>
              <a:off x="4043676" y="3109950"/>
              <a:ext cx="827999" cy="369332"/>
            </a:xfrm>
            <a:prstGeom prst="rect">
              <a:avLst/>
            </a:prstGeom>
            <a:noFill/>
          </p:spPr>
          <p:txBody>
            <a:bodyPr wrap="square">
              <a:spAutoFit/>
            </a:bodyPr>
            <a:lstStyle/>
            <a:p>
              <a:pPr algn="ctr"/>
              <a:r>
                <a:rPr lang="pt-BR" sz="1800" dirty="0">
                  <a:solidFill>
                    <a:srgbClr val="FF0000"/>
                  </a:solidFill>
                </a:rPr>
                <a:t>6</a:t>
              </a:r>
              <a:endParaRPr lang="pt-BR" dirty="0">
                <a:solidFill>
                  <a:srgbClr val="FF0000"/>
                </a:solidFill>
              </a:endParaRPr>
            </a:p>
          </p:txBody>
        </p:sp>
        <p:sp>
          <p:nvSpPr>
            <p:cNvPr id="30" name="CaixaDeTexto 29">
              <a:extLst>
                <a:ext uri="{FF2B5EF4-FFF2-40B4-BE49-F238E27FC236}">
                  <a16:creationId xmlns:a16="http://schemas.microsoft.com/office/drawing/2014/main" id="{539D4C0F-5A25-B1AE-77C4-1387B2C44B76}"/>
                </a:ext>
              </a:extLst>
            </p:cNvPr>
            <p:cNvSpPr txBox="1"/>
            <p:nvPr/>
          </p:nvSpPr>
          <p:spPr>
            <a:xfrm>
              <a:off x="6782118" y="3117580"/>
              <a:ext cx="828001" cy="369332"/>
            </a:xfrm>
            <a:prstGeom prst="rect">
              <a:avLst/>
            </a:prstGeom>
            <a:noFill/>
          </p:spPr>
          <p:txBody>
            <a:bodyPr wrap="square">
              <a:spAutoFit/>
            </a:bodyPr>
            <a:lstStyle/>
            <a:p>
              <a:pPr algn="ctr"/>
              <a:r>
                <a:rPr lang="pt-BR" dirty="0">
                  <a:solidFill>
                    <a:srgbClr val="FF0000"/>
                  </a:solidFill>
                </a:rPr>
                <a:t>21</a:t>
              </a:r>
            </a:p>
          </p:txBody>
        </p:sp>
        <p:grpSp>
          <p:nvGrpSpPr>
            <p:cNvPr id="36" name="Agrupar 35">
              <a:extLst>
                <a:ext uri="{FF2B5EF4-FFF2-40B4-BE49-F238E27FC236}">
                  <a16:creationId xmlns:a16="http://schemas.microsoft.com/office/drawing/2014/main" id="{1A6A15E3-E326-F525-832C-F40AEF35FD53}"/>
                </a:ext>
              </a:extLst>
            </p:cNvPr>
            <p:cNvGrpSpPr/>
            <p:nvPr/>
          </p:nvGrpSpPr>
          <p:grpSpPr>
            <a:xfrm>
              <a:off x="186025" y="2574959"/>
              <a:ext cx="2861802" cy="2013028"/>
              <a:chOff x="126016" y="4182282"/>
              <a:chExt cx="2861802" cy="2013028"/>
            </a:xfrm>
          </p:grpSpPr>
          <p:pic>
            <p:nvPicPr>
              <p:cNvPr id="35" name="Picture 2">
                <a:extLst>
                  <a:ext uri="{FF2B5EF4-FFF2-40B4-BE49-F238E27FC236}">
                    <a16:creationId xmlns:a16="http://schemas.microsoft.com/office/drawing/2014/main" id="{2A0CE568-3641-CBBF-E5AE-0F7516F772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 r="1714"/>
              <a:stretch/>
            </p:blipFill>
            <p:spPr bwMode="auto">
              <a:xfrm>
                <a:off x="126016" y="4182282"/>
                <a:ext cx="2861802" cy="201302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to 8">
                <a:extLst>
                  <a:ext uri="{FF2B5EF4-FFF2-40B4-BE49-F238E27FC236}">
                    <a16:creationId xmlns:a16="http://schemas.microsoft.com/office/drawing/2014/main" id="{5CDDCA79-6D29-DCE9-D80C-8C4EF91FD287}"/>
                  </a:ext>
                </a:extLst>
              </p:cNvPr>
              <p:cNvCxnSpPr>
                <a:cxnSpLocks/>
              </p:cNvCxnSpPr>
              <p:nvPr/>
            </p:nvCxnSpPr>
            <p:spPr>
              <a:xfrm>
                <a:off x="921532" y="4434654"/>
                <a:ext cx="0" cy="1476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F5E30D89-E0D0-71E5-687B-CCB6FD038244}"/>
                  </a:ext>
                </a:extLst>
              </p:cNvPr>
              <p:cNvSpPr txBox="1"/>
              <p:nvPr/>
            </p:nvSpPr>
            <p:spPr>
              <a:xfrm>
                <a:off x="814753" y="5869491"/>
                <a:ext cx="213557" cy="261610"/>
              </a:xfrm>
              <a:prstGeom prst="rect">
                <a:avLst/>
              </a:prstGeom>
              <a:noFill/>
            </p:spPr>
            <p:txBody>
              <a:bodyPr wrap="square">
                <a:spAutoFit/>
              </a:bodyPr>
              <a:lstStyle/>
              <a:p>
                <a:pPr algn="ctr"/>
                <a:r>
                  <a:rPr lang="pt-BR" sz="1050" dirty="0">
                    <a:solidFill>
                      <a:srgbClr val="FF0000"/>
                    </a:solidFill>
                  </a:rPr>
                  <a:t>6</a:t>
                </a:r>
              </a:p>
            </p:txBody>
          </p:sp>
        </p:grpSp>
        <p:sp>
          <p:nvSpPr>
            <p:cNvPr id="34" name="CaixaDeTexto 33">
              <a:extLst>
                <a:ext uri="{FF2B5EF4-FFF2-40B4-BE49-F238E27FC236}">
                  <a16:creationId xmlns:a16="http://schemas.microsoft.com/office/drawing/2014/main" id="{91C4D063-7664-1260-F4EF-0FF568DA02AA}"/>
                </a:ext>
              </a:extLst>
            </p:cNvPr>
            <p:cNvSpPr txBox="1"/>
            <p:nvPr/>
          </p:nvSpPr>
          <p:spPr>
            <a:xfrm>
              <a:off x="4083494" y="4028957"/>
              <a:ext cx="3484701" cy="523220"/>
            </a:xfrm>
            <a:prstGeom prst="rect">
              <a:avLst/>
            </a:prstGeom>
            <a:noFill/>
          </p:spPr>
          <p:txBody>
            <a:bodyPr wrap="square" rtlCol="0">
              <a:spAutoFit/>
            </a:bodyPr>
            <a:lstStyle/>
            <a:p>
              <a:pPr algn="ctr"/>
              <a:r>
                <a:rPr lang="pt-BR" sz="1400" b="1" i="1" dirty="0">
                  <a:solidFill>
                    <a:srgbClr val="00B050"/>
                  </a:solidFill>
                </a:rPr>
                <a:t>O modelo aprendeu que uma reta é um </a:t>
              </a:r>
              <a:r>
                <a:rPr lang="pt-BR" sz="1400" b="1" i="1" dirty="0">
                  <a:solidFill>
                    <a:srgbClr val="7030A0"/>
                  </a:solidFill>
                </a:rPr>
                <a:t>bom</a:t>
              </a:r>
              <a:r>
                <a:rPr lang="pt-BR" sz="1400" b="1" i="1" dirty="0">
                  <a:solidFill>
                    <a:srgbClr val="00B050"/>
                  </a:solidFill>
                </a:rPr>
                <a:t> mapeamento.</a:t>
              </a:r>
            </a:p>
          </p:txBody>
        </p:sp>
        <p:sp>
          <p:nvSpPr>
            <p:cNvPr id="59" name="CaixaDeTexto 58">
              <a:extLst>
                <a:ext uri="{FF2B5EF4-FFF2-40B4-BE49-F238E27FC236}">
                  <a16:creationId xmlns:a16="http://schemas.microsoft.com/office/drawing/2014/main" id="{7A0CE6F8-0566-7F88-89AF-A69DC4F872DC}"/>
                </a:ext>
              </a:extLst>
            </p:cNvPr>
            <p:cNvSpPr txBox="1"/>
            <p:nvPr/>
          </p:nvSpPr>
          <p:spPr>
            <a:xfrm>
              <a:off x="8275020" y="4552177"/>
              <a:ext cx="3793692" cy="738664"/>
            </a:xfrm>
            <a:prstGeom prst="rect">
              <a:avLst/>
            </a:prstGeom>
            <a:noFill/>
          </p:spPr>
          <p:txBody>
            <a:bodyPr wrap="square" rtlCol="0">
              <a:spAutoFit/>
            </a:bodyPr>
            <a:lstStyle/>
            <a:p>
              <a:pPr algn="ctr"/>
              <a:r>
                <a:rPr lang="pt-BR" sz="1400" b="1" i="1" dirty="0">
                  <a:solidFill>
                    <a:srgbClr val="00B050"/>
                  </a:solidFill>
                </a:rPr>
                <a:t>A partir do mapeamento aprendido (reta), o modelo gera como saída o valor 21, que é coerente com o restante dos dados.</a:t>
              </a:r>
            </a:p>
          </p:txBody>
        </p:sp>
        <p:grpSp>
          <p:nvGrpSpPr>
            <p:cNvPr id="11" name="Agrupar 10">
              <a:extLst>
                <a:ext uri="{FF2B5EF4-FFF2-40B4-BE49-F238E27FC236}">
                  <a16:creationId xmlns:a16="http://schemas.microsoft.com/office/drawing/2014/main" id="{CD8A6BB2-4890-A94B-9877-E9C973A58567}"/>
                </a:ext>
              </a:extLst>
            </p:cNvPr>
            <p:cNvGrpSpPr/>
            <p:nvPr/>
          </p:nvGrpSpPr>
          <p:grpSpPr>
            <a:xfrm>
              <a:off x="8617979" y="2559857"/>
              <a:ext cx="2948745" cy="2010947"/>
              <a:chOff x="8950873" y="2545355"/>
              <a:chExt cx="2948745" cy="2010947"/>
            </a:xfrm>
          </p:grpSpPr>
          <p:grpSp>
            <p:nvGrpSpPr>
              <p:cNvPr id="6" name="Agrupar 5">
                <a:extLst>
                  <a:ext uri="{FF2B5EF4-FFF2-40B4-BE49-F238E27FC236}">
                    <a16:creationId xmlns:a16="http://schemas.microsoft.com/office/drawing/2014/main" id="{52BF4D7F-2CA2-62F8-9BE4-DD9F2B339365}"/>
                  </a:ext>
                </a:extLst>
              </p:cNvPr>
              <p:cNvGrpSpPr/>
              <p:nvPr/>
            </p:nvGrpSpPr>
            <p:grpSpPr>
              <a:xfrm>
                <a:off x="8950873" y="2545355"/>
                <a:ext cx="2948745" cy="2010947"/>
                <a:chOff x="8367252" y="3883682"/>
                <a:chExt cx="2948745" cy="2010947"/>
              </a:xfrm>
            </p:grpSpPr>
            <p:pic>
              <p:nvPicPr>
                <p:cNvPr id="7" name="Imagem 6">
                  <a:extLst>
                    <a:ext uri="{FF2B5EF4-FFF2-40B4-BE49-F238E27FC236}">
                      <a16:creationId xmlns:a16="http://schemas.microsoft.com/office/drawing/2014/main" id="{101C69F6-520F-96EC-5E9F-BCAF39C84B3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463" t="9957" r="8514"/>
                <a:stretch/>
              </p:blipFill>
              <p:spPr>
                <a:xfrm>
                  <a:off x="8367252" y="3883682"/>
                  <a:ext cx="2948745" cy="2010947"/>
                </a:xfrm>
                <a:prstGeom prst="rect">
                  <a:avLst/>
                </a:prstGeom>
              </p:spPr>
            </p:pic>
            <p:cxnSp>
              <p:nvCxnSpPr>
                <p:cNvPr id="8" name="Conector reto 7">
                  <a:extLst>
                    <a:ext uri="{FF2B5EF4-FFF2-40B4-BE49-F238E27FC236}">
                      <a16:creationId xmlns:a16="http://schemas.microsoft.com/office/drawing/2014/main" id="{293481F6-7067-7574-5F3C-3820E58598AB}"/>
                    </a:ext>
                  </a:extLst>
                </p:cNvPr>
                <p:cNvCxnSpPr>
                  <a:cxnSpLocks/>
                </p:cNvCxnSpPr>
                <p:nvPr/>
              </p:nvCxnSpPr>
              <p:spPr>
                <a:xfrm>
                  <a:off x="9162852" y="5293244"/>
                  <a:ext cx="0" cy="360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662738E1-6CDB-7CA5-31F9-5BCD2D5A2DD8}"/>
                    </a:ext>
                  </a:extLst>
                </p:cNvPr>
                <p:cNvSpPr txBox="1"/>
                <p:nvPr/>
              </p:nvSpPr>
              <p:spPr>
                <a:xfrm>
                  <a:off x="9056073" y="5606014"/>
                  <a:ext cx="213557" cy="261610"/>
                </a:xfrm>
                <a:prstGeom prst="rect">
                  <a:avLst/>
                </a:prstGeom>
                <a:noFill/>
              </p:spPr>
              <p:txBody>
                <a:bodyPr wrap="square">
                  <a:spAutoFit/>
                </a:bodyPr>
                <a:lstStyle/>
                <a:p>
                  <a:pPr algn="ctr"/>
                  <a:r>
                    <a:rPr lang="pt-BR" sz="1050" dirty="0">
                      <a:solidFill>
                        <a:srgbClr val="FF0000"/>
                      </a:solidFill>
                    </a:rPr>
                    <a:t>6</a:t>
                  </a:r>
                </a:p>
              </p:txBody>
            </p:sp>
          </p:grpSp>
          <p:grpSp>
            <p:nvGrpSpPr>
              <p:cNvPr id="55" name="Agrupar 54">
                <a:extLst>
                  <a:ext uri="{FF2B5EF4-FFF2-40B4-BE49-F238E27FC236}">
                    <a16:creationId xmlns:a16="http://schemas.microsoft.com/office/drawing/2014/main" id="{6DFD4159-05F0-AA5F-E5AF-8812ADBB7F4D}"/>
                  </a:ext>
                </a:extLst>
              </p:cNvPr>
              <p:cNvGrpSpPr>
                <a:grpSpLocks noChangeAspect="1"/>
              </p:cNvGrpSpPr>
              <p:nvPr/>
            </p:nvGrpSpPr>
            <p:grpSpPr>
              <a:xfrm>
                <a:off x="9729806" y="3933640"/>
                <a:ext cx="36000" cy="36000"/>
                <a:chOff x="11557842" y="4567654"/>
                <a:chExt cx="280014" cy="280014"/>
              </a:xfrm>
            </p:grpSpPr>
            <p:cxnSp>
              <p:nvCxnSpPr>
                <p:cNvPr id="47" name="Conector reto 46">
                  <a:extLst>
                    <a:ext uri="{FF2B5EF4-FFF2-40B4-BE49-F238E27FC236}">
                      <a16:creationId xmlns:a16="http://schemas.microsoft.com/office/drawing/2014/main" id="{F93A44DD-0490-076B-C58B-66975D7F66F3}"/>
                    </a:ext>
                  </a:extLst>
                </p:cNvPr>
                <p:cNvCxnSpPr>
                  <a:cxnSpLocks/>
                </p:cNvCxnSpPr>
                <p:nvPr/>
              </p:nvCxnSpPr>
              <p:spPr>
                <a:xfrm>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ADD05E9C-618B-C77C-3016-1E8B72CCE174}"/>
                    </a:ext>
                  </a:extLst>
                </p:cNvPr>
                <p:cNvCxnSpPr>
                  <a:cxnSpLocks/>
                </p:cNvCxnSpPr>
                <p:nvPr/>
              </p:nvCxnSpPr>
              <p:spPr>
                <a:xfrm flipH="1">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33" name="Conector de Seta Reta 32">
              <a:extLst>
                <a:ext uri="{FF2B5EF4-FFF2-40B4-BE49-F238E27FC236}">
                  <a16:creationId xmlns:a16="http://schemas.microsoft.com/office/drawing/2014/main" id="{5F1A6BC8-8443-4FA2-7696-1587BF08972D}"/>
                </a:ext>
              </a:extLst>
            </p:cNvPr>
            <p:cNvCxnSpPr>
              <a:cxnSpLocks/>
            </p:cNvCxnSpPr>
            <p:nvPr/>
          </p:nvCxnSpPr>
          <p:spPr>
            <a:xfrm>
              <a:off x="7251838" y="3524703"/>
              <a:ext cx="2046365" cy="422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5E9B5479-FF18-4E4A-C4C3-F667BA554379}"/>
                </a:ext>
              </a:extLst>
            </p:cNvPr>
            <p:cNvCxnSpPr>
              <a:cxnSpLocks/>
            </p:cNvCxnSpPr>
            <p:nvPr/>
          </p:nvCxnSpPr>
          <p:spPr>
            <a:xfrm flipH="1" flipV="1">
              <a:off x="8918575" y="3966142"/>
              <a:ext cx="495003" cy="2833"/>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075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5BD9F-A5F9-C006-2D60-3988AFB742AA}"/>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a16="http://schemas.microsoft.com/office/drawing/2014/main" id="{DE398648-3AD3-9986-3010-6210876DC9B1}"/>
              </a:ext>
            </a:extLst>
          </p:cNvPr>
          <p:cNvSpPr>
            <a:spLocks noGrp="1"/>
          </p:cNvSpPr>
          <p:nvPr>
            <p:ph idx="1"/>
          </p:nvPr>
        </p:nvSpPr>
        <p:spPr/>
        <p:txBody>
          <a:bodyPr/>
          <a:lstStyle/>
          <a:p>
            <a:r>
              <a:rPr lang="pt-BR" dirty="0"/>
              <a:t>Quiz: “</a:t>
            </a:r>
            <a:r>
              <a:rPr lang="pt-BR" b="1" i="1" dirty="0">
                <a:effectLst/>
              </a:rPr>
              <a:t>TP557 - O Paradigma do Aprendizado de Máquina</a:t>
            </a:r>
            <a:r>
              <a:rPr lang="pt-BR" dirty="0"/>
              <a:t>”.</a:t>
            </a:r>
          </a:p>
        </p:txBody>
      </p:sp>
    </p:spTree>
    <p:extLst>
      <p:ext uri="{BB962C8B-B14F-4D97-AF65-F5344CB8AC3E}">
        <p14:creationId xmlns:p14="http://schemas.microsoft.com/office/powerpoint/2010/main" val="2918520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1975981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599145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F13C674A-ABCA-0077-09B4-52385C09E4C3}"/>
              </a:ext>
            </a:extLst>
          </p:cNvPr>
          <p:cNvGrpSpPr/>
          <p:nvPr/>
        </p:nvGrpSpPr>
        <p:grpSpPr>
          <a:xfrm>
            <a:off x="3440214" y="2034381"/>
            <a:ext cx="4730868" cy="3031571"/>
            <a:chOff x="3440214" y="2034381"/>
            <a:chExt cx="4730868" cy="3031571"/>
          </a:xfrm>
        </p:grpSpPr>
        <p:pic>
          <p:nvPicPr>
            <p:cNvPr id="5" name="Imagem 4">
              <a:extLst>
                <a:ext uri="{FF2B5EF4-FFF2-40B4-BE49-F238E27FC236}">
                  <a16:creationId xmlns:a16="http://schemas.microsoft.com/office/drawing/2014/main" id="{F999CBE6-C740-A61F-1472-ECC6C9421B8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703" b="4769"/>
            <a:stretch/>
          </p:blipFill>
          <p:spPr>
            <a:xfrm>
              <a:off x="4534205" y="2691704"/>
              <a:ext cx="1438041" cy="869437"/>
            </a:xfrm>
            <a:prstGeom prst="rect">
              <a:avLst/>
            </a:prstGeom>
          </p:spPr>
        </p:pic>
        <p:cxnSp>
          <p:nvCxnSpPr>
            <p:cNvPr id="6" name="Straight Arrow Connector 14">
              <a:extLst>
                <a:ext uri="{FF2B5EF4-FFF2-40B4-BE49-F238E27FC236}">
                  <a16:creationId xmlns:a16="http://schemas.microsoft.com/office/drawing/2014/main" id="{389BC68B-3077-CF87-A54A-164DA0235689}"/>
                </a:ext>
              </a:extLst>
            </p:cNvPr>
            <p:cNvCxnSpPr>
              <a:cxnSpLocks/>
            </p:cNvCxnSpPr>
            <p:nvPr/>
          </p:nvCxnSpPr>
          <p:spPr>
            <a:xfrm>
              <a:off x="4176814" y="3127539"/>
              <a:ext cx="3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4">
              <a:extLst>
                <a:ext uri="{FF2B5EF4-FFF2-40B4-BE49-F238E27FC236}">
                  <a16:creationId xmlns:a16="http://schemas.microsoft.com/office/drawing/2014/main" id="{9D8C7367-F572-8B3D-D511-4108942974DC}"/>
                </a:ext>
              </a:extLst>
            </p:cNvPr>
            <p:cNvCxnSpPr>
              <a:cxnSpLocks/>
            </p:cNvCxnSpPr>
            <p:nvPr/>
          </p:nvCxnSpPr>
          <p:spPr>
            <a:xfrm>
              <a:off x="5973245" y="3123247"/>
              <a:ext cx="57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5937F31E-D79C-D921-50AE-B3AF4B2E0808}"/>
                </a:ext>
              </a:extLst>
            </p:cNvPr>
            <p:cNvSpPr/>
            <p:nvPr/>
          </p:nvSpPr>
          <p:spPr>
            <a:xfrm>
              <a:off x="6554520" y="2686163"/>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DA4ABC62-C35B-9FE0-837A-4791504D8B0C}"/>
                    </a:ext>
                  </a:extLst>
                </p:cNvPr>
                <p:cNvSpPr txBox="1"/>
                <p:nvPr/>
              </p:nvSpPr>
              <p:spPr>
                <a:xfrm flipH="1">
                  <a:off x="3719614" y="281831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9" name="CaixaDeTexto 8">
                  <a:extLst>
                    <a:ext uri="{FF2B5EF4-FFF2-40B4-BE49-F238E27FC236}">
                      <a16:creationId xmlns:a16="http://schemas.microsoft.com/office/drawing/2014/main" id="{DA4ABC62-C35B-9FE0-837A-4791504D8B0C}"/>
                    </a:ext>
                  </a:extLst>
                </p:cNvPr>
                <p:cNvSpPr txBox="1">
                  <a:spLocks noRot="1" noChangeAspect="1" noMove="1" noResize="1" noEditPoints="1" noAdjustHandles="1" noChangeArrowheads="1" noChangeShapeType="1" noTextEdit="1"/>
                </p:cNvSpPr>
                <p:nvPr/>
              </p:nvSpPr>
              <p:spPr>
                <a:xfrm flipH="1">
                  <a:off x="3719614" y="2818318"/>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A5E5AD39-A7D5-E436-9BBF-FFF6ADD6FD8F}"/>
                    </a:ext>
                  </a:extLst>
                </p:cNvPr>
                <p:cNvSpPr txBox="1"/>
                <p:nvPr/>
              </p:nvSpPr>
              <p:spPr>
                <a:xfrm flipH="1">
                  <a:off x="3708815" y="402351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0" name="CaixaDeTexto 9">
                  <a:extLst>
                    <a:ext uri="{FF2B5EF4-FFF2-40B4-BE49-F238E27FC236}">
                      <a16:creationId xmlns:a16="http://schemas.microsoft.com/office/drawing/2014/main" id="{A5E5AD39-A7D5-E436-9BBF-FFF6ADD6FD8F}"/>
                    </a:ext>
                  </a:extLst>
                </p:cNvPr>
                <p:cNvSpPr txBox="1">
                  <a:spLocks noRot="1" noChangeAspect="1" noMove="1" noResize="1" noEditPoints="1" noAdjustHandles="1" noChangeArrowheads="1" noChangeShapeType="1" noTextEdit="1"/>
                </p:cNvSpPr>
                <p:nvPr/>
              </p:nvSpPr>
              <p:spPr>
                <a:xfrm flipH="1">
                  <a:off x="3708815" y="4023518"/>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1CE7135F-E568-D584-D67C-E15C08BC53CE}"/>
                    </a:ext>
                  </a:extLst>
                </p:cNvPr>
                <p:cNvSpPr txBox="1"/>
                <p:nvPr/>
              </p:nvSpPr>
              <p:spPr>
                <a:xfrm flipH="1">
                  <a:off x="5939999" y="266475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1" name="CaixaDeTexto 10">
                  <a:extLst>
                    <a:ext uri="{FF2B5EF4-FFF2-40B4-BE49-F238E27FC236}">
                      <a16:creationId xmlns:a16="http://schemas.microsoft.com/office/drawing/2014/main" id="{1CE7135F-E568-D584-D67C-E15C08BC53CE}"/>
                    </a:ext>
                  </a:extLst>
                </p:cNvPr>
                <p:cNvSpPr txBox="1">
                  <a:spLocks noRot="1" noChangeAspect="1" noMove="1" noResize="1" noEditPoints="1" noAdjustHandles="1" noChangeArrowheads="1" noChangeShapeType="1" noTextEdit="1"/>
                </p:cNvSpPr>
                <p:nvPr/>
              </p:nvSpPr>
              <p:spPr>
                <a:xfrm flipH="1">
                  <a:off x="5939999" y="2664758"/>
                  <a:ext cx="467999" cy="461665"/>
                </a:xfrm>
                <a:prstGeom prst="rect">
                  <a:avLst/>
                </a:prstGeom>
                <a:blipFill>
                  <a:blip r:embed="rId6"/>
                  <a:stretch>
                    <a:fillRect t="-3947" r="-25974" b="-10526"/>
                  </a:stretch>
                </a:blipFill>
              </p:spPr>
              <p:txBody>
                <a:bodyPr/>
                <a:lstStyle/>
                <a:p>
                  <a:r>
                    <a:rPr lang="pt-BR">
                      <a:noFill/>
                    </a:rPr>
                    <a:t> </a:t>
                  </a:r>
                </a:p>
              </p:txBody>
            </p:sp>
          </mc:Fallback>
        </mc:AlternateContent>
        <p:cxnSp>
          <p:nvCxnSpPr>
            <p:cNvPr id="12" name="Conector: Angulado 11">
              <a:extLst>
                <a:ext uri="{FF2B5EF4-FFF2-40B4-BE49-F238E27FC236}">
                  <a16:creationId xmlns:a16="http://schemas.microsoft.com/office/drawing/2014/main" id="{A1A47383-9BDD-C795-08C5-3B1E6E4F1412}"/>
                </a:ext>
              </a:extLst>
            </p:cNvPr>
            <p:cNvCxnSpPr>
              <a:cxnSpLocks/>
              <a:stCxn id="10" idx="1"/>
              <a:endCxn id="8" idx="2"/>
            </p:cNvCxnSpPr>
            <p:nvPr/>
          </p:nvCxnSpPr>
          <p:spPr>
            <a:xfrm flipV="1">
              <a:off x="4176814" y="3535249"/>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39769B3D-7B38-812D-ADBD-24D90DC6FE0C}"/>
                </a:ext>
              </a:extLst>
            </p:cNvPr>
            <p:cNvCxnSpPr>
              <a:stCxn id="8" idx="3"/>
            </p:cNvCxnSpPr>
            <p:nvPr/>
          </p:nvCxnSpPr>
          <p:spPr>
            <a:xfrm flipH="1" flipV="1">
              <a:off x="5946110" y="2034381"/>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E6314D03-1C95-3944-FD75-C4E6785952A5}"/>
                </a:ext>
              </a:extLst>
            </p:cNvPr>
            <p:cNvSpPr txBox="1"/>
            <p:nvPr/>
          </p:nvSpPr>
          <p:spPr>
            <a:xfrm>
              <a:off x="4176814" y="3731131"/>
              <a:ext cx="1309262" cy="276999"/>
            </a:xfrm>
            <a:prstGeom prst="rect">
              <a:avLst/>
            </a:prstGeom>
            <a:noFill/>
          </p:spPr>
          <p:txBody>
            <a:bodyPr wrap="square" rtlCol="0">
              <a:spAutoFit/>
            </a:bodyPr>
            <a:lstStyle/>
            <a:p>
              <a:pPr algn="ctr"/>
              <a:r>
                <a:rPr lang="pt-BR" sz="1200" dirty="0"/>
                <a:t>Ajuste do modelo</a:t>
              </a:r>
            </a:p>
          </p:txBody>
        </p:sp>
        <p:sp>
          <p:nvSpPr>
            <p:cNvPr id="15" name="Retângulo 14">
              <a:extLst>
                <a:ext uri="{FF2B5EF4-FFF2-40B4-BE49-F238E27FC236}">
                  <a16:creationId xmlns:a16="http://schemas.microsoft.com/office/drawing/2014/main" id="{757D62A8-E829-B2D0-D5BA-C249B2A0B3DA}"/>
                </a:ext>
              </a:extLst>
            </p:cNvPr>
            <p:cNvSpPr/>
            <p:nvPr/>
          </p:nvSpPr>
          <p:spPr>
            <a:xfrm>
              <a:off x="3708815" y="2686164"/>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C0E13280-A62B-C336-49AA-50BEA8AA2AD1}"/>
                </a:ext>
              </a:extLst>
            </p:cNvPr>
            <p:cNvSpPr txBox="1"/>
            <p:nvPr/>
          </p:nvSpPr>
          <p:spPr>
            <a:xfrm>
              <a:off x="3440214" y="4604287"/>
              <a:ext cx="1047413" cy="461665"/>
            </a:xfrm>
            <a:prstGeom prst="rect">
              <a:avLst/>
            </a:prstGeom>
            <a:noFill/>
          </p:spPr>
          <p:txBody>
            <a:bodyPr wrap="square" rtlCol="0">
              <a:spAutoFit/>
            </a:bodyPr>
            <a:lstStyle/>
            <a:p>
              <a:pPr algn="ctr"/>
              <a:r>
                <a:rPr lang="pt-BR" sz="1200" dirty="0"/>
                <a:t>Conjunto de treinamento</a:t>
              </a:r>
            </a:p>
          </p:txBody>
        </p:sp>
        <p:sp>
          <p:nvSpPr>
            <p:cNvPr id="17" name="CaixaDeTexto 16">
              <a:extLst>
                <a:ext uri="{FF2B5EF4-FFF2-40B4-BE49-F238E27FC236}">
                  <a16:creationId xmlns:a16="http://schemas.microsoft.com/office/drawing/2014/main" id="{2AD8E9CE-24CF-338D-5E45-1B9D10A8B60E}"/>
                </a:ext>
              </a:extLst>
            </p:cNvPr>
            <p:cNvSpPr txBox="1"/>
            <p:nvPr/>
          </p:nvSpPr>
          <p:spPr>
            <a:xfrm>
              <a:off x="5915101" y="3146446"/>
              <a:ext cx="639419" cy="276999"/>
            </a:xfrm>
            <a:prstGeom prst="rect">
              <a:avLst/>
            </a:prstGeom>
            <a:noFill/>
          </p:spPr>
          <p:txBody>
            <a:bodyPr wrap="square" rtlCol="0">
              <a:spAutoFit/>
            </a:bodyPr>
            <a:lstStyle/>
            <a:p>
              <a:pPr algn="ctr"/>
              <a:r>
                <a:rPr lang="pt-BR" sz="1200" dirty="0"/>
                <a:t>palpite</a:t>
              </a:r>
            </a:p>
          </p:txBody>
        </p:sp>
        <p:sp>
          <p:nvSpPr>
            <p:cNvPr id="18" name="CaixaDeTexto 17">
              <a:extLst>
                <a:ext uri="{FF2B5EF4-FFF2-40B4-BE49-F238E27FC236}">
                  <a16:creationId xmlns:a16="http://schemas.microsoft.com/office/drawing/2014/main" id="{9485820E-AA28-7FC3-20F3-E552B1D8A66D}"/>
                </a:ext>
              </a:extLst>
            </p:cNvPr>
            <p:cNvSpPr txBox="1"/>
            <p:nvPr/>
          </p:nvSpPr>
          <p:spPr>
            <a:xfrm>
              <a:off x="7716165" y="3099689"/>
              <a:ext cx="454917" cy="276999"/>
            </a:xfrm>
            <a:prstGeom prst="rect">
              <a:avLst/>
            </a:prstGeom>
            <a:noFill/>
          </p:spPr>
          <p:txBody>
            <a:bodyPr wrap="square" rtlCol="0">
              <a:spAutoFit/>
            </a:bodyPr>
            <a:lstStyle/>
            <a:p>
              <a:pPr algn="ctr"/>
              <a:r>
                <a:rPr lang="pt-BR" sz="1200" dirty="0"/>
                <a:t>erro</a:t>
              </a:r>
            </a:p>
          </p:txBody>
        </p:sp>
        <p:cxnSp>
          <p:nvCxnSpPr>
            <p:cNvPr id="19" name="Conector reto 18">
              <a:extLst>
                <a:ext uri="{FF2B5EF4-FFF2-40B4-BE49-F238E27FC236}">
                  <a16:creationId xmlns:a16="http://schemas.microsoft.com/office/drawing/2014/main" id="{018E9A6A-CB22-9FE2-FB75-ED67C8DA0F8A}"/>
                </a:ext>
              </a:extLst>
            </p:cNvPr>
            <p:cNvCxnSpPr/>
            <p:nvPr/>
          </p:nvCxnSpPr>
          <p:spPr>
            <a:xfrm flipH="1">
              <a:off x="4733134" y="2034381"/>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978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201" y="1825624"/>
            <a:ext cx="8427219" cy="5032376"/>
          </a:xfrm>
        </p:spPr>
        <p:txBody>
          <a:bodyPr>
            <a:normAutofit lnSpcReduction="10000"/>
          </a:bodyPr>
          <a:lstStyle/>
          <a:p>
            <a:r>
              <a:rPr lang="pt-BR" dirty="0"/>
              <a:t>É uma das subáreas da inteligência artificial.</a:t>
            </a:r>
          </a:p>
          <a:p>
            <a:r>
              <a:rPr lang="pt-BR" dirty="0"/>
              <a:t>O termo foi cunhado em 1959, pelo cientista da computação Arthur Samuel, que o definiu como o </a:t>
            </a:r>
          </a:p>
          <a:p>
            <a:pPr marL="0" indent="0" algn="ctr">
              <a:buNone/>
            </a:pPr>
            <a:r>
              <a:rPr lang="pt-BR" dirty="0"/>
              <a:t>“</a:t>
            </a:r>
            <a:r>
              <a:rPr lang="pt-BR" i="1" dirty="0"/>
              <a:t>Campo de estudo que dá aos computadores a habilidade de </a:t>
            </a:r>
            <a:r>
              <a:rPr lang="pt-BR" b="1" i="1" dirty="0">
                <a:solidFill>
                  <a:srgbClr val="00B0F0"/>
                </a:solidFill>
              </a:rPr>
              <a:t>aprender sem serem explicitamente programados</a:t>
            </a:r>
            <a:r>
              <a:rPr lang="pt-BR" b="1" i="1" dirty="0"/>
              <a:t>.</a:t>
            </a:r>
            <a:r>
              <a:rPr lang="pt-BR" dirty="0"/>
              <a:t>”</a:t>
            </a:r>
          </a:p>
          <a:p>
            <a:r>
              <a:rPr lang="pt-BR" dirty="0"/>
              <a:t>Mas como eles aprendem? </a:t>
            </a:r>
          </a:p>
          <a:p>
            <a:pPr lvl="1">
              <a:buFont typeface="Wingdings" panose="05000000000000000000" pitchFamily="2" charset="2"/>
              <a:buChar char="§"/>
            </a:pPr>
            <a:r>
              <a:rPr lang="pt-BR" dirty="0"/>
              <a:t>Através de </a:t>
            </a:r>
            <a:r>
              <a:rPr lang="pt-BR" b="1" i="1" dirty="0"/>
              <a:t>experiências prévias</a:t>
            </a:r>
            <a:r>
              <a:rPr lang="pt-BR" dirty="0"/>
              <a:t>, </a:t>
            </a:r>
            <a:r>
              <a:rPr lang="pt-BR" b="1" i="1" dirty="0"/>
              <a:t>induz-se</a:t>
            </a:r>
            <a:r>
              <a:rPr lang="pt-BR" dirty="0"/>
              <a:t> conhecimento nas máquinas.</a:t>
            </a:r>
            <a:endParaRPr lang="en-US" dirty="0"/>
          </a:p>
          <a:p>
            <a:r>
              <a:rPr lang="pt-BR" dirty="0"/>
              <a:t>Algoritmos de ML são </a:t>
            </a:r>
            <a:r>
              <a:rPr lang="pt-BR" b="1" i="1" dirty="0"/>
              <a:t>orientados a dados</a:t>
            </a:r>
            <a:r>
              <a:rPr lang="pt-BR" dirty="0"/>
              <a:t>, i.e., eles </a:t>
            </a:r>
            <a:r>
              <a:rPr lang="pt-BR" b="1" i="1" dirty="0"/>
              <a:t>aprendem automaticamente </a:t>
            </a:r>
            <a:r>
              <a:rPr lang="pt-BR" dirty="0"/>
              <a:t>(através de treinamento) uma </a:t>
            </a:r>
            <a:r>
              <a:rPr lang="pt-BR" b="1" i="1" dirty="0"/>
              <a:t>solução geral </a:t>
            </a:r>
            <a:r>
              <a:rPr lang="pt-BR" dirty="0"/>
              <a:t>a partir de </a:t>
            </a:r>
            <a:r>
              <a:rPr lang="pt-BR" b="1" i="1" dirty="0"/>
              <a:t>conjuntos de dados </a:t>
            </a:r>
            <a:r>
              <a:rPr lang="pt-BR" dirty="0"/>
              <a:t>fornecidos a eles.</a:t>
            </a:r>
          </a:p>
        </p:txBody>
      </p:sp>
      <p:pic>
        <p:nvPicPr>
          <p:cNvPr id="4" name="Picture 2" descr="https://www.oulu.fi/sites/default/files/11/machines%20_decide.jpg">
            <a:extLst>
              <a:ext uri="{FF2B5EF4-FFF2-40B4-BE49-F238E27FC236}">
                <a16:creationId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65420" y="1955359"/>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21" r="19983"/>
          <a:stretch/>
        </p:blipFill>
        <p:spPr bwMode="auto">
          <a:xfrm>
            <a:off x="9265420" y="5369008"/>
            <a:ext cx="2819255" cy="12059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3446" y="328439"/>
            <a:ext cx="2421229" cy="136194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24 Top Machine Learning Applications &amp; Examples for 2023 | Built In">
            <a:extLst>
              <a:ext uri="{FF2B5EF4-FFF2-40B4-BE49-F238E27FC236}">
                <a16:creationId xmlns:a16="http://schemas.microsoft.com/office/drawing/2014/main" id="{0EF40590-4520-4C15-5BBF-7561C78251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0239" y="3498656"/>
            <a:ext cx="2354436"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68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518343"/>
            <a:ext cx="10853057" cy="2339656"/>
          </a:xfrm>
        </p:spPr>
        <p:txBody>
          <a:bodyPr>
            <a:normAutofit/>
          </a:bodyPr>
          <a:lstStyle/>
          <a:p>
            <a:r>
              <a:rPr lang="pt-BR" dirty="0"/>
              <a:t>Na programação tradicional, o programador analisa um problema e cria um código (ou programa) para resolvê-lo.</a:t>
            </a:r>
          </a:p>
          <a:p>
            <a:pPr lvl="1">
              <a:buFont typeface="Wingdings" panose="05000000000000000000" pitchFamily="2" charset="2"/>
              <a:buChar char="§"/>
            </a:pPr>
            <a:r>
              <a:rPr lang="pt-BR" dirty="0"/>
              <a:t>Código: sequência de regras que definem o comportamento do programa. </a:t>
            </a:r>
          </a:p>
          <a:p>
            <a:r>
              <a:rPr lang="pt-BR" dirty="0"/>
              <a:t>Na sequência, o </a:t>
            </a:r>
            <a:r>
              <a:rPr lang="pt-BR" b="1" i="1" dirty="0">
                <a:solidFill>
                  <a:srgbClr val="00B050"/>
                </a:solidFill>
              </a:rPr>
              <a:t>computador recebe o código e os dados </a:t>
            </a:r>
            <a:r>
              <a:rPr lang="pt-BR" dirty="0"/>
              <a:t>(i.e., entradas), </a:t>
            </a:r>
            <a:r>
              <a:rPr lang="pt-BR" b="1" i="1" dirty="0">
                <a:solidFill>
                  <a:srgbClr val="00B050"/>
                </a:solidFill>
              </a:rPr>
              <a:t>o aplica aos dados e retorna os valores de saída</a:t>
            </a:r>
            <a:r>
              <a:rPr lang="pt-BR" dirty="0"/>
              <a:t>.</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1877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839775"/>
            <a:ext cx="10853057" cy="2018224"/>
          </a:xfrm>
        </p:spPr>
        <p:txBody>
          <a:bodyPr>
            <a:normAutofit/>
          </a:bodyPr>
          <a:lstStyle/>
          <a:p>
            <a:r>
              <a:rPr lang="pt-BR" dirty="0"/>
              <a:t>Em outras palavras, na programação tradicional, o </a:t>
            </a:r>
            <a:r>
              <a:rPr lang="pt-BR" b="1" i="1" dirty="0">
                <a:solidFill>
                  <a:srgbClr val="00B050"/>
                </a:solidFill>
              </a:rPr>
              <a:t>programador cria as regras</a:t>
            </a:r>
            <a:r>
              <a:rPr lang="pt-BR" dirty="0"/>
              <a:t> (i.e., programa) que </a:t>
            </a:r>
            <a:r>
              <a:rPr lang="pt-BR" b="1" i="1" dirty="0">
                <a:solidFill>
                  <a:srgbClr val="00B050"/>
                </a:solidFill>
              </a:rPr>
              <a:t>mapeiam as entradas nas saídas</a:t>
            </a:r>
            <a:r>
              <a:rPr lang="pt-BR" dirty="0"/>
              <a:t>.</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97672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839775"/>
            <a:ext cx="10853057" cy="2018224"/>
          </a:xfrm>
        </p:spPr>
        <p:txBody>
          <a:bodyPr>
            <a:normAutofit/>
          </a:bodyPr>
          <a:lstStyle/>
          <a:p>
            <a:r>
              <a:rPr lang="pt-BR" dirty="0"/>
              <a:t>Porém, em alguns casos é muito difícil criar um código para solucionar um problema de forma geral.</a:t>
            </a:r>
          </a:p>
          <a:p>
            <a:r>
              <a:rPr lang="pt-BR" dirty="0"/>
              <a:t>Vamos ver uma situação onde esse paradigma não funciona bem.</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44067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6976152" y="1690688"/>
            <a:ext cx="5146591" cy="5167312"/>
          </a:xfrm>
        </p:spPr>
        <p:txBody>
          <a:bodyPr>
            <a:normAutofit/>
          </a:bodyPr>
          <a:lstStyle/>
          <a:p>
            <a:r>
              <a:rPr lang="pt-BR" dirty="0"/>
              <a:t>Vamos supor que queremos criar uma aplicação para celular/</a:t>
            </a:r>
            <a:r>
              <a:rPr lang="pt-BR" i="1" dirty="0" err="1"/>
              <a:t>smart</a:t>
            </a:r>
            <a:r>
              <a:rPr lang="pt-BR" i="1" dirty="0"/>
              <a:t> </a:t>
            </a:r>
            <a:r>
              <a:rPr lang="pt-BR" i="1" dirty="0" err="1"/>
              <a:t>watch</a:t>
            </a:r>
            <a:r>
              <a:rPr lang="pt-BR" dirty="0"/>
              <a:t> que </a:t>
            </a:r>
            <a:r>
              <a:rPr lang="pt-BR" b="1" i="1" dirty="0"/>
              <a:t>detecte atividades como andar, correr e pedalar</a:t>
            </a:r>
            <a:r>
              <a:rPr lang="pt-BR" dirty="0"/>
              <a:t>.</a:t>
            </a:r>
          </a:p>
          <a:p>
            <a:r>
              <a:rPr lang="pt-BR" dirty="0"/>
              <a:t>Nesse caso, o programador analisaria o problema e diria que podemos usar a </a:t>
            </a:r>
            <a:r>
              <a:rPr lang="pt-BR" b="1" i="1" dirty="0"/>
              <a:t>velocidade</a:t>
            </a:r>
            <a:r>
              <a:rPr lang="pt-BR" dirty="0"/>
              <a:t> e criar algumas </a:t>
            </a:r>
            <a:r>
              <a:rPr lang="pt-BR" b="1" i="1" dirty="0"/>
              <a:t>regras</a:t>
            </a:r>
            <a:r>
              <a:rPr lang="pt-BR" dirty="0"/>
              <a:t> para </a:t>
            </a:r>
            <a:r>
              <a:rPr lang="pt-BR" b="1" i="1" dirty="0"/>
              <a:t>diferenciar as atividades</a:t>
            </a:r>
            <a:r>
              <a:rPr lang="pt-BR" dirty="0"/>
              <a:t>.</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69256" y="2169974"/>
            <a:ext cx="6258891" cy="3022512"/>
            <a:chOff x="0" y="1672582"/>
            <a:chExt cx="6749149"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190397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6618514" y="1690688"/>
            <a:ext cx="5504230" cy="5167312"/>
          </a:xfrm>
        </p:spPr>
        <p:txBody>
          <a:bodyPr>
            <a:normAutofit lnSpcReduction="10000"/>
          </a:bodyPr>
          <a:lstStyle/>
          <a:p>
            <a:r>
              <a:rPr lang="pt-BR" dirty="0"/>
              <a:t>Mas e se quisermos estender a aplicação para identificar que o usuário está </a:t>
            </a:r>
            <a:r>
              <a:rPr lang="pt-BR" b="1" i="1" dirty="0">
                <a:solidFill>
                  <a:srgbClr val="00B050"/>
                </a:solidFill>
              </a:rPr>
              <a:t>jogando golfe</a:t>
            </a:r>
            <a:r>
              <a:rPr lang="pt-BR" dirty="0"/>
              <a:t>, como poderíamos identificar essa atividade?</a:t>
            </a:r>
          </a:p>
          <a:p>
            <a:r>
              <a:rPr lang="pt-BR" dirty="0"/>
              <a:t>Além disso, vejam que as </a:t>
            </a:r>
            <a:r>
              <a:rPr lang="pt-BR" b="1" i="1" dirty="0">
                <a:solidFill>
                  <a:srgbClr val="00B050"/>
                </a:solidFill>
              </a:rPr>
              <a:t>regras</a:t>
            </a:r>
            <a:r>
              <a:rPr lang="pt-BR" dirty="0"/>
              <a:t> que criamos são bem </a:t>
            </a:r>
            <a:r>
              <a:rPr lang="pt-BR" b="1" i="1" dirty="0">
                <a:solidFill>
                  <a:srgbClr val="00B050"/>
                </a:solidFill>
              </a:rPr>
              <a:t>simples e com certeza gerariam vários erros de identificação</a:t>
            </a:r>
            <a:r>
              <a:rPr lang="pt-BR" dirty="0"/>
              <a:t>.</a:t>
            </a:r>
          </a:p>
          <a:p>
            <a:pPr lvl="1">
              <a:buFont typeface="Wingdings" panose="05000000000000000000" pitchFamily="2" charset="2"/>
              <a:buChar char="§"/>
            </a:pPr>
            <a:r>
              <a:rPr lang="pt-BR" dirty="0"/>
              <a:t>Por exemplo, podemos correr ladeira abaixo mais rápido do que pedalamos ladeira acima.</a:t>
            </a:r>
          </a:p>
          <a:p>
            <a:r>
              <a:rPr lang="pt-BR" dirty="0"/>
              <a:t>Aprendizado de máquina pode nos ajudar a resolver este problema.</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149400" y="2420042"/>
            <a:ext cx="6264000" cy="2434118"/>
            <a:chOff x="0" y="1672582"/>
            <a:chExt cx="8387452"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6" name="Imagem 5">
              <a:extLst>
                <a:ext uri="{FF2B5EF4-FFF2-40B4-BE49-F238E27FC236}">
                  <a16:creationId xmlns:a16="http://schemas.microsoft.com/office/drawing/2014/main" id="{7A6EC6EF-821D-9118-6748-01EAB046CC0F}"/>
                </a:ext>
              </a:extLst>
            </p:cNvPr>
            <p:cNvPicPr>
              <a:picLocks noChangeAspect="1"/>
            </p:cNvPicPr>
            <p:nvPr/>
          </p:nvPicPr>
          <p:blipFill rotWithShape="1">
            <a:blip r:embed="rId2"/>
            <a:srcRect l="89732"/>
            <a:stretch/>
          </p:blipFill>
          <p:spPr>
            <a:xfrm>
              <a:off x="7135595" y="1672582"/>
              <a:ext cx="1251857"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195948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20B49BBC-21C6-6EB6-B7DD-2A4E71AD1E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6" r="1714"/>
          <a:stretch/>
        </p:blipFill>
        <p:spPr bwMode="auto">
          <a:xfrm>
            <a:off x="772828" y="4585535"/>
            <a:ext cx="2979222" cy="20956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t-BR" dirty="0"/>
              <a:t>O paradigma do aprendizado de máquina</a:t>
            </a:r>
          </a:p>
        </p:txBody>
      </p:sp>
      <p:sp>
        <p:nvSpPr>
          <p:cNvPr id="3" name="Content Placeholder 2"/>
          <p:cNvSpPr>
            <a:spLocks noGrp="1"/>
          </p:cNvSpPr>
          <p:nvPr>
            <p:ph idx="1"/>
          </p:nvPr>
        </p:nvSpPr>
        <p:spPr>
          <a:xfrm>
            <a:off x="838200" y="1825625"/>
            <a:ext cx="11206316" cy="2692338"/>
          </a:xfrm>
        </p:spPr>
        <p:txBody>
          <a:bodyPr>
            <a:normAutofit/>
          </a:bodyPr>
          <a:lstStyle/>
          <a:p>
            <a:r>
              <a:rPr lang="pt-BR" dirty="0"/>
              <a:t>“</a:t>
            </a:r>
            <a:r>
              <a:rPr lang="pt-BR" dirty="0">
                <a:solidFill>
                  <a:srgbClr val="00B0F0"/>
                </a:solidFill>
              </a:rPr>
              <a:t>... </a:t>
            </a:r>
            <a:r>
              <a:rPr lang="pt-BR" b="1" i="1" dirty="0">
                <a:solidFill>
                  <a:srgbClr val="00B0F0"/>
                </a:solidFill>
              </a:rPr>
              <a:t>aprender sem serem explicitamente programados</a:t>
            </a:r>
            <a:r>
              <a:rPr lang="pt-BR" dirty="0">
                <a:solidFill>
                  <a:srgbClr val="00B0F0"/>
                </a:solidFill>
              </a:rPr>
              <a:t>.</a:t>
            </a:r>
            <a:r>
              <a:rPr lang="pt-BR" dirty="0"/>
              <a:t>”</a:t>
            </a:r>
          </a:p>
          <a:p>
            <a:r>
              <a:rPr lang="pt-BR" dirty="0"/>
              <a:t>Esse trecho pode ser entendido se reorganizarmos a figura anterior.</a:t>
            </a:r>
          </a:p>
          <a:p>
            <a:pPr lvl="1">
              <a:buFont typeface="Wingdings" panose="05000000000000000000" pitchFamily="2" charset="2"/>
              <a:buChar char="§"/>
            </a:pPr>
            <a:r>
              <a:rPr lang="pt-BR" dirty="0"/>
              <a:t>E se ao invés tentarmos </a:t>
            </a:r>
            <a:r>
              <a:rPr lang="pt-BR" b="1" i="1" dirty="0"/>
              <a:t>descobrir as regras que agem sobre os dados para gerar as respostas</a:t>
            </a:r>
            <a:r>
              <a:rPr lang="pt-BR" dirty="0"/>
              <a:t>, fizermos o </a:t>
            </a:r>
            <a:r>
              <a:rPr lang="pt-BR" b="1" i="1" dirty="0"/>
              <a:t>contrário</a:t>
            </a:r>
            <a:r>
              <a:rPr lang="pt-BR" dirty="0"/>
              <a:t>? Ou seja, </a:t>
            </a:r>
            <a:r>
              <a:rPr lang="pt-BR" b="1" i="1" dirty="0">
                <a:solidFill>
                  <a:srgbClr val="00B050"/>
                </a:solidFill>
              </a:rPr>
              <a:t>fornecer as respostas e os dados a um computador e deixar que ele descubra as regras </a:t>
            </a:r>
            <a:r>
              <a:rPr lang="pt-BR" dirty="0"/>
              <a:t>que geram as saídas (i.e., um mapeamento das entradas nas respostas)?</a:t>
            </a:r>
          </a:p>
          <a:p>
            <a:pPr lvl="1"/>
            <a:endParaRPr lang="pt-BR" dirty="0"/>
          </a:p>
          <a:p>
            <a:endParaRPr lang="pt-BR" dirty="0"/>
          </a:p>
        </p:txBody>
      </p:sp>
      <p:sp>
        <p:nvSpPr>
          <p:cNvPr id="13" name="Rectangle 12"/>
          <p:cNvSpPr/>
          <p:nvPr/>
        </p:nvSpPr>
        <p:spPr>
          <a:xfrm>
            <a:off x="5788138" y="5120871"/>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4960139" y="4589285"/>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a:cxnSpLocks/>
          </p:cNvCxnSpPr>
          <p:nvPr/>
        </p:nvCxnSpPr>
        <p:spPr>
          <a:xfrm>
            <a:off x="4960138" y="53004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4960138" y="57957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20552" y="5001596"/>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920552" y="5001596"/>
                <a:ext cx="1039586" cy="584775"/>
              </a:xfrm>
              <a:prstGeom prst="rect">
                <a:avLst/>
              </a:prstGeom>
              <a:blipFill>
                <a:blip r:embed="rId4"/>
                <a:stretch>
                  <a:fillRect l="-3509" t="-5208" r="-2924"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49847" y="5502506"/>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3649847" y="5502506"/>
                <a:ext cx="1512176" cy="861774"/>
              </a:xfrm>
              <a:prstGeom prst="rect">
                <a:avLst/>
              </a:prstGeom>
              <a:blipFill>
                <a:blip r:embed="rId5"/>
                <a:stretch>
                  <a:fillRect t="-4255" b="-6383"/>
                </a:stretch>
              </a:blipFill>
            </p:spPr>
            <p:txBody>
              <a:bodyPr/>
              <a:lstStyle/>
              <a:p>
                <a:r>
                  <a:rPr lang="pt-BR">
                    <a:noFill/>
                  </a:rPr>
                  <a:t> </a:t>
                </a:r>
              </a:p>
            </p:txBody>
          </p:sp>
        </mc:Fallback>
      </mc:AlternateContent>
      <p:cxnSp>
        <p:nvCxnSpPr>
          <p:cNvPr id="19" name="Straight Arrow Connector 18"/>
          <p:cNvCxnSpPr>
            <a:cxnSpLocks/>
          </p:cNvCxnSpPr>
          <p:nvPr/>
        </p:nvCxnSpPr>
        <p:spPr>
          <a:xfrm>
            <a:off x="7698581" y="5545414"/>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8514180" y="5097669"/>
                <a:ext cx="2712410" cy="861774"/>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8514180" y="5097669"/>
                <a:ext cx="2712410" cy="861774"/>
              </a:xfrm>
              <a:prstGeom prst="rect">
                <a:avLst/>
              </a:prstGeom>
              <a:blipFill>
                <a:blip r:embed="rId6"/>
                <a:stretch>
                  <a:fillRect t="-3521" b="-6338"/>
                </a:stretch>
              </a:blipFill>
            </p:spPr>
            <p:txBody>
              <a:bodyPr/>
              <a:lstStyle/>
              <a:p>
                <a:r>
                  <a:rPr lang="pt-BR">
                    <a:noFill/>
                  </a:rPr>
                  <a:t> </a:t>
                </a:r>
              </a:p>
            </p:txBody>
          </p:sp>
        </mc:Fallback>
      </mc:AlternateContent>
      <p:sp>
        <p:nvSpPr>
          <p:cNvPr id="6" name="Retângulo 5"/>
          <p:cNvSpPr/>
          <p:nvPr/>
        </p:nvSpPr>
        <p:spPr>
          <a:xfrm>
            <a:off x="5250429" y="6311826"/>
            <a:ext cx="5720990" cy="369332"/>
          </a:xfrm>
          <a:prstGeom prst="rect">
            <a:avLst/>
          </a:prstGeom>
        </p:spPr>
        <p:txBody>
          <a:bodyPr wrap="square">
            <a:spAutoFit/>
          </a:bodyPr>
          <a:lstStyle/>
          <a:p>
            <a:r>
              <a:rPr lang="pt-BR" b="1" i="1" dirty="0"/>
              <a:t>Conjunto de dados de treinamento = experiências prévias.</a:t>
            </a:r>
            <a:endParaRPr lang="en-US" b="1" i="1" dirty="0"/>
          </a:p>
        </p:txBody>
      </p:sp>
      <p:cxnSp>
        <p:nvCxnSpPr>
          <p:cNvPr id="24" name="Conector de seta reta 23"/>
          <p:cNvCxnSpPr>
            <a:stCxn id="21" idx="4"/>
            <a:endCxn id="6" idx="1"/>
          </p:cNvCxnSpPr>
          <p:nvPr/>
        </p:nvCxnSpPr>
        <p:spPr>
          <a:xfrm>
            <a:off x="4416473" y="6398694"/>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9185121" y="4463756"/>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sp>
        <p:nvSpPr>
          <p:cNvPr id="21" name="Elipse 20"/>
          <p:cNvSpPr/>
          <p:nvPr/>
        </p:nvSpPr>
        <p:spPr>
          <a:xfrm>
            <a:off x="3385440" y="4963416"/>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DE5956E9-5B6F-E4EF-1B3E-DD6D1765046F}"/>
              </a:ext>
            </a:extLst>
          </p:cNvPr>
          <p:cNvSpPr txBox="1"/>
          <p:nvPr/>
        </p:nvSpPr>
        <p:spPr>
          <a:xfrm>
            <a:off x="1109609" y="4374407"/>
            <a:ext cx="2540238" cy="338554"/>
          </a:xfrm>
          <a:prstGeom prst="rect">
            <a:avLst/>
          </a:prstGeom>
          <a:noFill/>
        </p:spPr>
        <p:txBody>
          <a:bodyPr wrap="square" rtlCol="0">
            <a:spAutoFit/>
          </a:bodyPr>
          <a:lstStyle/>
          <a:p>
            <a:pPr algn="ctr"/>
            <a:r>
              <a:rPr lang="pt-BR" sz="1600" b="1" dirty="0" err="1">
                <a:solidFill>
                  <a:srgbClr val="7030A0"/>
                </a:solidFill>
              </a:rPr>
              <a:t>Paleteria</a:t>
            </a:r>
            <a:r>
              <a:rPr lang="pt-BR" sz="1600" b="1" dirty="0">
                <a:solidFill>
                  <a:srgbClr val="7030A0"/>
                </a:solidFill>
              </a:rPr>
              <a:t> Mexicana</a:t>
            </a:r>
          </a:p>
        </p:txBody>
      </p:sp>
    </p:spTree>
    <p:extLst>
      <p:ext uri="{BB962C8B-B14F-4D97-AF65-F5344CB8AC3E}">
        <p14:creationId xmlns:p14="http://schemas.microsoft.com/office/powerpoint/2010/main" val="199374243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7782</TotalTime>
  <Words>3646</Words>
  <Application>Microsoft Office PowerPoint</Application>
  <PresentationFormat>Widescreen</PresentationFormat>
  <Paragraphs>298</Paragraphs>
  <Slides>26</Slides>
  <Notes>17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26</vt:i4>
      </vt:variant>
    </vt:vector>
  </HeadingPairs>
  <TitlesOfParts>
    <vt:vector size="33" baseType="lpstr">
      <vt:lpstr>Arial</vt:lpstr>
      <vt:lpstr>Calibri</vt:lpstr>
      <vt:lpstr>Calibri Light</vt:lpstr>
      <vt:lpstr>Cambria Math</vt:lpstr>
      <vt:lpstr>Söhne</vt:lpstr>
      <vt:lpstr>Wingdings</vt:lpstr>
      <vt:lpstr>Tema do Office</vt:lpstr>
      <vt:lpstr>TP557 - Tópicos avançados em IoT e Machine Learning: O Paradigma do Aprendizado de Máquina</vt:lpstr>
      <vt:lpstr>O que vamos ver?</vt:lpstr>
      <vt:lpstr>O que é o Aprendizado de Máquina?</vt:lpstr>
      <vt:lpstr>Programação tradicional</vt:lpstr>
      <vt:lpstr>Programação tradicional</vt:lpstr>
      <vt:lpstr>Programação tradicional</vt:lpstr>
      <vt:lpstr>Programação tradicional</vt:lpstr>
      <vt:lpstr>Programação tradicional</vt:lpstr>
      <vt:lpstr>O paradigma do aprendizado de máquina</vt:lpstr>
      <vt:lpstr>O paradigma do aprendizado de máquina</vt:lpstr>
      <vt:lpstr>O paradigma do aprendizado de máquina</vt:lpstr>
      <vt:lpstr>Treinamento da máquina (ou modelo de ML)</vt:lpstr>
      <vt:lpstr>Treinamento da máquina (ou modelo de ML)</vt:lpstr>
      <vt:lpstr>Treinamento da máquina (ou modelo de ML)</vt:lpstr>
      <vt:lpstr>Treinamento da máquina (ou modelo de ML)</vt:lpstr>
      <vt:lpstr>Treinamento da máquina (ou modelo de ML)</vt:lpstr>
      <vt:lpstr>Treinamento da máquina (ou modelo de ML)</vt:lpstr>
      <vt:lpstr>Treinamento da máquina (ou modelo de ML)</vt:lpstr>
      <vt:lpstr>Treinamento da máquina (ou modelo de ML)</vt:lpstr>
      <vt:lpstr>Inferência</vt:lpstr>
      <vt:lpstr>Generalização</vt:lpstr>
      <vt:lpstr>Generalização: Paleteria Mexicana</vt:lpstr>
      <vt:lpstr>Atividades</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1624</cp:revision>
  <dcterms:created xsi:type="dcterms:W3CDTF">2020-01-20T13:50:05Z</dcterms:created>
  <dcterms:modified xsi:type="dcterms:W3CDTF">2023-08-16T14:34:30Z</dcterms:modified>
</cp:coreProperties>
</file>