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56" r:id="rId2"/>
    <p:sldId id="406" r:id="rId3"/>
    <p:sldId id="407" r:id="rId4"/>
    <p:sldId id="408" r:id="rId5"/>
    <p:sldId id="410" r:id="rId6"/>
    <p:sldId id="411" r:id="rId7"/>
    <p:sldId id="409" r:id="rId8"/>
    <p:sldId id="412" r:id="rId9"/>
    <p:sldId id="413" r:id="rId10"/>
    <p:sldId id="414" r:id="rId11"/>
    <p:sldId id="415" r:id="rId12"/>
    <p:sldId id="416" r:id="rId13"/>
    <p:sldId id="428" r:id="rId14"/>
    <p:sldId id="429" r:id="rId15"/>
    <p:sldId id="417" r:id="rId16"/>
    <p:sldId id="418" r:id="rId17"/>
    <p:sldId id="419" r:id="rId18"/>
    <p:sldId id="420" r:id="rId19"/>
    <p:sldId id="421" r:id="rId20"/>
    <p:sldId id="424" r:id="rId21"/>
    <p:sldId id="423" r:id="rId22"/>
    <p:sldId id="422" r:id="rId23"/>
    <p:sldId id="425" r:id="rId24"/>
    <p:sldId id="427" r:id="rId25"/>
    <p:sldId id="426" r:id="rId26"/>
    <p:sldId id="405" r:id="rId27"/>
    <p:sldId id="293" r:id="rId28"/>
    <p:sldId id="306" r:id="rId29"/>
    <p:sldId id="430" r:id="rId30"/>
  </p:sldIdLst>
  <p:sldSz cx="12192000" cy="6858000"/>
  <p:notesSz cx="7315200" cy="96012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1F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FCA41B-7398-400B-83DC-FDE8722EB923}" v="79" dt="2020-02-09T01:28:39.6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92" autoAdjust="0"/>
    <p:restoredTop sz="93826" autoAdjust="0"/>
  </p:normalViewPr>
  <p:slideViewPr>
    <p:cSldViewPr snapToGrid="0">
      <p:cViewPr varScale="1">
        <p:scale>
          <a:sx n="104" d="100"/>
          <a:sy n="104" d="100"/>
        </p:scale>
        <p:origin x="1194" y="96"/>
      </p:cViewPr>
      <p:guideLst/>
    </p:cSldViewPr>
  </p:slideViewPr>
  <p:outlineViewPr>
    <p:cViewPr>
      <p:scale>
        <a:sx n="33" d="100"/>
        <a:sy n="33" d="100"/>
      </p:scale>
      <p:origin x="0" y="-886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Augusto Pereira de Figueiredo" userId="e1771b70d906f94b" providerId="Windows Live" clId="Web-{B3FCA41B-7398-400B-83DC-FDE8722EB923}"/>
    <pc:docChg chg="modSld">
      <pc:chgData name="Felipe Augusto Pereira de Figueiredo" userId="e1771b70d906f94b" providerId="Windows Live" clId="Web-{B3FCA41B-7398-400B-83DC-FDE8722EB923}" dt="2020-02-09T01:40:38.055" v="257"/>
      <pc:docMkLst>
        <pc:docMk/>
      </pc:docMkLst>
      <pc:sldChg chg="modSp modNotes">
        <pc:chgData name="Felipe Augusto Pereira de Figueiredo" userId="e1771b70d906f94b" providerId="Windows Live" clId="Web-{B3FCA41B-7398-400B-83DC-FDE8722EB923}" dt="2020-02-09T01:26:20.191" v="45"/>
        <pc:sldMkLst>
          <pc:docMk/>
          <pc:sldMk cId="636059476" sldId="259"/>
        </pc:sldMkLst>
        <pc:spChg chg="mod">
          <ac:chgData name="Felipe Augusto Pereira de Figueiredo" userId="e1771b70d906f94b" providerId="Windows Live" clId="Web-{B3FCA41B-7398-400B-83DC-FDE8722EB923}" dt="2020-02-09T01:22:23.081" v="18" actId="1076"/>
          <ac:spMkLst>
            <pc:docMk/>
            <pc:sldMk cId="636059476" sldId="259"/>
            <ac:spMk id="3" creationId="{979D29AC-E01B-406F-AC75-55866B75A7CC}"/>
          </ac:spMkLst>
        </pc:spChg>
      </pc:sldChg>
      <pc:sldChg chg="modNotes">
        <pc:chgData name="Felipe Augusto Pereira de Figueiredo" userId="e1771b70d906f94b" providerId="Windows Live" clId="Web-{B3FCA41B-7398-400B-83DC-FDE8722EB923}" dt="2020-02-09T01:21:46.721" v="16"/>
        <pc:sldMkLst>
          <pc:docMk/>
          <pc:sldMk cId="248504461" sldId="267"/>
        </pc:sldMkLst>
      </pc:sldChg>
      <pc:sldChg chg="modSp modNotes">
        <pc:chgData name="Felipe Augusto Pereira de Figueiredo" userId="e1771b70d906f94b" providerId="Windows Live" clId="Web-{B3FCA41B-7398-400B-83DC-FDE8722EB923}" dt="2020-02-09T01:40:38.055" v="257"/>
        <pc:sldMkLst>
          <pc:docMk/>
          <pc:sldMk cId="2076219387" sldId="277"/>
        </pc:sldMkLst>
        <pc:spChg chg="mod">
          <ac:chgData name="Felipe Augusto Pereira de Figueiredo" userId="e1771b70d906f94b" providerId="Windows Live" clId="Web-{B3FCA41B-7398-400B-83DC-FDE8722EB923}" dt="2020-02-09T01:28:39.664" v="120" actId="14100"/>
          <ac:spMkLst>
            <pc:docMk/>
            <pc:sldMk cId="2076219387" sldId="277"/>
            <ac:spMk id="3" creationId="{5E0262E2-3A0F-4805-BCCB-6745237D1574}"/>
          </ac:spMkLst>
        </pc:spChg>
      </pc:sldChg>
    </pc:docChg>
  </pc:docChgLst>
  <pc:docChgLst>
    <pc:chgData name="Felipe Augusto Pereira de Figueiredo" userId="e1771b70d906f94b" providerId="Windows Live" clId="Web-{1FA475AF-6444-47C2-89B1-9776BABC0E66}"/>
    <pc:docChg chg="modSld">
      <pc:chgData name="Felipe Augusto Pereira de Figueiredo" userId="e1771b70d906f94b" providerId="Windows Live" clId="Web-{1FA475AF-6444-47C2-89B1-9776BABC0E66}" dt="2020-02-09T18:53:52.767" v="85"/>
      <pc:docMkLst>
        <pc:docMk/>
      </pc:docMkLst>
      <pc:sldChg chg="modNotes">
        <pc:chgData name="Felipe Augusto Pereira de Figueiredo" userId="e1771b70d906f94b" providerId="Windows Live" clId="Web-{1FA475AF-6444-47C2-89B1-9776BABC0E66}" dt="2020-02-09T18:53:52.767" v="85"/>
        <pc:sldMkLst>
          <pc:docMk/>
          <pc:sldMk cId="248504461" sldId="26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9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144F1436-6906-4D93-B7A2-786C327BFA14}" type="datetimeFigureOut">
              <a:rPr lang="nl-BE" smtClean="0"/>
              <a:t>7/08/2023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9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F7E56D9B-79AD-444A-AFED-DEC23408F8B4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635331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5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143592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AA8CD09E-2914-4F47-B6C1-51B2C31814C9}" type="datetimeFigureOut">
              <a:rPr lang="pt-BR" smtClean="0"/>
              <a:t>07/08/2023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-7721600" y="4740275"/>
            <a:ext cx="22758400" cy="12801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68634" tIns="84317" rIns="168634" bIns="84317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31522" y="18254135"/>
            <a:ext cx="5852160" cy="14935200"/>
          </a:xfrm>
          <a:prstGeom prst="rect">
            <a:avLst/>
          </a:prstGeom>
        </p:spPr>
        <p:txBody>
          <a:bodyPr vert="horz" lIns="168634" tIns="84317" rIns="168634" bIns="84317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5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143592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6FC8D850-966F-45A6-8DE7-15B891E7D4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1814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aseline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07474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60970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51254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84875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61831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4787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81749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https://colab.research.google.com/</a:t>
            </a:r>
            <a:r>
              <a:rPr lang="pt-BR" dirty="0" err="1"/>
              <a:t>github</a:t>
            </a:r>
            <a:r>
              <a:rPr lang="pt-BR" dirty="0"/>
              <a:t>/zz4fap/tp557-iot-ml/</a:t>
            </a:r>
            <a:r>
              <a:rPr lang="pt-BR" dirty="0" err="1"/>
              <a:t>blob</a:t>
            </a:r>
            <a:r>
              <a:rPr lang="pt-BR" dirty="0"/>
              <a:t>/master/</a:t>
            </a:r>
            <a:r>
              <a:rPr lang="pt-BR" dirty="0" err="1"/>
              <a:t>examples</a:t>
            </a:r>
            <a:r>
              <a:rPr lang="pt-BR" dirty="0"/>
              <a:t>/</a:t>
            </a:r>
            <a:r>
              <a:rPr lang="pt-BR" dirty="0" err="1"/>
              <a:t>Regressão_com_DNNs.ipynb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31208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https://colab.research.google.com/github/zz4fap/tp557-iot-ml/blob/master/</a:t>
            </a:r>
            <a:r>
              <a:rPr lang="pt-BR" dirty="0" err="1"/>
              <a:t>exercises</a:t>
            </a:r>
            <a:r>
              <a:rPr lang="pt-BR" dirty="0"/>
              <a:t>/</a:t>
            </a:r>
            <a:r>
              <a:rPr lang="pt-BR" dirty="0" err="1"/>
              <a:t>Exercício_sobre_regressão_com_DNNs.ipynb</a:t>
            </a:r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79224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42386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20596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Há uma outra coisa a destacar ao definir a primeira e, neste caso, a única camada em uma rede, você deve informar na forma de entrada.</a:t>
            </a:r>
          </a:p>
          <a:p>
            <a:r>
              <a:rPr lang="pt-BR" dirty="0"/>
              <a:t>Agora aqui nossa forma de entrada tem apenas um valor.</a:t>
            </a:r>
          </a:p>
          <a:p>
            <a:r>
              <a:rPr lang="pt-BR" dirty="0"/>
              <a:t>Estamos treinando uma rede neural em </a:t>
            </a:r>
            <a:r>
              <a:rPr lang="pt-BR" dirty="0" err="1"/>
              <a:t>xs</a:t>
            </a:r>
            <a:r>
              <a:rPr lang="pt-BR" dirty="0"/>
              <a:t> únicos para prever </a:t>
            </a:r>
            <a:r>
              <a:rPr lang="pt-BR" dirty="0" err="1"/>
              <a:t>ys</a:t>
            </a:r>
            <a:r>
              <a:rPr lang="pt-BR" dirty="0"/>
              <a:t> únicos.</a:t>
            </a:r>
          </a:p>
          <a:p>
            <a:r>
              <a:rPr lang="pt-BR" dirty="0"/>
              <a:t>Novamente, nossa forma de entrada não poderia ser mais simples.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54170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Há uma outra coisa a destacar ao definir a primeira e, neste caso, a única camada em uma rede, você deve informar na forma de entrada.</a:t>
            </a:r>
          </a:p>
          <a:p>
            <a:r>
              <a:rPr lang="pt-BR" dirty="0"/>
              <a:t>Agora aqui nossa forma de entrada tem apenas um valor.</a:t>
            </a:r>
          </a:p>
          <a:p>
            <a:r>
              <a:rPr lang="pt-BR" dirty="0"/>
              <a:t>Estamos treinando uma rede neural em </a:t>
            </a:r>
            <a:r>
              <a:rPr lang="pt-BR" dirty="0" err="1"/>
              <a:t>xs</a:t>
            </a:r>
            <a:r>
              <a:rPr lang="pt-BR" dirty="0"/>
              <a:t> únicos para prever </a:t>
            </a:r>
            <a:r>
              <a:rPr lang="pt-BR" dirty="0" err="1"/>
              <a:t>ys</a:t>
            </a:r>
            <a:r>
              <a:rPr lang="pt-BR" dirty="0"/>
              <a:t> únicos.</a:t>
            </a:r>
          </a:p>
          <a:p>
            <a:r>
              <a:rPr lang="pt-BR" dirty="0"/>
              <a:t>Novamente, nossa forma de entrada não poderia ser mais simples.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82625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Há uma outra coisa a destacar ao definir a primeira e, neste caso, a única camada em uma rede, você deve informar na forma de entrada.</a:t>
            </a:r>
          </a:p>
          <a:p>
            <a:r>
              <a:rPr lang="pt-BR" dirty="0"/>
              <a:t>Agora aqui nossa forma de entrada tem apenas um valor.</a:t>
            </a:r>
          </a:p>
          <a:p>
            <a:r>
              <a:rPr lang="pt-BR" dirty="0"/>
              <a:t>Estamos treinando uma rede neural em </a:t>
            </a:r>
            <a:r>
              <a:rPr lang="pt-BR" dirty="0" err="1"/>
              <a:t>xs</a:t>
            </a:r>
            <a:r>
              <a:rPr lang="pt-BR" dirty="0"/>
              <a:t> únicos para prever </a:t>
            </a:r>
            <a:r>
              <a:rPr lang="pt-BR" dirty="0" err="1"/>
              <a:t>ys</a:t>
            </a:r>
            <a:r>
              <a:rPr lang="pt-BR" dirty="0"/>
              <a:t> únicos.</a:t>
            </a:r>
          </a:p>
          <a:p>
            <a:r>
              <a:rPr lang="pt-BR" dirty="0"/>
              <a:t>Novamente, nossa forma de entrada não poderia ser mais simples.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89474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75825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49866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Em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Machine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Learning, as épocas (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epochs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) e as iterações (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iterations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) são termos usados para se referir a diferentes etapas no processo de treinamento de um modelo de aprendizado de máquina.</a:t>
            </a:r>
          </a:p>
          <a:p>
            <a:pPr algn="l">
              <a:buFont typeface="+mj-lt"/>
              <a:buAutoNum type="arabicPeriod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Épocas (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epochs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): Uma época é uma unidade de medida que representa uma passagem completa pelo conjunto de treinamento durante o treinamento de um modelo de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Machine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Learning. Durante uma época, o modelo utiliza todo o conjunto de treinamento para ajustar seus parâmetros com base nos dados fornecidos. Em outras palavras, cada época significa que o modelo viu e aprendeu de todos os exemplos de treinamento disponíveis. As épocas são usadas para controlar a quantidade de vezes que o modelo revisita os dados durante o treinamento, permitindo ajustar gradualmente os parâmetros para melhorar o desempenho do modelo.</a:t>
            </a:r>
          </a:p>
          <a:p>
            <a:pPr algn="l">
              <a:buFont typeface="+mj-lt"/>
              <a:buAutoNum type="arabicPeriod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Iterações (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iterations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): Uma iteração é uma unidade de medida que representa o número de atualizações de parâmetros que ocorrem durante o treinamento do modelo em um lote de dados. Em geral, o treinamento de modelos de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Machine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Learning é realizado em lotes (ou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mini-lotes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) de dados, onde vários exemplos são agrupados e usados para atualizar os parâmetros do modelo de uma só vez. Cada vez que um lote é usado para atualizar os parâmetros, uma iteração ocorre. Por exemplo, se o conjunto de treinamento tem 1000 exemplos e está sendo treinado em lotes de 100 exemplos, então uma época é composta por 10 iterações.</a:t>
            </a:r>
          </a:p>
          <a:p>
            <a:pPr algn="l"/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Em resumo, uma época é uma unidade de medida que representa uma passagem completa pelo conjunto de treinamento, enquanto uma iteração é uma unidade de medida que representa o número de vezes que os parâmetros do modelo são atualizados em um lote de dados durante o treinamento. As épocas são usadas para controlar o número total de vezes que o modelo revisita os dados, enquanto as iterações são usadas para controlar o número de atualizações de parâmetros em um lote específico.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66088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B9B4FF-B06E-403C-A326-BDC64D8FF9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47BDFCE-746E-45BF-A319-4733D58D16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EDE2778-5372-4104-B96D-968184DA8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07/08/2023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1DD0F41-C861-4051-988D-3024A37A4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7E5967E-D980-431A-A5DB-3F0C5030A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9754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36C49F-3E68-4175-81BA-3C3FEE443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26FA736-3DD3-4D4E-B57B-BBE1D8F7D4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E8855C-D8FD-48F6-B14E-861E0DE4D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07/08/2023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7C0BB88-2F21-42A5-ACFF-83DA47F2D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CB462B3-1F22-4C05-B4B8-7A279FB7D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3481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AEAB728-701C-4207-A9D5-23FF45C605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A8C8CCF-7823-480A-9A19-0F664DD17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21D5734-7B1F-425D-942F-6EB733440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07/08/2023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E1AAEAC-F08D-45FE-89EC-B1B349A86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AA44493-9911-47B2-87A6-C2141A972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245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BD44A5-8F21-4626-A01D-48A1C874B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9E8085-65A9-48AA-951D-71D978BFF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05BE1AF-51EA-425D-B188-DE7BD6750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07/08/2023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21BE632-29CF-4CB9-B365-C9EF38F89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0CF3DD1-9AEC-4A57-B461-4E4DD86FA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7907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AB2FF0-A4D7-4E28-991D-FF26140D5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2AC45B0-4145-40DB-8E61-105461170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0F1D3FB-740A-4EBA-A309-2CE71D12E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07/08/2023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DCAB18F-8715-4465-A940-F9C193A2A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53466C6-8248-429F-8056-FF040BF50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5227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7BB9F0-F14B-4A91-B2B7-35BC47FE4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1FC1C4-73DA-47A6-8496-B0B457F7D3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92F06A8-A449-4D92-9912-76873E529B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38070A4-BC2F-4D55-BD8D-DEAF11BB9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07/08/2023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5CC2DB8-844A-465F-BA9A-7734C80C7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CC606A8-097B-4040-94E0-CD8C88280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8544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D66686-0143-4CB6-8C09-BA326F1E7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227AB85-F59E-4BCE-B846-4FA0992C2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373456C-7319-4D0A-827D-D29F6B08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CD109D0-2E83-4262-8029-A871CEC474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D706E3A-CFBB-4A6C-A65F-D0360A9E74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172C0E5-5AF0-4805-BB51-443733CD2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07/08/2023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E801648-156F-497E-99CF-797DF4805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EE23D32-80E7-4796-A137-66BF842E4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245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CE2379-C78F-47E1-8CFC-B846E7AF1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42600A9-7F92-4E22-9D94-E4717252A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07/08/2023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92E6BED-F546-40CC-A2DF-99CBA8536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091CC40-A8C4-4063-80EB-CC5099621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41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D19515C-212C-4EAE-84A3-8FF4BC844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07/08/2023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4D3D120-B3E8-4C96-861D-7A4F12F49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2E49B68-FA1B-468B-9F17-D5C09243D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1232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17BCBE-A897-4319-85EC-D87909C24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26F885-0204-4913-868B-4B8B82576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0F9F784-A858-441B-8AB5-697098141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4DC363A-5000-472E-8B17-02E7DCB88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07/08/2023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548425D-2C21-4C56-BAD4-662978775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63E9726-E64C-42B2-AE8A-8C235A956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8610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086A78-3E74-450C-96A6-CA8AC37AF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F5B7312-975A-4DBC-9B2F-3652ADA006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AF805F5-1DFF-41C6-944C-7D79FE0D09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2113D81-8665-4516-BD81-C6A1F254E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07/08/2023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B00C88B-FF32-40AA-A187-727D96FD7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04D1A2D-69F7-4B8F-A730-BC26DC340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4646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69A0273-1966-4A1B-9370-4C1CE5036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B9CF87A-0448-49A7-AB25-EBC1D56A4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EF7B1F2-BB5A-44D0-816D-16AD2C7143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89F7E-B80B-496E-81B4-D396C37C9454}" type="datetimeFigureOut">
              <a:rPr lang="pt-BR" smtClean="0"/>
              <a:t>07/08/2023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703F94C-2CC8-4DAA-BC35-14FC3E841D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4051336-7048-457A-8B61-D94291D716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6292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7" Type="http://schemas.openxmlformats.org/officeDocument/2006/relationships/image" Target="../media/image14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.png"/><Relationship Id="rId5" Type="http://schemas.openxmlformats.org/officeDocument/2006/relationships/image" Target="../media/image120.png"/><Relationship Id="rId4" Type="http://schemas.openxmlformats.org/officeDocument/2006/relationships/image" Target="../media/image11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zz4fap/tp557-iot-ml/blob/master/examples/Regress&#227;o_com_DNNs.ipynb" TargetMode="External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e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zz4fap/tp557-iot-ml/blob/master/exercises/Exerc&#237;cio_sobre_regress&#227;o_com_DNNs.ipynb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19807"/>
            <a:ext cx="9144000" cy="2690156"/>
          </a:xfrm>
        </p:spPr>
        <p:txBody>
          <a:bodyPr>
            <a:normAutofit/>
          </a:bodyPr>
          <a:lstStyle/>
          <a:p>
            <a:r>
              <a:rPr lang="pt-BR" sz="5400" dirty="0"/>
              <a:t>TP557 - Tópicos avançados em IoT e </a:t>
            </a:r>
            <a:r>
              <a:rPr lang="pt-BR" sz="5400" dirty="0" err="1"/>
              <a:t>Machine</a:t>
            </a:r>
            <a:r>
              <a:rPr lang="pt-BR" sz="5400" dirty="0"/>
              <a:t> Learning:</a:t>
            </a:r>
            <a:br>
              <a:rPr lang="pt-BR" dirty="0"/>
            </a:br>
            <a:r>
              <a:rPr lang="pt-BR" b="1" i="1" dirty="0"/>
              <a:t>Regressão com </a:t>
            </a:r>
            <a:r>
              <a:rPr lang="pt-BR" b="1" i="1" dirty="0" err="1"/>
              <a:t>DNNs</a:t>
            </a:r>
            <a:r>
              <a:rPr lang="pt-BR" b="1" i="1" dirty="0"/>
              <a:t> (Parte I)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30EB894-B7D4-434C-9D1A-A14094D9BEEC}"/>
              </a:ext>
            </a:extLst>
          </p:cNvPr>
          <p:cNvSpPr txBox="1"/>
          <p:nvPr/>
        </p:nvSpPr>
        <p:spPr>
          <a:xfrm>
            <a:off x="7915801" y="5780602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Felipe Augusto Pereira de Figueiredo</a:t>
            </a:r>
          </a:p>
          <a:p>
            <a:r>
              <a:rPr lang="pt-BR" dirty="0"/>
              <a:t>felipe.figueiredo@inatel.br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393306" y="5780602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:a16="http://schemas.microsoft.com/office/drawing/2014/main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6785107" y="3429000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IoT Group">
            <a:extLst>
              <a:ext uri="{FF2B5EF4-FFF2-40B4-BE49-F238E27FC236}">
                <a16:creationId xmlns:a16="http://schemas.microsoft.com/office/drawing/2014/main" id="{AC034F57-E830-B6E7-6790-12FDBBDB29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63551" b="22561"/>
          <a:stretch/>
        </p:blipFill>
        <p:spPr bwMode="auto">
          <a:xfrm>
            <a:off x="2899985" y="3509963"/>
            <a:ext cx="2509138" cy="2009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6652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449F96-8B9C-8642-EE66-30B04CC16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Definindo uma rede neural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271C2DB-CB2D-7DA6-19D3-EA05C00F99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715" y="4506686"/>
            <a:ext cx="11473542" cy="2351313"/>
          </a:xfrm>
        </p:spPr>
        <p:txBody>
          <a:bodyPr/>
          <a:lstStyle/>
          <a:p>
            <a:r>
              <a:rPr lang="pt-BR" dirty="0"/>
              <a:t>Voltando ao código, nós vemos o termo </a:t>
            </a:r>
            <a:r>
              <a:rPr lang="pt-BR" b="1" i="1" dirty="0" err="1">
                <a:solidFill>
                  <a:srgbClr val="00B050"/>
                </a:solidFill>
              </a:rPr>
              <a:t>sequential</a:t>
            </a:r>
            <a:r>
              <a:rPr lang="pt-BR" dirty="0"/>
              <a:t> e, portanto, temos a definição de uma rede de alimentação direta/sequencial.</a:t>
            </a:r>
          </a:p>
          <a:p>
            <a:r>
              <a:rPr lang="pt-BR" dirty="0"/>
              <a:t>Dentro dos colchetes, </a:t>
            </a:r>
            <a:r>
              <a:rPr lang="pt-BR" b="1" i="1" dirty="0"/>
              <a:t>listamos</a:t>
            </a:r>
            <a:r>
              <a:rPr lang="pt-BR" dirty="0"/>
              <a:t> as camadas dessa rede neural.</a:t>
            </a:r>
          </a:p>
          <a:p>
            <a:r>
              <a:rPr lang="pt-BR" dirty="0"/>
              <a:t>Nesse exemplo, a lista contém apenas um elemento, portanto, temos apenas uma </a:t>
            </a:r>
            <a:r>
              <a:rPr lang="pt-BR" b="1" i="1" dirty="0">
                <a:solidFill>
                  <a:srgbClr val="00B050"/>
                </a:solidFill>
              </a:rPr>
              <a:t>camada</a:t>
            </a:r>
            <a:r>
              <a:rPr lang="pt-BR" dirty="0"/>
              <a:t>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8E0EBAF-B825-EC26-6D53-38BD78023702}"/>
              </a:ext>
            </a:extLst>
          </p:cNvPr>
          <p:cNvSpPr txBox="1"/>
          <p:nvPr/>
        </p:nvSpPr>
        <p:spPr>
          <a:xfrm>
            <a:off x="2370364" y="1690688"/>
            <a:ext cx="745127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x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0.0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2.0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4.0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y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7.0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model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Sequential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layers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Dense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units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input_shape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])])</a:t>
            </a:r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1" dirty="0" err="1">
                <a:solidFill>
                  <a:srgbClr val="880088"/>
                </a:solidFill>
                <a:highlight>
                  <a:srgbClr val="FFFFFF"/>
                </a:highlight>
              </a:rPr>
              <a:t>compile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optimizer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sgd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loss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mean_squared_error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’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history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=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fit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epochs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500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1" dirty="0">
                <a:solidFill>
                  <a:srgbClr val="880088"/>
                </a:solidFill>
                <a:highlight>
                  <a:srgbClr val="FFFFFF"/>
                </a:highlight>
              </a:rPr>
              <a:t>print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predict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10.0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]))</a:t>
            </a:r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FCDC870-11DD-7CC0-39D2-F418F4A8AD28}"/>
              </a:ext>
            </a:extLst>
          </p:cNvPr>
          <p:cNvSpPr/>
          <p:nvPr/>
        </p:nvSpPr>
        <p:spPr>
          <a:xfrm>
            <a:off x="2370363" y="2510349"/>
            <a:ext cx="7451271" cy="3922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97382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449F96-8B9C-8642-EE66-30B04CC16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Definindo uma rede neural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271C2DB-CB2D-7DA6-19D3-EA05C00F99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429" y="4376057"/>
            <a:ext cx="11636828" cy="2481942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Essa camada é do tipo </a:t>
            </a:r>
            <a:r>
              <a:rPr lang="pt-BR" b="1" i="1" dirty="0">
                <a:solidFill>
                  <a:srgbClr val="00B050"/>
                </a:solidFill>
              </a:rPr>
              <a:t>densa</a:t>
            </a:r>
            <a:r>
              <a:rPr lang="pt-BR" dirty="0"/>
              <a:t>, então sabemos que é uma rede </a:t>
            </a:r>
            <a:r>
              <a:rPr lang="pt-BR" b="1" i="1" dirty="0"/>
              <a:t>densamente conectada</a:t>
            </a:r>
            <a:r>
              <a:rPr lang="pt-BR" dirty="0"/>
              <a:t>.</a:t>
            </a:r>
          </a:p>
          <a:p>
            <a:r>
              <a:rPr lang="pt-BR" dirty="0"/>
              <a:t>O parâmetro </a:t>
            </a:r>
            <a:r>
              <a:rPr lang="pt-BR" b="1" i="1" dirty="0" err="1">
                <a:solidFill>
                  <a:srgbClr val="00B050"/>
                </a:solidFill>
              </a:rPr>
              <a:t>units</a:t>
            </a:r>
            <a:r>
              <a:rPr lang="pt-BR" dirty="0"/>
              <a:t> nos diz quantos neurônios a camada possui.</a:t>
            </a:r>
          </a:p>
          <a:p>
            <a:r>
              <a:rPr lang="pt-BR" dirty="0"/>
              <a:t>Podemos ver que essa camada tem apenas um neurônio.</a:t>
            </a:r>
          </a:p>
          <a:p>
            <a:r>
              <a:rPr lang="pt-BR" dirty="0"/>
              <a:t>Portanto, esse código define a rede neural mais simples possível.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Há apenas uma camada com um único neurônio.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8E0EBAF-B825-EC26-6D53-38BD78023702}"/>
              </a:ext>
            </a:extLst>
          </p:cNvPr>
          <p:cNvSpPr txBox="1"/>
          <p:nvPr/>
        </p:nvSpPr>
        <p:spPr>
          <a:xfrm>
            <a:off x="2370364" y="1690688"/>
            <a:ext cx="745127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x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0.0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2.0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4.0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y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7.0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model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Sequential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layers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Dense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units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input_shape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])])</a:t>
            </a:r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1" dirty="0" err="1">
                <a:solidFill>
                  <a:srgbClr val="880088"/>
                </a:solidFill>
                <a:highlight>
                  <a:srgbClr val="FFFFFF"/>
                </a:highlight>
              </a:rPr>
              <a:t>compile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optimizer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sgd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loss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mean_squared_error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’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history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=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fit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epochs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500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1" dirty="0">
                <a:solidFill>
                  <a:srgbClr val="880088"/>
                </a:solidFill>
                <a:highlight>
                  <a:srgbClr val="FFFFFF"/>
                </a:highlight>
              </a:rPr>
              <a:t>print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predict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10.0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]))</a:t>
            </a:r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FCDC870-11DD-7CC0-39D2-F418F4A8AD28}"/>
              </a:ext>
            </a:extLst>
          </p:cNvPr>
          <p:cNvSpPr/>
          <p:nvPr/>
        </p:nvSpPr>
        <p:spPr>
          <a:xfrm>
            <a:off x="2370363" y="2510349"/>
            <a:ext cx="7451271" cy="3922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30220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449F96-8B9C-8642-EE66-30B04CC16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Definindo uma rede neural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5271C2DB-CB2D-7DA6-19D3-EA05C00F99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13658" y="4474028"/>
                <a:ext cx="11658600" cy="2383971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Um parâmetro que precisamos definir apenas para a primeira (neste caso única) camada de uma rede neural é o formato (i.e., dimensões) das entradas.</a:t>
                </a:r>
              </a:p>
              <a:p>
                <a:r>
                  <a:rPr lang="pt-BR" dirty="0"/>
                  <a:t>No exemplo, o parâmetro </a:t>
                </a:r>
                <a:r>
                  <a:rPr lang="pt-BR" b="1" i="1" dirty="0" err="1">
                    <a:solidFill>
                      <a:srgbClr val="00B050"/>
                    </a:solidFill>
                    <a:highlight>
                      <a:srgbClr val="FFFFFF"/>
                    </a:highlight>
                  </a:rPr>
                  <a:t>input_shape</a:t>
                </a:r>
                <a:r>
                  <a:rPr lang="pt-BR" b="0" dirty="0">
                    <a:solidFill>
                      <a:srgbClr val="000000"/>
                    </a:solidFill>
                    <a:highlight>
                      <a:srgbClr val="FFFFFF"/>
                    </a:highlight>
                  </a:rPr>
                  <a:t> tem o valor 1, que indica a dimensão da entrada, ou seja, a quantidade se sinais de entrad</a:t>
                </a:r>
                <a:r>
                  <a:rPr lang="pt-BR" dirty="0">
                    <a:solidFill>
                      <a:srgbClr val="000000"/>
                    </a:solidFill>
                    <a:highlight>
                      <a:srgbClr val="FFFFFF"/>
                    </a:highlight>
                  </a:rPr>
                  <a:t>a do neurônio</a:t>
                </a:r>
                <a:r>
                  <a:rPr lang="pt-BR" b="0" dirty="0">
                    <a:solidFill>
                      <a:srgbClr val="000000"/>
                    </a:solidFill>
                    <a:highlight>
                      <a:srgbClr val="FFFFFF"/>
                    </a:highlight>
                  </a:rPr>
                  <a:t>.</a:t>
                </a:r>
              </a:p>
              <a:p>
                <a:r>
                  <a:rPr lang="pt-BR" b="0" dirty="0">
                    <a:solidFill>
                      <a:srgbClr val="000000"/>
                    </a:solidFill>
                    <a:highlight>
                      <a:srgbClr val="FFFFFF"/>
                    </a:highlight>
                  </a:rPr>
                  <a:t>Isso significa que o neurônio tem apenas uma entrada, o valor de </a:t>
                </a:r>
                <a14:m>
                  <m:oMath xmlns:m="http://schemas.openxmlformats.org/officeDocument/2006/math">
                    <m:r>
                      <a:rPr lang="pt-BR" b="0" i="1" smtClean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t-BR" b="0" dirty="0">
                    <a:solidFill>
                      <a:srgbClr val="000000"/>
                    </a:solidFill>
                    <a:highlight>
                      <a:srgbClr val="FFFFFF"/>
                    </a:highlight>
                  </a:rPr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5271C2DB-CB2D-7DA6-19D3-EA05C00F99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13658" y="4474028"/>
                <a:ext cx="11658600" cy="2383971"/>
              </a:xfrm>
              <a:blipFill>
                <a:blip r:embed="rId3"/>
                <a:stretch>
                  <a:fillRect l="-941" t="-4348" r="-994" b="-230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aixaDeTexto 3">
            <a:extLst>
              <a:ext uri="{FF2B5EF4-FFF2-40B4-BE49-F238E27FC236}">
                <a16:creationId xmlns:a16="http://schemas.microsoft.com/office/drawing/2014/main" id="{08E0EBAF-B825-EC26-6D53-38BD78023702}"/>
              </a:ext>
            </a:extLst>
          </p:cNvPr>
          <p:cNvSpPr txBox="1"/>
          <p:nvPr/>
        </p:nvSpPr>
        <p:spPr>
          <a:xfrm>
            <a:off x="2370364" y="1690688"/>
            <a:ext cx="745127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x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0.0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2.0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4.0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y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7.0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model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Sequential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layers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Dense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units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input_shape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])])</a:t>
            </a:r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1" dirty="0" err="1">
                <a:solidFill>
                  <a:srgbClr val="880088"/>
                </a:solidFill>
                <a:highlight>
                  <a:srgbClr val="FFFFFF"/>
                </a:highlight>
              </a:rPr>
              <a:t>compile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optimizer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sgd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loss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mean_squared_error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’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history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=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fit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epochs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500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1" dirty="0">
                <a:solidFill>
                  <a:srgbClr val="880088"/>
                </a:solidFill>
                <a:highlight>
                  <a:srgbClr val="FFFFFF"/>
                </a:highlight>
              </a:rPr>
              <a:t>print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predict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10.0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]))</a:t>
            </a:r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FCDC870-11DD-7CC0-39D2-F418F4A8AD28}"/>
              </a:ext>
            </a:extLst>
          </p:cNvPr>
          <p:cNvSpPr/>
          <p:nvPr/>
        </p:nvSpPr>
        <p:spPr>
          <a:xfrm>
            <a:off x="2370363" y="2510349"/>
            <a:ext cx="7451271" cy="3922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6198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449F96-8B9C-8642-EE66-30B04CC16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Definindo uma rede neural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271C2DB-CB2D-7DA6-19D3-EA05C00F99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3658" y="4550228"/>
            <a:ext cx="11658600" cy="2307771"/>
          </a:xfrm>
        </p:spPr>
        <p:txBody>
          <a:bodyPr>
            <a:normAutofit lnSpcReduction="10000"/>
          </a:bodyPr>
          <a:lstStyle/>
          <a:p>
            <a:r>
              <a:rPr lang="pt-BR" dirty="0"/>
              <a:t>Quando vimos o funcionamento dos neurônios, aprendemos que eles possuem uma </a:t>
            </a:r>
            <a:r>
              <a:rPr lang="pt-BR" b="1" i="1" dirty="0"/>
              <a:t>função de ativação</a:t>
            </a:r>
            <a:r>
              <a:rPr lang="pt-BR" dirty="0"/>
              <a:t>,</a:t>
            </a:r>
            <a:r>
              <a:rPr lang="pt-BR" b="1" i="1" dirty="0"/>
              <a:t> </a:t>
            </a:r>
            <a:r>
              <a:rPr lang="pt-BR" dirty="0"/>
              <a:t>que têm como entrada a combinação ponderada das entradas pelos pesos sinápticos mais o peso de bias e que faz um </a:t>
            </a:r>
            <a:r>
              <a:rPr lang="pt-BR" b="1" i="1" dirty="0"/>
              <a:t>mapeamento não linear </a:t>
            </a:r>
            <a:r>
              <a:rPr lang="pt-BR" dirty="0"/>
              <a:t>de sua entrada na saída.</a:t>
            </a:r>
          </a:p>
          <a:p>
            <a:r>
              <a:rPr lang="pt-BR" dirty="0"/>
              <a:t>Porém, como queremos encontrar um </a:t>
            </a:r>
            <a:r>
              <a:rPr lang="pt-BR" b="1" i="1" dirty="0"/>
              <a:t>mapeamento linear entre entrada e saída</a:t>
            </a:r>
            <a:r>
              <a:rPr lang="pt-BR" dirty="0"/>
              <a:t>, não usaremos nenhuma função de ativação.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8E0EBAF-B825-EC26-6D53-38BD78023702}"/>
              </a:ext>
            </a:extLst>
          </p:cNvPr>
          <p:cNvSpPr txBox="1"/>
          <p:nvPr/>
        </p:nvSpPr>
        <p:spPr>
          <a:xfrm>
            <a:off x="2370364" y="1690688"/>
            <a:ext cx="745127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x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0.0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2.0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4.0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y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7.0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model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Sequential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layers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Dense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units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input_shape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])])</a:t>
            </a:r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1" dirty="0" err="1">
                <a:solidFill>
                  <a:srgbClr val="880088"/>
                </a:solidFill>
                <a:highlight>
                  <a:srgbClr val="FFFFFF"/>
                </a:highlight>
              </a:rPr>
              <a:t>compile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optimizer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sgd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loss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mean_squared_error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’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history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=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fit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epochs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500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1" dirty="0">
                <a:solidFill>
                  <a:srgbClr val="880088"/>
                </a:solidFill>
                <a:highlight>
                  <a:srgbClr val="FFFFFF"/>
                </a:highlight>
              </a:rPr>
              <a:t>print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predict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10.0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]))</a:t>
            </a:r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FCDC870-11DD-7CC0-39D2-F418F4A8AD28}"/>
              </a:ext>
            </a:extLst>
          </p:cNvPr>
          <p:cNvSpPr/>
          <p:nvPr/>
        </p:nvSpPr>
        <p:spPr>
          <a:xfrm>
            <a:off x="2370363" y="2510349"/>
            <a:ext cx="7451271" cy="3922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92446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449F96-8B9C-8642-EE66-30B04CC16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Definindo uma rede neural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5271C2DB-CB2D-7DA6-19D3-EA05C00F99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13658" y="4506686"/>
                <a:ext cx="11658600" cy="2351313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Lembrem-se que o que queremos é encontrar os pesos de uma função hipótese do tipo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𝑤𝑥</m:t>
                    </m:r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A função de ativação é definida através do parâmetro </a:t>
                </a:r>
                <a:r>
                  <a:rPr lang="pt-BR" b="1" i="1" dirty="0" err="1">
                    <a:solidFill>
                      <a:srgbClr val="00B050"/>
                    </a:solidFill>
                  </a:rPr>
                  <a:t>activation</a:t>
                </a:r>
                <a:r>
                  <a:rPr lang="pt-BR" dirty="0"/>
                  <a:t> da classe </a:t>
                </a:r>
                <a:r>
                  <a:rPr lang="pt-BR" b="1" i="1" dirty="0" err="1"/>
                  <a:t>Dense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Por padrão, a ativação é definida como </a:t>
                </a:r>
                <a:r>
                  <a:rPr lang="pt-BR" b="1" i="1" dirty="0" err="1"/>
                  <a:t>None</a:t>
                </a:r>
                <a:r>
                  <a:rPr lang="pt-BR" dirty="0"/>
                  <a:t>, ou seja, não se tem ativação.</a:t>
                </a: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5271C2DB-CB2D-7DA6-19D3-EA05C00F99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13658" y="4506686"/>
                <a:ext cx="11658600" cy="2351313"/>
              </a:xfrm>
              <a:blipFill>
                <a:blip r:embed="rId3"/>
                <a:stretch>
                  <a:fillRect l="-941" t="-4145" b="-362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aixaDeTexto 3">
            <a:extLst>
              <a:ext uri="{FF2B5EF4-FFF2-40B4-BE49-F238E27FC236}">
                <a16:creationId xmlns:a16="http://schemas.microsoft.com/office/drawing/2014/main" id="{08E0EBAF-B825-EC26-6D53-38BD78023702}"/>
              </a:ext>
            </a:extLst>
          </p:cNvPr>
          <p:cNvSpPr txBox="1"/>
          <p:nvPr/>
        </p:nvSpPr>
        <p:spPr>
          <a:xfrm>
            <a:off x="2370364" y="1690688"/>
            <a:ext cx="745127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x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0.0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2.0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4.0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y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7.0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model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Sequential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layers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Dense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units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input_shape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])])</a:t>
            </a:r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1" dirty="0" err="1">
                <a:solidFill>
                  <a:srgbClr val="880088"/>
                </a:solidFill>
                <a:highlight>
                  <a:srgbClr val="FFFFFF"/>
                </a:highlight>
              </a:rPr>
              <a:t>compile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optimizer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sgd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loss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mean_squared_error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’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history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=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fit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epochs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500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1" dirty="0">
                <a:solidFill>
                  <a:srgbClr val="880088"/>
                </a:solidFill>
                <a:highlight>
                  <a:srgbClr val="FFFFFF"/>
                </a:highlight>
              </a:rPr>
              <a:t>print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predict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10.0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]))</a:t>
            </a:r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FCDC870-11DD-7CC0-39D2-F418F4A8AD28}"/>
              </a:ext>
            </a:extLst>
          </p:cNvPr>
          <p:cNvSpPr/>
          <p:nvPr/>
        </p:nvSpPr>
        <p:spPr>
          <a:xfrm>
            <a:off x="2370363" y="2510349"/>
            <a:ext cx="7451271" cy="3922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04459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CD34E8-BAC5-294C-C41E-E683193ED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Nossa rede neural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74A900A4-14A9-5BA1-757B-0429FF94250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844145" y="1825624"/>
                <a:ext cx="7141028" cy="5032376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pt-BR" dirty="0"/>
                  <a:t>Visualmente, nossa rede neural se parece com a figura ao lado.</a:t>
                </a:r>
              </a:p>
              <a:p>
                <a:r>
                  <a:rPr lang="pt-BR" dirty="0"/>
                  <a:t>Nós temos apenas uma camada e um único neurônio nela.</a:t>
                </a:r>
              </a:p>
              <a:p>
                <a:r>
                  <a:rPr lang="pt-BR" dirty="0"/>
                  <a:t>Ele tem como entrada um único valor, que chamamos de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t-BR" dirty="0"/>
                  <a:t>.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Por isso a dimensão da entrada é igual a 1.</a:t>
                </a:r>
              </a:p>
              <a:p>
                <a:r>
                  <a:rPr lang="pt-BR" dirty="0"/>
                  <a:t>Nenhuma função de ativação é definida.</a:t>
                </a:r>
              </a:p>
              <a:p>
                <a:r>
                  <a:rPr lang="pt-BR" dirty="0"/>
                  <a:t>Ele irá aprender os pesos que mapeiam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t-BR" dirty="0"/>
                  <a:t> em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pt-BR" dirty="0"/>
                  <a:t> da melhor forma possível, baseado no </a:t>
                </a:r>
                <a:r>
                  <a:rPr lang="pt-BR" b="1" i="1" dirty="0"/>
                  <a:t>conjunto de treinamento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Esse modelo é conhecido na literatura como </a:t>
                </a:r>
                <a:r>
                  <a:rPr lang="pt-BR" b="1" i="1" dirty="0" err="1"/>
                  <a:t>Perceptron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74A900A4-14A9-5BA1-757B-0429FF9425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44145" y="1825624"/>
                <a:ext cx="7141028" cy="5032376"/>
              </a:xfrm>
              <a:blipFill>
                <a:blip r:embed="rId2"/>
                <a:stretch>
                  <a:fillRect l="-1366" t="-2421" r="-222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Agrupar 10">
            <a:extLst>
              <a:ext uri="{FF2B5EF4-FFF2-40B4-BE49-F238E27FC236}">
                <a16:creationId xmlns:a16="http://schemas.microsoft.com/office/drawing/2014/main" id="{F81F8E92-5E4D-380C-2C1E-42DD6285D5EB}"/>
              </a:ext>
            </a:extLst>
          </p:cNvPr>
          <p:cNvGrpSpPr/>
          <p:nvPr/>
        </p:nvGrpSpPr>
        <p:grpSpPr>
          <a:xfrm>
            <a:off x="1623060" y="3429000"/>
            <a:ext cx="1848393" cy="566057"/>
            <a:chOff x="1851660" y="2612572"/>
            <a:chExt cx="1848393" cy="566057"/>
          </a:xfrm>
        </p:grpSpPr>
        <p:sp>
          <p:nvSpPr>
            <p:cNvPr id="4" name="Elipse 3">
              <a:extLst>
                <a:ext uri="{FF2B5EF4-FFF2-40B4-BE49-F238E27FC236}">
                  <a16:creationId xmlns:a16="http://schemas.microsoft.com/office/drawing/2014/main" id="{B14B27F3-1C94-2ECC-30C0-E54C55E7D8A9}"/>
                </a:ext>
              </a:extLst>
            </p:cNvPr>
            <p:cNvSpPr/>
            <p:nvPr/>
          </p:nvSpPr>
          <p:spPr>
            <a:xfrm>
              <a:off x="2492828" y="2612572"/>
              <a:ext cx="566057" cy="56605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6" name="Conector de Seta Reta 5">
              <a:extLst>
                <a:ext uri="{FF2B5EF4-FFF2-40B4-BE49-F238E27FC236}">
                  <a16:creationId xmlns:a16="http://schemas.microsoft.com/office/drawing/2014/main" id="{2830856A-6DDF-054C-047C-3639E9D7DC31}"/>
                </a:ext>
              </a:extLst>
            </p:cNvPr>
            <p:cNvCxnSpPr>
              <a:cxnSpLocks/>
              <a:endCxn id="4" idx="2"/>
            </p:cNvCxnSpPr>
            <p:nvPr/>
          </p:nvCxnSpPr>
          <p:spPr>
            <a:xfrm>
              <a:off x="2198914" y="2895601"/>
              <a:ext cx="29391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de Seta Reta 7">
              <a:extLst>
                <a:ext uri="{FF2B5EF4-FFF2-40B4-BE49-F238E27FC236}">
                  <a16:creationId xmlns:a16="http://schemas.microsoft.com/office/drawing/2014/main" id="{D7BD0E92-0842-BCA5-B7B8-4D940F7B3F1D}"/>
                </a:ext>
              </a:extLst>
            </p:cNvPr>
            <p:cNvCxnSpPr>
              <a:cxnSpLocks/>
            </p:cNvCxnSpPr>
            <p:nvPr/>
          </p:nvCxnSpPr>
          <p:spPr>
            <a:xfrm>
              <a:off x="3058885" y="2895601"/>
              <a:ext cx="29391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CaixaDeTexto 8">
                  <a:extLst>
                    <a:ext uri="{FF2B5EF4-FFF2-40B4-BE49-F238E27FC236}">
                      <a16:creationId xmlns:a16="http://schemas.microsoft.com/office/drawing/2014/main" id="{D805B5F8-411B-B899-8485-51C6B19AAF98}"/>
                    </a:ext>
                  </a:extLst>
                </p:cNvPr>
                <p:cNvSpPr txBox="1"/>
                <p:nvPr/>
              </p:nvSpPr>
              <p:spPr>
                <a:xfrm>
                  <a:off x="1851660" y="2708672"/>
                  <a:ext cx="41583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9" name="CaixaDeTexto 8">
                  <a:extLst>
                    <a:ext uri="{FF2B5EF4-FFF2-40B4-BE49-F238E27FC236}">
                      <a16:creationId xmlns:a16="http://schemas.microsoft.com/office/drawing/2014/main" id="{D805B5F8-411B-B899-8485-51C6B19AAF9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1660" y="2708672"/>
                  <a:ext cx="415834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CaixaDeTexto 9">
                  <a:extLst>
                    <a:ext uri="{FF2B5EF4-FFF2-40B4-BE49-F238E27FC236}">
                      <a16:creationId xmlns:a16="http://schemas.microsoft.com/office/drawing/2014/main" id="{E910E806-C224-45D8-5C61-DC367619B6E2}"/>
                    </a:ext>
                  </a:extLst>
                </p:cNvPr>
                <p:cNvSpPr txBox="1"/>
                <p:nvPr/>
              </p:nvSpPr>
              <p:spPr>
                <a:xfrm>
                  <a:off x="3284219" y="2712720"/>
                  <a:ext cx="41583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0" name="CaixaDeTexto 9">
                  <a:extLst>
                    <a:ext uri="{FF2B5EF4-FFF2-40B4-BE49-F238E27FC236}">
                      <a16:creationId xmlns:a16="http://schemas.microsoft.com/office/drawing/2014/main" id="{E910E806-C224-45D8-5C61-DC367619B6E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84219" y="2712720"/>
                  <a:ext cx="415834" cy="369332"/>
                </a:xfrm>
                <a:prstGeom prst="rect">
                  <a:avLst/>
                </a:prstGeom>
                <a:blipFill>
                  <a:blip r:embed="rId4"/>
                  <a:stretch>
                    <a:fillRect t="-6557" r="-20588" b="-4918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CE4C3B78-C9C4-6812-CBE9-D26CFE776AE1}"/>
                  </a:ext>
                </a:extLst>
              </p:cNvPr>
              <p:cNvSpPr txBox="1"/>
              <p:nvPr/>
            </p:nvSpPr>
            <p:spPr>
              <a:xfrm>
                <a:off x="1943099" y="3466302"/>
                <a:ext cx="17417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CE4C3B78-C9C4-6812-CBE9-D26CFE776A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3099" y="3466302"/>
                <a:ext cx="174172" cy="307777"/>
              </a:xfrm>
              <a:prstGeom prst="rect">
                <a:avLst/>
              </a:prstGeom>
              <a:blipFill>
                <a:blip r:embed="rId5"/>
                <a:stretch>
                  <a:fillRect r="-5357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1FF91332-8504-F835-3710-D46BA9E7E8EE}"/>
              </a:ext>
            </a:extLst>
          </p:cNvPr>
          <p:cNvCxnSpPr>
            <a:endCxn id="4" idx="0"/>
          </p:cNvCxnSpPr>
          <p:nvPr/>
        </p:nvCxnSpPr>
        <p:spPr>
          <a:xfrm>
            <a:off x="2547256" y="3124200"/>
            <a:ext cx="1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B272638A-B4E9-5B3E-C9EB-26DAFFEE0289}"/>
                  </a:ext>
                </a:extLst>
              </p:cNvPr>
              <p:cNvSpPr txBox="1"/>
              <p:nvPr/>
            </p:nvSpPr>
            <p:spPr>
              <a:xfrm>
                <a:off x="2426151" y="2874612"/>
                <a:ext cx="17417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B272638A-B4E9-5B3E-C9EB-26DAFFEE02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6151" y="2874612"/>
                <a:ext cx="174172" cy="307777"/>
              </a:xfrm>
              <a:prstGeom prst="rect">
                <a:avLst/>
              </a:prstGeom>
              <a:blipFill>
                <a:blip r:embed="rId6"/>
                <a:stretch>
                  <a:fillRect r="-4137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8AD21F71-69DC-F2C8-900B-DF14EABE43B9}"/>
                  </a:ext>
                </a:extLst>
              </p:cNvPr>
              <p:cNvSpPr txBox="1"/>
              <p:nvPr/>
            </p:nvSpPr>
            <p:spPr>
              <a:xfrm>
                <a:off x="1116873" y="4140159"/>
                <a:ext cx="2682241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𝑤𝑥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8AD21F71-69DC-F2C8-900B-DF14EABE43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6873" y="4140159"/>
                <a:ext cx="2682241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60724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449F96-8B9C-8642-EE66-30B04CC16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Compilando a rede neural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271C2DB-CB2D-7DA6-19D3-EA05C00F99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06686"/>
            <a:ext cx="11234058" cy="2351313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Depois de termos definido o modelo, precisamos compilá-lo.</a:t>
            </a:r>
          </a:p>
          <a:p>
            <a:r>
              <a:rPr lang="pt-BR" dirty="0"/>
              <a:t>Ao compilarmos o modelo, devemos definir a </a:t>
            </a:r>
            <a:r>
              <a:rPr lang="pt-BR" b="1" i="1" dirty="0"/>
              <a:t>função de erro (perda)</a:t>
            </a:r>
            <a:r>
              <a:rPr lang="pt-BR" dirty="0"/>
              <a:t> e um </a:t>
            </a:r>
            <a:r>
              <a:rPr lang="pt-BR" b="1" i="1" dirty="0"/>
              <a:t>otimizador</a:t>
            </a:r>
            <a:r>
              <a:rPr lang="pt-BR" dirty="0"/>
              <a:t>.</a:t>
            </a:r>
          </a:p>
          <a:p>
            <a:r>
              <a:rPr lang="pt-BR" dirty="0"/>
              <a:t>A função de erro é o </a:t>
            </a:r>
            <a:r>
              <a:rPr lang="pt-BR" b="1" i="1" dirty="0"/>
              <a:t>erro quadrático médio</a:t>
            </a:r>
            <a:r>
              <a:rPr lang="pt-BR" dirty="0"/>
              <a:t>, como usamos anteriormente.</a:t>
            </a:r>
          </a:p>
          <a:p>
            <a:r>
              <a:rPr lang="pt-BR" dirty="0"/>
              <a:t>O Tensorflow se encarrega de realizar os cálculos do erro, não precisamos nos preocupar.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8E0EBAF-B825-EC26-6D53-38BD78023702}"/>
              </a:ext>
            </a:extLst>
          </p:cNvPr>
          <p:cNvSpPr txBox="1"/>
          <p:nvPr/>
        </p:nvSpPr>
        <p:spPr>
          <a:xfrm>
            <a:off x="2370364" y="1690688"/>
            <a:ext cx="745127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x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0.0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2.0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4.0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y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7.0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model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Sequential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layers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Dense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units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input_shape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])])</a:t>
            </a:r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1" dirty="0" err="1">
                <a:solidFill>
                  <a:srgbClr val="880088"/>
                </a:solidFill>
                <a:highlight>
                  <a:srgbClr val="FFFFFF"/>
                </a:highlight>
              </a:rPr>
              <a:t>compile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optimizer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sgd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loss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mean_squared_error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’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history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=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fit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epochs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500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1" dirty="0">
                <a:solidFill>
                  <a:srgbClr val="880088"/>
                </a:solidFill>
                <a:highlight>
                  <a:srgbClr val="FFFFFF"/>
                </a:highlight>
              </a:rPr>
              <a:t>print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predict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10.0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]))</a:t>
            </a:r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FCDC870-11DD-7CC0-39D2-F418F4A8AD28}"/>
              </a:ext>
            </a:extLst>
          </p:cNvPr>
          <p:cNvSpPr/>
          <p:nvPr/>
        </p:nvSpPr>
        <p:spPr>
          <a:xfrm>
            <a:off x="2370365" y="2819398"/>
            <a:ext cx="5859236" cy="3234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93724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449F96-8B9C-8642-EE66-30B04CC16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Compilando a rede neural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271C2DB-CB2D-7DA6-19D3-EA05C00F99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06686"/>
            <a:ext cx="11234058" cy="2351313"/>
          </a:xfrm>
        </p:spPr>
        <p:txBody>
          <a:bodyPr>
            <a:normAutofit fontScale="92500"/>
          </a:bodyPr>
          <a:lstStyle/>
          <a:p>
            <a:r>
              <a:rPr lang="pt-BR" dirty="0"/>
              <a:t>O </a:t>
            </a:r>
            <a:r>
              <a:rPr lang="pt-BR" b="1" i="1" dirty="0"/>
              <a:t>otimizador</a:t>
            </a:r>
            <a:r>
              <a:rPr lang="pt-BR" dirty="0"/>
              <a:t> é SGD, que significa </a:t>
            </a:r>
            <a:r>
              <a:rPr lang="pt-BR" i="1" dirty="0" err="1"/>
              <a:t>Stochastic</a:t>
            </a:r>
            <a:r>
              <a:rPr lang="pt-BR" i="1" dirty="0"/>
              <a:t> </a:t>
            </a:r>
            <a:r>
              <a:rPr lang="pt-BR" i="1" dirty="0" err="1"/>
              <a:t>Gradient</a:t>
            </a:r>
            <a:r>
              <a:rPr lang="pt-BR" i="1" dirty="0"/>
              <a:t> </a:t>
            </a:r>
            <a:r>
              <a:rPr lang="pt-BR" i="1" dirty="0" err="1"/>
              <a:t>Descent</a:t>
            </a:r>
            <a:r>
              <a:rPr lang="pt-BR" dirty="0"/>
              <a:t>.</a:t>
            </a:r>
          </a:p>
          <a:p>
            <a:r>
              <a:rPr lang="pt-BR" dirty="0"/>
              <a:t>Ele segue o processo que vimos anteriormente, o qual usa o vetor gradiente para caminhar (descer a) pela curva de erro até atingir um mínimo.</a:t>
            </a:r>
          </a:p>
          <a:p>
            <a:r>
              <a:rPr lang="pt-BR" dirty="0"/>
              <a:t>Percebam que não estamos fazendo, nem faremos, nenhum cálculo nós mesmos. Nós deixaremos o </a:t>
            </a:r>
            <a:r>
              <a:rPr lang="pt-BR" dirty="0" err="1"/>
              <a:t>TensorFlow</a:t>
            </a:r>
            <a:r>
              <a:rPr lang="pt-BR" dirty="0"/>
              <a:t> fazer isso por nós.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8E0EBAF-B825-EC26-6D53-38BD78023702}"/>
              </a:ext>
            </a:extLst>
          </p:cNvPr>
          <p:cNvSpPr txBox="1"/>
          <p:nvPr/>
        </p:nvSpPr>
        <p:spPr>
          <a:xfrm>
            <a:off x="2370364" y="1690688"/>
            <a:ext cx="745127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x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0.0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2.0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4.0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y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7.0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model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Sequential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layers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Dense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units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input_shape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])])</a:t>
            </a:r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1" dirty="0" err="1">
                <a:solidFill>
                  <a:srgbClr val="880088"/>
                </a:solidFill>
                <a:highlight>
                  <a:srgbClr val="FFFFFF"/>
                </a:highlight>
              </a:rPr>
              <a:t>compile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optimizer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sgd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loss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mean_squared_error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’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history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=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fit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epochs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500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1" dirty="0">
                <a:solidFill>
                  <a:srgbClr val="880088"/>
                </a:solidFill>
                <a:highlight>
                  <a:srgbClr val="FFFFFF"/>
                </a:highlight>
              </a:rPr>
              <a:t>print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predict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10.0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]))</a:t>
            </a:r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FCDC870-11DD-7CC0-39D2-F418F4A8AD28}"/>
              </a:ext>
            </a:extLst>
          </p:cNvPr>
          <p:cNvSpPr/>
          <p:nvPr/>
        </p:nvSpPr>
        <p:spPr>
          <a:xfrm>
            <a:off x="2370365" y="2819398"/>
            <a:ext cx="5859236" cy="3234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71056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449F96-8B9C-8642-EE66-30B04CC16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Treinando a rede neural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5271C2DB-CB2D-7DA6-19D3-EA05C00F99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4506686"/>
                <a:ext cx="11234058" cy="2351313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>
                    <a:solidFill>
                      <a:schemeClr val="tx1"/>
                    </a:solidFill>
                  </a:rPr>
                  <a:t>O treinamento propriamente dito é feito através do método </a:t>
                </a:r>
                <a:r>
                  <a:rPr lang="pt-BR" i="1" dirty="0" err="1">
                    <a:solidFill>
                      <a:schemeClr val="tx1"/>
                    </a:solidFill>
                  </a:rPr>
                  <a:t>fit</a:t>
                </a:r>
                <a:r>
                  <a:rPr lang="pt-BR" i="1" dirty="0">
                    <a:solidFill>
                      <a:schemeClr val="tx1"/>
                    </a:solidFill>
                  </a:rPr>
                  <a:t>()</a:t>
                </a:r>
                <a:r>
                  <a:rPr lang="pt-BR" dirty="0">
                    <a:solidFill>
                      <a:schemeClr val="tx1"/>
                    </a:solidFill>
                  </a:rPr>
                  <a:t>.</a:t>
                </a:r>
              </a:p>
              <a:p>
                <a:r>
                  <a:rPr lang="pt-BR" dirty="0">
                    <a:solidFill>
                      <a:schemeClr val="tx1"/>
                    </a:solidFill>
                  </a:rPr>
                  <a:t>O que ele faz é encontrar um mapeamento dos valores de </a:t>
                </a:r>
                <a14:m>
                  <m:oMath xmlns:m="http://schemas.openxmlformats.org/officeDocument/2006/math">
                    <m:r>
                      <a:rPr lang="pt-B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t-BR" dirty="0">
                    <a:solidFill>
                      <a:schemeClr val="tx1"/>
                    </a:solidFill>
                  </a:rPr>
                  <a:t> em </a:t>
                </a:r>
                <a14:m>
                  <m:oMath xmlns:m="http://schemas.openxmlformats.org/officeDocument/2006/math">
                    <m:r>
                      <a:rPr lang="pt-B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pt-BR" dirty="0">
                    <a:solidFill>
                      <a:schemeClr val="tx1"/>
                    </a:solidFill>
                  </a:rPr>
                  <a:t>.</a:t>
                </a:r>
              </a:p>
              <a:p>
                <a:r>
                  <a:rPr lang="pt-BR" dirty="0">
                    <a:solidFill>
                      <a:schemeClr val="tx1"/>
                    </a:solidFill>
                  </a:rPr>
                  <a:t>O treinamento é feito por 500 épocas.</a:t>
                </a:r>
              </a:p>
              <a:p>
                <a:r>
                  <a:rPr lang="pt-BR" dirty="0"/>
                  <a:t>Uma época representa uma passagem completa pelo conjunto de treinamento </a:t>
                </a:r>
                <a:r>
                  <a:rPr lang="pt-BR" b="0" i="0" dirty="0">
                    <a:effectLst/>
                  </a:rPr>
                  <a:t>durante o treinamento do modelo.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5271C2DB-CB2D-7DA6-19D3-EA05C00F99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506686"/>
                <a:ext cx="11234058" cy="2351313"/>
              </a:xfrm>
              <a:blipFill>
                <a:blip r:embed="rId3"/>
                <a:stretch>
                  <a:fillRect l="-977" t="-5699" b="-51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aixaDeTexto 3">
            <a:extLst>
              <a:ext uri="{FF2B5EF4-FFF2-40B4-BE49-F238E27FC236}">
                <a16:creationId xmlns:a16="http://schemas.microsoft.com/office/drawing/2014/main" id="{08E0EBAF-B825-EC26-6D53-38BD78023702}"/>
              </a:ext>
            </a:extLst>
          </p:cNvPr>
          <p:cNvSpPr txBox="1"/>
          <p:nvPr/>
        </p:nvSpPr>
        <p:spPr>
          <a:xfrm>
            <a:off x="2370364" y="1690688"/>
            <a:ext cx="745127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x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0.0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2.0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4.0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y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7.0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model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Sequential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layers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Dense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units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input_shape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])])</a:t>
            </a:r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1" dirty="0" err="1">
                <a:solidFill>
                  <a:srgbClr val="880088"/>
                </a:solidFill>
                <a:highlight>
                  <a:srgbClr val="FFFFFF"/>
                </a:highlight>
              </a:rPr>
              <a:t>compile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optimizer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sgd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loss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mean_squared_error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’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history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=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fit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epochs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500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1" dirty="0">
                <a:solidFill>
                  <a:srgbClr val="880088"/>
                </a:solidFill>
                <a:highlight>
                  <a:srgbClr val="FFFFFF"/>
                </a:highlight>
              </a:rPr>
              <a:t>print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predict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10.0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]))</a:t>
            </a:r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FCDC870-11DD-7CC0-39D2-F418F4A8AD28}"/>
              </a:ext>
            </a:extLst>
          </p:cNvPr>
          <p:cNvSpPr/>
          <p:nvPr/>
        </p:nvSpPr>
        <p:spPr>
          <a:xfrm>
            <a:off x="2370364" y="3331030"/>
            <a:ext cx="3595007" cy="3779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51057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449F96-8B9C-8642-EE66-30B04CC16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Treinando a rede neural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271C2DB-CB2D-7DA6-19D3-EA05C00F99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06686"/>
            <a:ext cx="11234058" cy="2351313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Uma iteração </a:t>
            </a:r>
            <a:r>
              <a:rPr lang="pt-BR" b="0" i="0" dirty="0">
                <a:effectLst/>
              </a:rPr>
              <a:t>representa o número de atualizações de pesos que ocorrem durante o treinamento do modelo no conjunto de treinamento.</a:t>
            </a:r>
          </a:p>
          <a:p>
            <a:r>
              <a:rPr lang="pt-BR" dirty="0"/>
              <a:t>Por exemplo, </a:t>
            </a:r>
            <a:r>
              <a:rPr lang="pt-BR" b="0" i="0" dirty="0">
                <a:effectLst/>
              </a:rPr>
              <a:t>se o conjunto de treinamento tem 1000 exemplos e está sendo treinado em </a:t>
            </a:r>
            <a:r>
              <a:rPr lang="pt-BR" b="0" i="1" dirty="0" err="1">
                <a:effectLst/>
              </a:rPr>
              <a:t>mini</a:t>
            </a:r>
            <a:r>
              <a:rPr lang="pt-BR" b="0" i="0" dirty="0" err="1">
                <a:effectLst/>
              </a:rPr>
              <a:t>-</a:t>
            </a:r>
            <a:r>
              <a:rPr lang="pt-BR" b="0" i="1" dirty="0" err="1">
                <a:effectLst/>
              </a:rPr>
              <a:t>batches</a:t>
            </a:r>
            <a:r>
              <a:rPr lang="pt-BR" b="0" i="0" dirty="0">
                <a:effectLst/>
              </a:rPr>
              <a:t> de 100 exemplos, então uma época é composta por 10 iterações.</a:t>
            </a:r>
          </a:p>
          <a:p>
            <a:r>
              <a:rPr lang="pt-BR" dirty="0"/>
              <a:t>Por padrão, o tamanho do </a:t>
            </a:r>
            <a:r>
              <a:rPr lang="pt-BR" i="1" dirty="0" err="1"/>
              <a:t>mini-batch</a:t>
            </a:r>
            <a:r>
              <a:rPr lang="pt-BR" dirty="0"/>
              <a:t> é igual a 32.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8E0EBAF-B825-EC26-6D53-38BD78023702}"/>
              </a:ext>
            </a:extLst>
          </p:cNvPr>
          <p:cNvSpPr txBox="1"/>
          <p:nvPr/>
        </p:nvSpPr>
        <p:spPr>
          <a:xfrm>
            <a:off x="2370364" y="1690688"/>
            <a:ext cx="745127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x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0.0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2.0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4.0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y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7.0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model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Sequential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layers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Dense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units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input_shape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])])</a:t>
            </a:r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1" dirty="0" err="1">
                <a:solidFill>
                  <a:srgbClr val="880088"/>
                </a:solidFill>
                <a:highlight>
                  <a:srgbClr val="FFFFFF"/>
                </a:highlight>
              </a:rPr>
              <a:t>compile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optimizer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sgd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loss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mean_squared_error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’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history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=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fit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epochs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500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1" dirty="0">
                <a:solidFill>
                  <a:srgbClr val="880088"/>
                </a:solidFill>
                <a:highlight>
                  <a:srgbClr val="FFFFFF"/>
                </a:highlight>
              </a:rPr>
              <a:t>print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predict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10.0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]))</a:t>
            </a:r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FCDC870-11DD-7CC0-39D2-F418F4A8AD28}"/>
              </a:ext>
            </a:extLst>
          </p:cNvPr>
          <p:cNvSpPr/>
          <p:nvPr/>
        </p:nvSpPr>
        <p:spPr>
          <a:xfrm>
            <a:off x="2370364" y="3331030"/>
            <a:ext cx="3595007" cy="3779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6340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CB3FED-5D1A-7084-5333-A3B2FA75F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vamos ver?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5FE7774-7186-A846-D8DE-518B2CBF4E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929257" cy="5032376"/>
          </a:xfrm>
        </p:spPr>
        <p:txBody>
          <a:bodyPr>
            <a:normAutofit/>
          </a:bodyPr>
          <a:lstStyle/>
          <a:p>
            <a:r>
              <a:rPr lang="pt-BR" dirty="0"/>
              <a:t>Anteriormente, vimos como minimizar iterativamente a função de erro usando o gradiente descendente.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Dá-se um palpite sobre os valores dos pesos (valores aleatórios);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Mede-se o erro com esse palpite;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Usa-se a informação obtida através do erro (vetor gradiente) para melhorar o palpite;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Repete-se o processo até que um critério de parada seja atingido.</a:t>
            </a:r>
          </a:p>
          <a:p>
            <a:r>
              <a:rPr lang="pt-BR" dirty="0"/>
              <a:t>Em termos gerais, é assim que as redes neurais são treinadas.</a:t>
            </a:r>
          </a:p>
          <a:p>
            <a:r>
              <a:rPr lang="pt-BR" dirty="0"/>
              <a:t>Portanto, neste tópico, nós veremos como codificar uma rede neural que atinge o mesmo objetivo anterior, encontrar uma função que aproxime um conjunto de dados.</a:t>
            </a:r>
          </a:p>
        </p:txBody>
      </p:sp>
    </p:spTree>
    <p:extLst>
      <p:ext uri="{BB962C8B-B14F-4D97-AF65-F5344CB8AC3E}">
        <p14:creationId xmlns:p14="http://schemas.microsoft.com/office/powerpoint/2010/main" val="5297399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449F96-8B9C-8642-EE66-30B04CC16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Treinando a rede neural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271C2DB-CB2D-7DA6-19D3-EA05C00F99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06686"/>
            <a:ext cx="11234058" cy="2351313"/>
          </a:xfrm>
        </p:spPr>
        <p:txBody>
          <a:bodyPr>
            <a:normAutofit/>
          </a:bodyPr>
          <a:lstStyle/>
          <a:p>
            <a:r>
              <a:rPr lang="pt-BR" dirty="0"/>
              <a:t>O tamanho do </a:t>
            </a:r>
            <a:r>
              <a:rPr lang="pt-BR" i="1" dirty="0" err="1"/>
              <a:t>mini-batch</a:t>
            </a:r>
            <a:r>
              <a:rPr lang="pt-BR" dirty="0"/>
              <a:t> é definido através do parâmetro </a:t>
            </a:r>
            <a:r>
              <a:rPr lang="pt-BR" i="1" dirty="0" err="1"/>
              <a:t>batch_size</a:t>
            </a:r>
            <a:r>
              <a:rPr lang="pt-BR" dirty="0"/>
              <a:t> do método </a:t>
            </a:r>
            <a:r>
              <a:rPr lang="pt-BR" i="1" dirty="0" err="1"/>
              <a:t>fit</a:t>
            </a:r>
            <a:r>
              <a:rPr lang="pt-BR" i="1" dirty="0"/>
              <a:t>()</a:t>
            </a:r>
            <a:r>
              <a:rPr lang="pt-BR" dirty="0"/>
              <a:t>.</a:t>
            </a:r>
          </a:p>
          <a:p>
            <a:r>
              <a:rPr lang="pt-BR" dirty="0"/>
              <a:t>Porém, como no código acima o número de exemplos de treinamento é menor do que o tamanho padrão, 1 iteração se torna igual a 1 época.</a:t>
            </a:r>
          </a:p>
          <a:p>
            <a:r>
              <a:rPr lang="pt-BR" dirty="0"/>
              <a:t>Ou seja, todo os exemplos são usados para se atualizar os pesos.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8E0EBAF-B825-EC26-6D53-38BD78023702}"/>
              </a:ext>
            </a:extLst>
          </p:cNvPr>
          <p:cNvSpPr txBox="1"/>
          <p:nvPr/>
        </p:nvSpPr>
        <p:spPr>
          <a:xfrm>
            <a:off x="2370364" y="1690688"/>
            <a:ext cx="745127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x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0.0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2.0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4.0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y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7.0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model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Sequential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layers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Dense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units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input_shape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])])</a:t>
            </a:r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1" dirty="0" err="1">
                <a:solidFill>
                  <a:srgbClr val="880088"/>
                </a:solidFill>
                <a:highlight>
                  <a:srgbClr val="FFFFFF"/>
                </a:highlight>
              </a:rPr>
              <a:t>compile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optimizer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sgd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loss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mean_squared_error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’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history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=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fit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epochs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500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1" dirty="0">
                <a:solidFill>
                  <a:srgbClr val="880088"/>
                </a:solidFill>
                <a:highlight>
                  <a:srgbClr val="FFFFFF"/>
                </a:highlight>
              </a:rPr>
              <a:t>print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predict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10.0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]))</a:t>
            </a:r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FCDC870-11DD-7CC0-39D2-F418F4A8AD28}"/>
              </a:ext>
            </a:extLst>
          </p:cNvPr>
          <p:cNvSpPr/>
          <p:nvPr/>
        </p:nvSpPr>
        <p:spPr>
          <a:xfrm>
            <a:off x="2370364" y="3331030"/>
            <a:ext cx="3595007" cy="3779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99475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449F96-8B9C-8642-EE66-30B04CC16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Treinando a rede neural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271C2DB-CB2D-7DA6-19D3-EA05C00F99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06686"/>
            <a:ext cx="11234058" cy="2351313"/>
          </a:xfrm>
        </p:spPr>
        <p:txBody>
          <a:bodyPr>
            <a:normAutofit/>
          </a:bodyPr>
          <a:lstStyle/>
          <a:p>
            <a:r>
              <a:rPr lang="pt-BR" dirty="0"/>
              <a:t>Cada iteração executa as etapas que discutimos antes: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dá-se um palpite a respeito dos valores dos pesos,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mede-se o erro causado por aquele palpite,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atualiza-se os pesos,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 repete-se o processo, aqui, até se completar as 500 épocas. 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8E0EBAF-B825-EC26-6D53-38BD78023702}"/>
              </a:ext>
            </a:extLst>
          </p:cNvPr>
          <p:cNvSpPr txBox="1"/>
          <p:nvPr/>
        </p:nvSpPr>
        <p:spPr>
          <a:xfrm>
            <a:off x="2370364" y="1690688"/>
            <a:ext cx="745127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x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0.0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2.0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4.0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y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7.0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model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Sequential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layers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Dense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units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input_shape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])])</a:t>
            </a:r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1" dirty="0" err="1">
                <a:solidFill>
                  <a:srgbClr val="880088"/>
                </a:solidFill>
                <a:highlight>
                  <a:srgbClr val="FFFFFF"/>
                </a:highlight>
              </a:rPr>
              <a:t>compile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optimizer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sgd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loss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mean_squared_error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’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history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=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fit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epochs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500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1" dirty="0">
                <a:solidFill>
                  <a:srgbClr val="880088"/>
                </a:solidFill>
                <a:highlight>
                  <a:srgbClr val="FFFFFF"/>
                </a:highlight>
              </a:rPr>
              <a:t>print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predict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10.0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]))</a:t>
            </a:r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FCDC870-11DD-7CC0-39D2-F418F4A8AD28}"/>
              </a:ext>
            </a:extLst>
          </p:cNvPr>
          <p:cNvSpPr/>
          <p:nvPr/>
        </p:nvSpPr>
        <p:spPr>
          <a:xfrm>
            <a:off x="2370364" y="3331030"/>
            <a:ext cx="3595007" cy="3779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90062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449F96-8B9C-8642-EE66-30B04CC16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Treinando a rede neural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271C2DB-CB2D-7DA6-19D3-EA05C00F99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06686"/>
            <a:ext cx="11234058" cy="2351313"/>
          </a:xfrm>
        </p:spPr>
        <p:txBody>
          <a:bodyPr>
            <a:normAutofit/>
          </a:bodyPr>
          <a:lstStyle/>
          <a:p>
            <a:r>
              <a:rPr lang="pt-BR" b="0" dirty="0">
                <a:effectLst/>
              </a:rPr>
              <a:t>Ao final do treinamento, o método </a:t>
            </a:r>
            <a:r>
              <a:rPr lang="pt-BR" b="0" i="1" dirty="0" err="1">
                <a:effectLst/>
              </a:rPr>
              <a:t>fit</a:t>
            </a:r>
            <a:r>
              <a:rPr lang="pt-BR" b="0" i="1" dirty="0">
                <a:effectLst/>
              </a:rPr>
              <a:t>() </a:t>
            </a:r>
            <a:r>
              <a:rPr lang="pt-BR" b="0" dirty="0">
                <a:effectLst/>
              </a:rPr>
              <a:t>retorna um objeto do tipo </a:t>
            </a:r>
            <a:r>
              <a:rPr lang="pt-BR" b="0" i="1" dirty="0" err="1">
                <a:effectLst/>
              </a:rPr>
              <a:t>History</a:t>
            </a:r>
            <a:r>
              <a:rPr lang="pt-BR" b="0" dirty="0">
                <a:effectLst/>
              </a:rPr>
              <a:t> que contém, além de outros parâmetros, um dicionário chamado de </a:t>
            </a:r>
            <a:r>
              <a:rPr lang="pt-BR" b="0" i="1" dirty="0" err="1">
                <a:effectLst/>
              </a:rPr>
              <a:t>history</a:t>
            </a:r>
            <a:r>
              <a:rPr lang="pt-BR" b="0" dirty="0">
                <a:effectLst/>
              </a:rPr>
              <a:t> com </a:t>
            </a:r>
            <a:r>
              <a:rPr lang="pt-BR" dirty="0"/>
              <a:t>o erro </a:t>
            </a:r>
            <a:r>
              <a:rPr lang="pt-BR" b="0" dirty="0">
                <a:effectLst/>
              </a:rPr>
              <a:t>e todas as métricas extras medidas ao final de cada época no conjunto de treinamento e no conjunto de validação (se houver).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8E0EBAF-B825-EC26-6D53-38BD78023702}"/>
              </a:ext>
            </a:extLst>
          </p:cNvPr>
          <p:cNvSpPr txBox="1"/>
          <p:nvPr/>
        </p:nvSpPr>
        <p:spPr>
          <a:xfrm>
            <a:off x="2370364" y="1690688"/>
            <a:ext cx="745127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x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0.0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2.0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4.0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y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7.0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model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Sequential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layers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Dense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units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input_shape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])])</a:t>
            </a:r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1" dirty="0" err="1">
                <a:solidFill>
                  <a:srgbClr val="880088"/>
                </a:solidFill>
                <a:highlight>
                  <a:srgbClr val="FFFFFF"/>
                </a:highlight>
              </a:rPr>
              <a:t>compile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optimizer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sgd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loss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mean_squared_error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’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history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=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fit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epochs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500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1" dirty="0">
                <a:solidFill>
                  <a:srgbClr val="880088"/>
                </a:solidFill>
                <a:highlight>
                  <a:srgbClr val="FFFFFF"/>
                </a:highlight>
              </a:rPr>
              <a:t>print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predict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10.0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]))</a:t>
            </a:r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FCDC870-11DD-7CC0-39D2-F418F4A8AD28}"/>
              </a:ext>
            </a:extLst>
          </p:cNvPr>
          <p:cNvSpPr/>
          <p:nvPr/>
        </p:nvSpPr>
        <p:spPr>
          <a:xfrm>
            <a:off x="2370364" y="3331030"/>
            <a:ext cx="3595007" cy="3779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34283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449F96-8B9C-8642-EE66-30B04CC16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Realizando predições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5271C2DB-CB2D-7DA6-19D3-EA05C00F99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4506686"/>
                <a:ext cx="11234058" cy="2351313"/>
              </a:xfrm>
            </p:spPr>
            <p:txBody>
              <a:bodyPr>
                <a:normAutofit/>
              </a:bodyPr>
              <a:lstStyle/>
              <a:p>
                <a:r>
                  <a:rPr lang="pt-BR" b="0" dirty="0">
                    <a:effectLst/>
                  </a:rPr>
                  <a:t>Depois de treinado, podemos usar o modelo para predizer o valor de </a:t>
                </a:r>
                <a14:m>
                  <m:oMath xmlns:m="http://schemas.openxmlformats.org/officeDocument/2006/math">
                    <m:r>
                      <a:rPr lang="pt-BR" b="0" i="1" smtClean="0">
                        <a:effectLst/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pt-BR" b="0" dirty="0">
                    <a:effectLst/>
                  </a:rPr>
                  <a:t> para um determinado </a:t>
                </a:r>
                <a14:m>
                  <m:oMath xmlns:m="http://schemas.openxmlformats.org/officeDocument/2006/math">
                    <m:r>
                      <a:rPr lang="pt-BR" b="0" i="1" smtClean="0">
                        <a:effectLst/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t-BR" b="0" dirty="0">
                    <a:effectLst/>
                  </a:rPr>
                  <a:t>.</a:t>
                </a:r>
              </a:p>
              <a:p>
                <a:r>
                  <a:rPr lang="pt-BR" dirty="0"/>
                  <a:t>A predição também é chamada de </a:t>
                </a:r>
                <a:r>
                  <a:rPr lang="pt-BR" b="1" i="1" dirty="0"/>
                  <a:t>inferência</a:t>
                </a:r>
                <a:r>
                  <a:rPr lang="pt-BR" dirty="0"/>
                  <a:t>.</a:t>
                </a:r>
              </a:p>
              <a:p>
                <a:r>
                  <a:rPr lang="pt-BR" b="0" dirty="0">
                    <a:effectLst/>
                  </a:rPr>
                  <a:t>Pr</a:t>
                </a:r>
                <a:r>
                  <a:rPr lang="pt-BR" dirty="0"/>
                  <a:t>edições são feitas com o método </a:t>
                </a:r>
                <a:r>
                  <a:rPr lang="pt-BR" i="1" dirty="0" err="1"/>
                  <a:t>predict</a:t>
                </a:r>
                <a:r>
                  <a:rPr lang="pt-BR" i="1" dirty="0"/>
                  <a:t>()</a:t>
                </a:r>
                <a:r>
                  <a:rPr lang="pt-BR" dirty="0"/>
                  <a:t>.</a:t>
                </a:r>
                <a:endParaRPr lang="pt-BR" b="0" dirty="0">
                  <a:effectLst/>
                </a:endParaRP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5271C2DB-CB2D-7DA6-19D3-EA05C00F99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506686"/>
                <a:ext cx="11234058" cy="2351313"/>
              </a:xfrm>
              <a:blipFill>
                <a:blip r:embed="rId3"/>
                <a:stretch>
                  <a:fillRect l="-977" t="-414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aixaDeTexto 3">
            <a:extLst>
              <a:ext uri="{FF2B5EF4-FFF2-40B4-BE49-F238E27FC236}">
                <a16:creationId xmlns:a16="http://schemas.microsoft.com/office/drawing/2014/main" id="{08E0EBAF-B825-EC26-6D53-38BD78023702}"/>
              </a:ext>
            </a:extLst>
          </p:cNvPr>
          <p:cNvSpPr txBox="1"/>
          <p:nvPr/>
        </p:nvSpPr>
        <p:spPr>
          <a:xfrm>
            <a:off x="2370364" y="1690688"/>
            <a:ext cx="745127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x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0.0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2.0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4.0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y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7.0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model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Sequential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layers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Dense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units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input_shape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])])</a:t>
            </a:r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1" dirty="0" err="1">
                <a:solidFill>
                  <a:srgbClr val="880088"/>
                </a:solidFill>
                <a:highlight>
                  <a:srgbClr val="FFFFFF"/>
                </a:highlight>
              </a:rPr>
              <a:t>compile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optimizer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sgd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loss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mean_squared_error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’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history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=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fit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epochs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500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1" dirty="0">
                <a:solidFill>
                  <a:srgbClr val="880088"/>
                </a:solidFill>
                <a:highlight>
                  <a:srgbClr val="FFFFFF"/>
                </a:highlight>
              </a:rPr>
              <a:t>print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predict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10.0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]))</a:t>
            </a:r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FCDC870-11DD-7CC0-39D2-F418F4A8AD28}"/>
              </a:ext>
            </a:extLst>
          </p:cNvPr>
          <p:cNvSpPr/>
          <p:nvPr/>
        </p:nvSpPr>
        <p:spPr>
          <a:xfrm>
            <a:off x="2370364" y="3898091"/>
            <a:ext cx="2756807" cy="3779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85166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449F96-8B9C-8642-EE66-30B04CC16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Realizando predições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5271C2DB-CB2D-7DA6-19D3-EA05C00F99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4506686"/>
                <a:ext cx="11234058" cy="2351313"/>
              </a:xfrm>
            </p:spPr>
            <p:txBody>
              <a:bodyPr>
                <a:normAutofit/>
              </a:bodyPr>
              <a:lstStyle/>
              <a:p>
                <a:r>
                  <a:rPr lang="pt-BR" b="0" dirty="0">
                    <a:effectLst/>
                  </a:rPr>
                  <a:t>Qual valor vocês esperam que seja predito e impresso para uma entrada </a:t>
                </a:r>
                <a14:m>
                  <m:oMath xmlns:m="http://schemas.openxmlformats.org/officeDocument/2006/math">
                    <m:r>
                      <a:rPr lang="pt-BR" b="0" i="1" smtClean="0">
                        <a:effectLst/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b="0" i="1" smtClean="0">
                        <a:effectLst/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r>
                  <a:rPr lang="pt-BR" b="0" dirty="0">
                    <a:effectLst/>
                  </a:rPr>
                  <a:t>?</a:t>
                </a:r>
              </a:p>
              <a:p>
                <a:r>
                  <a:rPr lang="pt-BR" b="0" dirty="0">
                    <a:effectLst/>
                  </a:rPr>
                  <a:t>Seria 19?</a:t>
                </a:r>
              </a:p>
              <a:p>
                <a:r>
                  <a:rPr lang="pt-BR" dirty="0"/>
                  <a:t>Vamos ver no próximo exemplo, que, </a:t>
                </a:r>
                <a:r>
                  <a:rPr lang="pt-BR" b="0" dirty="0">
                    <a:effectLst/>
                  </a:rPr>
                  <a:t>surpreendentemente, a resposta é não.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5271C2DB-CB2D-7DA6-19D3-EA05C00F99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506686"/>
                <a:ext cx="11234058" cy="2351313"/>
              </a:xfrm>
              <a:blipFill>
                <a:blip r:embed="rId3"/>
                <a:stretch>
                  <a:fillRect l="-977" t="-4145" b="-362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aixaDeTexto 3">
            <a:extLst>
              <a:ext uri="{FF2B5EF4-FFF2-40B4-BE49-F238E27FC236}">
                <a16:creationId xmlns:a16="http://schemas.microsoft.com/office/drawing/2014/main" id="{08E0EBAF-B825-EC26-6D53-38BD78023702}"/>
              </a:ext>
            </a:extLst>
          </p:cNvPr>
          <p:cNvSpPr txBox="1"/>
          <p:nvPr/>
        </p:nvSpPr>
        <p:spPr>
          <a:xfrm>
            <a:off x="2370364" y="1690688"/>
            <a:ext cx="745127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x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0.0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2.0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4.0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y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7.0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model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Sequential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layers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Dense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units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input_shape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])])</a:t>
            </a:r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1" dirty="0" err="1">
                <a:solidFill>
                  <a:srgbClr val="880088"/>
                </a:solidFill>
                <a:highlight>
                  <a:srgbClr val="FFFFFF"/>
                </a:highlight>
              </a:rPr>
              <a:t>compile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optimizer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sgd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loss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mean_squared_error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’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history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=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fit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epochs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500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1" dirty="0">
                <a:solidFill>
                  <a:srgbClr val="880088"/>
                </a:solidFill>
                <a:highlight>
                  <a:srgbClr val="FFFFFF"/>
                </a:highlight>
              </a:rPr>
              <a:t>print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predict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10.0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]))</a:t>
            </a:r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FCDC870-11DD-7CC0-39D2-F418F4A8AD28}"/>
              </a:ext>
            </a:extLst>
          </p:cNvPr>
          <p:cNvSpPr/>
          <p:nvPr/>
        </p:nvSpPr>
        <p:spPr>
          <a:xfrm>
            <a:off x="2370364" y="3898091"/>
            <a:ext cx="2756807" cy="3779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90654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D00B3E-85D7-8B25-6629-4A85FF361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730104F-E6BA-B308-644A-11A7E4939E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hlinkClick r:id="rId3"/>
              </a:rPr>
              <a:t>Regressão com </a:t>
            </a:r>
            <a:r>
              <a:rPr lang="pt-BR" dirty="0" err="1">
                <a:hlinkClick r:id="rId3"/>
              </a:rPr>
              <a:t>DNNs</a:t>
            </a:r>
            <a:r>
              <a:rPr lang="pt-BR" dirty="0"/>
              <a:t> </a:t>
            </a:r>
          </a:p>
        </p:txBody>
      </p:sp>
      <p:pic>
        <p:nvPicPr>
          <p:cNvPr id="2050" name="Picture 2" descr="TensorFlow">
            <a:extLst>
              <a:ext uri="{FF2B5EF4-FFF2-40B4-BE49-F238E27FC236}">
                <a16:creationId xmlns:a16="http://schemas.microsoft.com/office/drawing/2014/main" id="{87B75C17-2A48-E33A-B66B-927CA792D8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9875" y="2923470"/>
            <a:ext cx="4099479" cy="2305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Project Jupyter | Try Jupyter">
            <a:extLst>
              <a:ext uri="{FF2B5EF4-FFF2-40B4-BE49-F238E27FC236}">
                <a16:creationId xmlns:a16="http://schemas.microsoft.com/office/drawing/2014/main" id="{FC70A9A5-A2C7-C005-C6C5-A9FF775654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3370" y="3167764"/>
            <a:ext cx="3461657" cy="1817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Google Colaboratory Colab - Guía Completa Español - Marketing Branding">
            <a:extLst>
              <a:ext uri="{FF2B5EF4-FFF2-40B4-BE49-F238E27FC236}">
                <a16:creationId xmlns:a16="http://schemas.microsoft.com/office/drawing/2014/main" id="{8A007768-2032-FE11-22C9-9394A0EF02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65" r="10641"/>
          <a:stretch/>
        </p:blipFill>
        <p:spPr bwMode="auto">
          <a:xfrm>
            <a:off x="8665027" y="2746576"/>
            <a:ext cx="3331071" cy="2659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IT12A01: FUNDAMENTALS OF PYTHON PROGRAMMING (SF) (SYNCHRONOUS E-LEARNING) -  NTUC LearningHub">
            <a:extLst>
              <a:ext uri="{FF2B5EF4-FFF2-40B4-BE49-F238E27FC236}">
                <a16:creationId xmlns:a16="http://schemas.microsoft.com/office/drawing/2014/main" id="{80EDF8DB-E749-8471-3ACA-2FFE3006FC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19" r="20198"/>
          <a:stretch/>
        </p:blipFill>
        <p:spPr bwMode="auto">
          <a:xfrm>
            <a:off x="304800" y="3167764"/>
            <a:ext cx="1894114" cy="1877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inal de Adição 7">
            <a:extLst>
              <a:ext uri="{FF2B5EF4-FFF2-40B4-BE49-F238E27FC236}">
                <a16:creationId xmlns:a16="http://schemas.microsoft.com/office/drawing/2014/main" id="{89317CF7-D83C-5980-45A9-863C64A2BE61}"/>
              </a:ext>
            </a:extLst>
          </p:cNvPr>
          <p:cNvSpPr>
            <a:spLocks noChangeAspect="1"/>
          </p:cNvSpPr>
          <p:nvPr/>
        </p:nvSpPr>
        <p:spPr>
          <a:xfrm>
            <a:off x="2198914" y="3535968"/>
            <a:ext cx="468000" cy="468000"/>
          </a:xfrm>
          <a:prstGeom prst="math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Sinal de Adição 9">
            <a:extLst>
              <a:ext uri="{FF2B5EF4-FFF2-40B4-BE49-F238E27FC236}">
                <a16:creationId xmlns:a16="http://schemas.microsoft.com/office/drawing/2014/main" id="{C6DC4B29-EABA-20F7-BB46-C33BEC93E2DD}"/>
              </a:ext>
            </a:extLst>
          </p:cNvPr>
          <p:cNvSpPr>
            <a:spLocks noChangeAspect="1"/>
          </p:cNvSpPr>
          <p:nvPr/>
        </p:nvSpPr>
        <p:spPr>
          <a:xfrm>
            <a:off x="5279613" y="3535968"/>
            <a:ext cx="468000" cy="468000"/>
          </a:xfrm>
          <a:prstGeom prst="math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Sinal de Adição 10">
            <a:extLst>
              <a:ext uri="{FF2B5EF4-FFF2-40B4-BE49-F238E27FC236}">
                <a16:creationId xmlns:a16="http://schemas.microsoft.com/office/drawing/2014/main" id="{FF65B64B-136B-DCC4-8A01-509D3D5CD19F}"/>
              </a:ext>
            </a:extLst>
          </p:cNvPr>
          <p:cNvSpPr>
            <a:spLocks noChangeAspect="1"/>
          </p:cNvSpPr>
          <p:nvPr/>
        </p:nvSpPr>
        <p:spPr>
          <a:xfrm>
            <a:off x="7968386" y="3533294"/>
            <a:ext cx="468000" cy="468000"/>
          </a:xfrm>
          <a:prstGeom prst="math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9619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55BD9F-A5F9-C006-2D60-3988AFB74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Atividades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E398648-3AD3-9986-3010-6210876DC9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Quiz: “</a:t>
            </a:r>
            <a:r>
              <a:rPr lang="pt-BR" b="1" i="1" dirty="0"/>
              <a:t>TP557 – Regressão com </a:t>
            </a:r>
            <a:r>
              <a:rPr lang="pt-BR" b="1" i="1" dirty="0" err="1"/>
              <a:t>DNNs</a:t>
            </a:r>
            <a:r>
              <a:rPr lang="pt-BR" b="1" i="1" dirty="0"/>
              <a:t> (Parte I)</a:t>
            </a:r>
            <a:r>
              <a:rPr lang="pt-BR" dirty="0"/>
              <a:t>”.</a:t>
            </a:r>
          </a:p>
          <a:p>
            <a:r>
              <a:rPr lang="pt-BR" dirty="0"/>
              <a:t>Exercício: </a:t>
            </a:r>
            <a:r>
              <a:rPr lang="pt-BR" dirty="0">
                <a:hlinkClick r:id="rId3"/>
              </a:rPr>
              <a:t>Regressão com </a:t>
            </a:r>
            <a:r>
              <a:rPr lang="pt-BR" dirty="0" err="1">
                <a:hlinkClick r:id="rId3"/>
              </a:rPr>
              <a:t>DNNs</a:t>
            </a:r>
            <a:r>
              <a:rPr lang="pt-BR" dirty="0">
                <a:hlinkClick r:id="rId3"/>
              </a:rPr>
              <a:t> (Parte I)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185202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Perguntas?</a:t>
            </a:r>
            <a:endParaRPr lang="pt-BR" sz="6600" b="1" i="1" dirty="0"/>
          </a:p>
        </p:txBody>
      </p:sp>
    </p:spTree>
    <p:extLst>
      <p:ext uri="{BB962C8B-B14F-4D97-AF65-F5344CB8AC3E}">
        <p14:creationId xmlns:p14="http://schemas.microsoft.com/office/powerpoint/2010/main" val="19759815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Obrigado!</a:t>
            </a:r>
            <a:endParaRPr lang="pt-BR" sz="6600" b="1" i="1" dirty="0"/>
          </a:p>
        </p:txBody>
      </p:sp>
    </p:spTree>
    <p:extLst>
      <p:ext uri="{BB962C8B-B14F-4D97-AF65-F5344CB8AC3E}">
        <p14:creationId xmlns:p14="http://schemas.microsoft.com/office/powerpoint/2010/main" val="5991458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F6FA5A0B-AB8E-AB00-1685-06F32CE379FE}"/>
              </a:ext>
            </a:extLst>
          </p:cNvPr>
          <p:cNvSpPr/>
          <p:nvPr/>
        </p:nvSpPr>
        <p:spPr>
          <a:xfrm>
            <a:off x="2492828" y="2612572"/>
            <a:ext cx="566057" cy="56605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DB429AC6-930D-E23B-780C-18632C46D95C}"/>
              </a:ext>
            </a:extLst>
          </p:cNvPr>
          <p:cNvSpPr/>
          <p:nvPr/>
        </p:nvSpPr>
        <p:spPr>
          <a:xfrm>
            <a:off x="2492827" y="3331029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86A7C4E8-DBF4-B3BC-ECE9-E17506CA3002}"/>
              </a:ext>
            </a:extLst>
          </p:cNvPr>
          <p:cNvSpPr/>
          <p:nvPr/>
        </p:nvSpPr>
        <p:spPr>
          <a:xfrm>
            <a:off x="2492827" y="4049486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C0037FB4-7AD1-558F-830D-104EAFA1605D}"/>
              </a:ext>
            </a:extLst>
          </p:cNvPr>
          <p:cNvSpPr/>
          <p:nvPr/>
        </p:nvSpPr>
        <p:spPr>
          <a:xfrm>
            <a:off x="2492827" y="4767943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33FCEEB6-3308-8475-FE26-D06DBE087116}"/>
              </a:ext>
            </a:extLst>
          </p:cNvPr>
          <p:cNvSpPr/>
          <p:nvPr/>
        </p:nvSpPr>
        <p:spPr>
          <a:xfrm>
            <a:off x="3450770" y="3331028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01182C24-BE65-4B82-FA4C-EF4D0DCC0DE3}"/>
              </a:ext>
            </a:extLst>
          </p:cNvPr>
          <p:cNvSpPr/>
          <p:nvPr/>
        </p:nvSpPr>
        <p:spPr>
          <a:xfrm>
            <a:off x="3450769" y="4049485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05AB9D06-9BF2-A7C9-4386-B20BD7A0E4F2}"/>
              </a:ext>
            </a:extLst>
          </p:cNvPr>
          <p:cNvSpPr/>
          <p:nvPr/>
        </p:nvSpPr>
        <p:spPr>
          <a:xfrm>
            <a:off x="1534884" y="2929958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8D32C0B0-FC13-341E-BCC1-2F702123D137}"/>
              </a:ext>
            </a:extLst>
          </p:cNvPr>
          <p:cNvSpPr/>
          <p:nvPr/>
        </p:nvSpPr>
        <p:spPr>
          <a:xfrm>
            <a:off x="1534884" y="3685608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5774DEB2-3CCF-78F9-408E-B4572A7D2C57}"/>
              </a:ext>
            </a:extLst>
          </p:cNvPr>
          <p:cNvSpPr/>
          <p:nvPr/>
        </p:nvSpPr>
        <p:spPr>
          <a:xfrm>
            <a:off x="1534884" y="4441258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8FA16CB3-88E7-24CD-7D04-D4340DA2CBE3}"/>
              </a:ext>
            </a:extLst>
          </p:cNvPr>
          <p:cNvCxnSpPr>
            <a:stCxn id="10" idx="6"/>
            <a:endCxn id="4" idx="2"/>
          </p:cNvCxnSpPr>
          <p:nvPr/>
        </p:nvCxnSpPr>
        <p:spPr>
          <a:xfrm flipV="1">
            <a:off x="2100941" y="2895601"/>
            <a:ext cx="391887" cy="317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78150507-5B6F-2240-A687-80CA51CDF199}"/>
              </a:ext>
            </a:extLst>
          </p:cNvPr>
          <p:cNvCxnSpPr>
            <a:stCxn id="10" idx="6"/>
            <a:endCxn id="5" idx="2"/>
          </p:cNvCxnSpPr>
          <p:nvPr/>
        </p:nvCxnSpPr>
        <p:spPr>
          <a:xfrm>
            <a:off x="2100941" y="3212987"/>
            <a:ext cx="391886" cy="401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CA52E568-4C07-D18B-3A19-52EEE29F70AB}"/>
              </a:ext>
            </a:extLst>
          </p:cNvPr>
          <p:cNvCxnSpPr>
            <a:stCxn id="10" idx="6"/>
            <a:endCxn id="6" idx="2"/>
          </p:cNvCxnSpPr>
          <p:nvPr/>
        </p:nvCxnSpPr>
        <p:spPr>
          <a:xfrm>
            <a:off x="2100941" y="3212987"/>
            <a:ext cx="391886" cy="1119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76930BB3-DDFF-6A76-6538-278F25784B97}"/>
              </a:ext>
            </a:extLst>
          </p:cNvPr>
          <p:cNvCxnSpPr>
            <a:stCxn id="10" idx="6"/>
            <a:endCxn id="7" idx="2"/>
          </p:cNvCxnSpPr>
          <p:nvPr/>
        </p:nvCxnSpPr>
        <p:spPr>
          <a:xfrm>
            <a:off x="2100941" y="3212987"/>
            <a:ext cx="391886" cy="1837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2C445030-62AB-D74D-0A28-334CE726C776}"/>
              </a:ext>
            </a:extLst>
          </p:cNvPr>
          <p:cNvCxnSpPr>
            <a:stCxn id="11" idx="6"/>
            <a:endCxn id="4" idx="2"/>
          </p:cNvCxnSpPr>
          <p:nvPr/>
        </p:nvCxnSpPr>
        <p:spPr>
          <a:xfrm flipV="1">
            <a:off x="2100941" y="2895601"/>
            <a:ext cx="391887" cy="1073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9E1A0C0B-6AC1-A7B4-41C4-D3B9F3A44C29}"/>
              </a:ext>
            </a:extLst>
          </p:cNvPr>
          <p:cNvCxnSpPr>
            <a:stCxn id="12" idx="6"/>
            <a:endCxn id="5" idx="2"/>
          </p:cNvCxnSpPr>
          <p:nvPr/>
        </p:nvCxnSpPr>
        <p:spPr>
          <a:xfrm flipV="1">
            <a:off x="2100941" y="3614058"/>
            <a:ext cx="391886" cy="1110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804F485B-2435-32A5-51AB-085EA1D80380}"/>
              </a:ext>
            </a:extLst>
          </p:cNvPr>
          <p:cNvCxnSpPr>
            <a:stCxn id="11" idx="6"/>
            <a:endCxn id="5" idx="2"/>
          </p:cNvCxnSpPr>
          <p:nvPr/>
        </p:nvCxnSpPr>
        <p:spPr>
          <a:xfrm flipV="1">
            <a:off x="2100941" y="3614058"/>
            <a:ext cx="391886" cy="354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1BB2A268-8402-FD26-1A24-2CDF8D722867}"/>
              </a:ext>
            </a:extLst>
          </p:cNvPr>
          <p:cNvCxnSpPr>
            <a:stCxn id="11" idx="6"/>
            <a:endCxn id="6" idx="2"/>
          </p:cNvCxnSpPr>
          <p:nvPr/>
        </p:nvCxnSpPr>
        <p:spPr>
          <a:xfrm>
            <a:off x="2100941" y="3968637"/>
            <a:ext cx="391886" cy="363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374A738D-2B30-00C2-BAA6-93CD9408FF36}"/>
              </a:ext>
            </a:extLst>
          </p:cNvPr>
          <p:cNvCxnSpPr>
            <a:stCxn id="11" idx="6"/>
            <a:endCxn id="7" idx="2"/>
          </p:cNvCxnSpPr>
          <p:nvPr/>
        </p:nvCxnSpPr>
        <p:spPr>
          <a:xfrm>
            <a:off x="2100941" y="3968637"/>
            <a:ext cx="391886" cy="1082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21845046-85F1-CFC2-BED9-B9EF0D03F7F8}"/>
              </a:ext>
            </a:extLst>
          </p:cNvPr>
          <p:cNvCxnSpPr>
            <a:stCxn id="12" idx="6"/>
            <a:endCxn id="4" idx="2"/>
          </p:cNvCxnSpPr>
          <p:nvPr/>
        </p:nvCxnSpPr>
        <p:spPr>
          <a:xfrm flipV="1">
            <a:off x="2100941" y="2895601"/>
            <a:ext cx="391887" cy="1828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42DCE219-2925-B632-B390-ED92212DCB05}"/>
              </a:ext>
            </a:extLst>
          </p:cNvPr>
          <p:cNvCxnSpPr>
            <a:stCxn id="12" idx="6"/>
            <a:endCxn id="6" idx="2"/>
          </p:cNvCxnSpPr>
          <p:nvPr/>
        </p:nvCxnSpPr>
        <p:spPr>
          <a:xfrm flipV="1">
            <a:off x="2100941" y="4332515"/>
            <a:ext cx="391886" cy="391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E7C207CF-0C9C-689B-D13E-682D1222FD1E}"/>
              </a:ext>
            </a:extLst>
          </p:cNvPr>
          <p:cNvCxnSpPr>
            <a:stCxn id="12" idx="6"/>
            <a:endCxn id="7" idx="2"/>
          </p:cNvCxnSpPr>
          <p:nvPr/>
        </p:nvCxnSpPr>
        <p:spPr>
          <a:xfrm>
            <a:off x="2100941" y="4724287"/>
            <a:ext cx="391886" cy="326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0E991E0D-BE0D-A609-05F6-3AF1EA2CFF2F}"/>
              </a:ext>
            </a:extLst>
          </p:cNvPr>
          <p:cNvCxnSpPr>
            <a:stCxn id="4" idx="6"/>
            <a:endCxn id="8" idx="2"/>
          </p:cNvCxnSpPr>
          <p:nvPr/>
        </p:nvCxnSpPr>
        <p:spPr>
          <a:xfrm>
            <a:off x="3058885" y="2895601"/>
            <a:ext cx="391885" cy="718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12CECD9C-33D2-224C-7FFA-6668486CCA07}"/>
              </a:ext>
            </a:extLst>
          </p:cNvPr>
          <p:cNvCxnSpPr>
            <a:stCxn id="5" idx="6"/>
            <a:endCxn id="9" idx="2"/>
          </p:cNvCxnSpPr>
          <p:nvPr/>
        </p:nvCxnSpPr>
        <p:spPr>
          <a:xfrm>
            <a:off x="3058884" y="3614058"/>
            <a:ext cx="391885" cy="718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EB9099D9-6BBF-D928-D6C0-53C588C21B26}"/>
              </a:ext>
            </a:extLst>
          </p:cNvPr>
          <p:cNvCxnSpPr>
            <a:stCxn id="6" idx="6"/>
            <a:endCxn id="9" idx="2"/>
          </p:cNvCxnSpPr>
          <p:nvPr/>
        </p:nvCxnSpPr>
        <p:spPr>
          <a:xfrm flipV="1">
            <a:off x="3058884" y="4332514"/>
            <a:ext cx="39188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7F0A72C1-9522-E9F7-08BD-38C98881A7E5}"/>
              </a:ext>
            </a:extLst>
          </p:cNvPr>
          <p:cNvCxnSpPr>
            <a:stCxn id="7" idx="6"/>
            <a:endCxn id="9" idx="2"/>
          </p:cNvCxnSpPr>
          <p:nvPr/>
        </p:nvCxnSpPr>
        <p:spPr>
          <a:xfrm flipV="1">
            <a:off x="3058884" y="4332514"/>
            <a:ext cx="391885" cy="718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de Seta Reta 28">
            <a:extLst>
              <a:ext uri="{FF2B5EF4-FFF2-40B4-BE49-F238E27FC236}">
                <a16:creationId xmlns:a16="http://schemas.microsoft.com/office/drawing/2014/main" id="{62374655-E1A2-940B-5F68-74C4698FC3D9}"/>
              </a:ext>
            </a:extLst>
          </p:cNvPr>
          <p:cNvCxnSpPr>
            <a:cxnSpLocks/>
            <a:stCxn id="4" idx="6"/>
            <a:endCxn id="9" idx="2"/>
          </p:cNvCxnSpPr>
          <p:nvPr/>
        </p:nvCxnSpPr>
        <p:spPr>
          <a:xfrm>
            <a:off x="3058885" y="2895601"/>
            <a:ext cx="391884" cy="1436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de Seta Reta 29">
            <a:extLst>
              <a:ext uri="{FF2B5EF4-FFF2-40B4-BE49-F238E27FC236}">
                <a16:creationId xmlns:a16="http://schemas.microsoft.com/office/drawing/2014/main" id="{501A3620-1081-31FA-ED3E-B6E3B185998F}"/>
              </a:ext>
            </a:extLst>
          </p:cNvPr>
          <p:cNvCxnSpPr>
            <a:stCxn id="5" idx="6"/>
            <a:endCxn id="8" idx="2"/>
          </p:cNvCxnSpPr>
          <p:nvPr/>
        </p:nvCxnSpPr>
        <p:spPr>
          <a:xfrm flipV="1">
            <a:off x="3058884" y="3614057"/>
            <a:ext cx="39188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de Seta Reta 30">
            <a:extLst>
              <a:ext uri="{FF2B5EF4-FFF2-40B4-BE49-F238E27FC236}">
                <a16:creationId xmlns:a16="http://schemas.microsoft.com/office/drawing/2014/main" id="{DC6B9CC7-5DEF-65CA-ADBB-9A9BDC88BDAC}"/>
              </a:ext>
            </a:extLst>
          </p:cNvPr>
          <p:cNvCxnSpPr>
            <a:stCxn id="6" idx="6"/>
            <a:endCxn id="8" idx="2"/>
          </p:cNvCxnSpPr>
          <p:nvPr/>
        </p:nvCxnSpPr>
        <p:spPr>
          <a:xfrm flipV="1">
            <a:off x="3058884" y="3614057"/>
            <a:ext cx="391886" cy="718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B7C410C9-8998-9DD9-E00F-753FA12D15E6}"/>
              </a:ext>
            </a:extLst>
          </p:cNvPr>
          <p:cNvCxnSpPr>
            <a:stCxn id="7" idx="6"/>
            <a:endCxn id="8" idx="2"/>
          </p:cNvCxnSpPr>
          <p:nvPr/>
        </p:nvCxnSpPr>
        <p:spPr>
          <a:xfrm flipV="1">
            <a:off x="3058884" y="3614057"/>
            <a:ext cx="391886" cy="1436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de Seta Reta 32">
            <a:extLst>
              <a:ext uri="{FF2B5EF4-FFF2-40B4-BE49-F238E27FC236}">
                <a16:creationId xmlns:a16="http://schemas.microsoft.com/office/drawing/2014/main" id="{EB6FC38F-CC2D-DEBC-0814-2EF53F8E09FD}"/>
              </a:ext>
            </a:extLst>
          </p:cNvPr>
          <p:cNvCxnSpPr>
            <a:endCxn id="10" idx="2"/>
          </p:cNvCxnSpPr>
          <p:nvPr/>
        </p:nvCxnSpPr>
        <p:spPr>
          <a:xfrm>
            <a:off x="1262742" y="3212986"/>
            <a:ext cx="27214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94B8F38C-26F3-3676-8058-65116A4B3C75}"/>
              </a:ext>
            </a:extLst>
          </p:cNvPr>
          <p:cNvCxnSpPr>
            <a:endCxn id="11" idx="2"/>
          </p:cNvCxnSpPr>
          <p:nvPr/>
        </p:nvCxnSpPr>
        <p:spPr>
          <a:xfrm>
            <a:off x="1262742" y="3212986"/>
            <a:ext cx="272142" cy="755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de Seta Reta 34">
            <a:extLst>
              <a:ext uri="{FF2B5EF4-FFF2-40B4-BE49-F238E27FC236}">
                <a16:creationId xmlns:a16="http://schemas.microsoft.com/office/drawing/2014/main" id="{3DB334EC-0660-4ACE-49E7-B5499F78AA7E}"/>
              </a:ext>
            </a:extLst>
          </p:cNvPr>
          <p:cNvCxnSpPr>
            <a:endCxn id="12" idx="2"/>
          </p:cNvCxnSpPr>
          <p:nvPr/>
        </p:nvCxnSpPr>
        <p:spPr>
          <a:xfrm>
            <a:off x="1262742" y="3212986"/>
            <a:ext cx="272142" cy="1511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051E4138-150F-9B54-FD8C-BD43C1362D71}"/>
              </a:ext>
            </a:extLst>
          </p:cNvPr>
          <p:cNvCxnSpPr/>
          <p:nvPr/>
        </p:nvCxnSpPr>
        <p:spPr>
          <a:xfrm>
            <a:off x="1262742" y="4693443"/>
            <a:ext cx="27214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to 36">
            <a:extLst>
              <a:ext uri="{FF2B5EF4-FFF2-40B4-BE49-F238E27FC236}">
                <a16:creationId xmlns:a16="http://schemas.microsoft.com/office/drawing/2014/main" id="{01E14240-F10E-768B-E8C8-E154073A76DD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1262741" y="3968637"/>
            <a:ext cx="272143" cy="723106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de Seta Reta 37">
            <a:extLst>
              <a:ext uri="{FF2B5EF4-FFF2-40B4-BE49-F238E27FC236}">
                <a16:creationId xmlns:a16="http://schemas.microsoft.com/office/drawing/2014/main" id="{8962F3FA-18FE-D0D5-FE48-581F5ECA103E}"/>
              </a:ext>
            </a:extLst>
          </p:cNvPr>
          <p:cNvCxnSpPr/>
          <p:nvPr/>
        </p:nvCxnSpPr>
        <p:spPr>
          <a:xfrm>
            <a:off x="4016825" y="3614055"/>
            <a:ext cx="27214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de Seta Reta 38">
            <a:extLst>
              <a:ext uri="{FF2B5EF4-FFF2-40B4-BE49-F238E27FC236}">
                <a16:creationId xmlns:a16="http://schemas.microsoft.com/office/drawing/2014/main" id="{E52B628B-8B53-5E45-472A-7213E7972E38}"/>
              </a:ext>
            </a:extLst>
          </p:cNvPr>
          <p:cNvCxnSpPr/>
          <p:nvPr/>
        </p:nvCxnSpPr>
        <p:spPr>
          <a:xfrm>
            <a:off x="4016825" y="4330189"/>
            <a:ext cx="27214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tângulo 39">
            <a:extLst>
              <a:ext uri="{FF2B5EF4-FFF2-40B4-BE49-F238E27FC236}">
                <a16:creationId xmlns:a16="http://schemas.microsoft.com/office/drawing/2014/main" id="{12BA3CAB-A1C1-3219-D99F-5AD5DAA5757C}"/>
              </a:ext>
            </a:extLst>
          </p:cNvPr>
          <p:cNvSpPr/>
          <p:nvPr/>
        </p:nvSpPr>
        <p:spPr>
          <a:xfrm>
            <a:off x="1415136" y="2808514"/>
            <a:ext cx="805550" cy="227046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05A72D9F-DEAB-A925-ABAB-955FB7E85F06}"/>
              </a:ext>
            </a:extLst>
          </p:cNvPr>
          <p:cNvSpPr/>
          <p:nvPr/>
        </p:nvSpPr>
        <p:spPr>
          <a:xfrm>
            <a:off x="2340416" y="2525487"/>
            <a:ext cx="805550" cy="291650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B32D1E17-5108-B456-D125-0EDE5DFD40D8}"/>
              </a:ext>
            </a:extLst>
          </p:cNvPr>
          <p:cNvSpPr/>
          <p:nvPr/>
        </p:nvSpPr>
        <p:spPr>
          <a:xfrm>
            <a:off x="3298377" y="3212986"/>
            <a:ext cx="805550" cy="147875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5B3F2DF9-FEC6-10F7-A546-C89E80F6874B}"/>
              </a:ext>
            </a:extLst>
          </p:cNvPr>
          <p:cNvSpPr txBox="1"/>
          <p:nvPr/>
        </p:nvSpPr>
        <p:spPr>
          <a:xfrm>
            <a:off x="3499750" y="2240917"/>
            <a:ext cx="1230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Camada</a:t>
            </a:r>
          </a:p>
        </p:txBody>
      </p:sp>
      <p:sp>
        <p:nvSpPr>
          <p:cNvPr id="44" name="Forma Livre: Forma 43">
            <a:extLst>
              <a:ext uri="{FF2B5EF4-FFF2-40B4-BE49-F238E27FC236}">
                <a16:creationId xmlns:a16="http://schemas.microsoft.com/office/drawing/2014/main" id="{7AFAD6CF-97CD-94DD-E0D1-B7629DCD7F0B}"/>
              </a:ext>
            </a:extLst>
          </p:cNvPr>
          <p:cNvSpPr/>
          <p:nvPr/>
        </p:nvSpPr>
        <p:spPr>
          <a:xfrm>
            <a:off x="3113305" y="2356849"/>
            <a:ext cx="413657" cy="166042"/>
          </a:xfrm>
          <a:custGeom>
            <a:avLst/>
            <a:gdLst>
              <a:gd name="connsiteX0" fmla="*/ 0 w 413657"/>
              <a:gd name="connsiteY0" fmla="*/ 166042 h 166042"/>
              <a:gd name="connsiteX1" fmla="*/ 76200 w 413657"/>
              <a:gd name="connsiteY1" fmla="*/ 2756 h 166042"/>
              <a:gd name="connsiteX2" fmla="*/ 413657 w 413657"/>
              <a:gd name="connsiteY2" fmla="*/ 78956 h 166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3657" h="166042">
                <a:moveTo>
                  <a:pt x="0" y="166042"/>
                </a:moveTo>
                <a:cubicBezTo>
                  <a:pt x="3628" y="91656"/>
                  <a:pt x="7257" y="17270"/>
                  <a:pt x="76200" y="2756"/>
                </a:cubicBezTo>
                <a:cubicBezTo>
                  <a:pt x="145143" y="-11758"/>
                  <a:pt x="279400" y="33599"/>
                  <a:pt x="413657" y="78956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aixaDeTexto 44">
                <a:extLst>
                  <a:ext uri="{FF2B5EF4-FFF2-40B4-BE49-F238E27FC236}">
                    <a16:creationId xmlns:a16="http://schemas.microsoft.com/office/drawing/2014/main" id="{F935DC63-B882-7C7B-42AB-E8B188EBD204}"/>
                  </a:ext>
                </a:extLst>
              </p:cNvPr>
              <p:cNvSpPr txBox="1"/>
              <p:nvPr/>
            </p:nvSpPr>
            <p:spPr>
              <a:xfrm>
                <a:off x="922561" y="2974265"/>
                <a:ext cx="2667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5" name="CaixaDeTexto 44">
                <a:extLst>
                  <a:ext uri="{FF2B5EF4-FFF2-40B4-BE49-F238E27FC236}">
                    <a16:creationId xmlns:a16="http://schemas.microsoft.com/office/drawing/2014/main" id="{F935DC63-B882-7C7B-42AB-E8B188EBD2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561" y="2974265"/>
                <a:ext cx="266702" cy="369332"/>
              </a:xfrm>
              <a:prstGeom prst="rect">
                <a:avLst/>
              </a:prstGeom>
              <a:blipFill>
                <a:blip r:embed="rId2"/>
                <a:stretch>
                  <a:fillRect r="-3636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CaixaDeTexto 45">
                <a:extLst>
                  <a:ext uri="{FF2B5EF4-FFF2-40B4-BE49-F238E27FC236}">
                    <a16:creationId xmlns:a16="http://schemas.microsoft.com/office/drawing/2014/main" id="{42D5257F-4516-1481-1D58-EA1312068D07}"/>
                  </a:ext>
                </a:extLst>
              </p:cNvPr>
              <p:cNvSpPr txBox="1"/>
              <p:nvPr/>
            </p:nvSpPr>
            <p:spPr>
              <a:xfrm>
                <a:off x="920926" y="4430876"/>
                <a:ext cx="2667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6" name="CaixaDeTexto 45">
                <a:extLst>
                  <a:ext uri="{FF2B5EF4-FFF2-40B4-BE49-F238E27FC236}">
                    <a16:creationId xmlns:a16="http://schemas.microsoft.com/office/drawing/2014/main" id="{42D5257F-4516-1481-1D58-EA1312068D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926" y="4430876"/>
                <a:ext cx="266702" cy="369332"/>
              </a:xfrm>
              <a:prstGeom prst="rect">
                <a:avLst/>
              </a:prstGeom>
              <a:blipFill>
                <a:blip r:embed="rId3"/>
                <a:stretch>
                  <a:fillRect r="-3863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Elipse 46">
            <a:extLst>
              <a:ext uri="{FF2B5EF4-FFF2-40B4-BE49-F238E27FC236}">
                <a16:creationId xmlns:a16="http://schemas.microsoft.com/office/drawing/2014/main" id="{07BCDB8B-CE0C-9B08-2837-D5CFEF8F8027}"/>
              </a:ext>
            </a:extLst>
          </p:cNvPr>
          <p:cNvSpPr/>
          <p:nvPr/>
        </p:nvSpPr>
        <p:spPr>
          <a:xfrm>
            <a:off x="7500252" y="2764972"/>
            <a:ext cx="566057" cy="56605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8" name="Elipse 47">
            <a:extLst>
              <a:ext uri="{FF2B5EF4-FFF2-40B4-BE49-F238E27FC236}">
                <a16:creationId xmlns:a16="http://schemas.microsoft.com/office/drawing/2014/main" id="{3CB32753-29C3-55D3-8422-F352A806D763}"/>
              </a:ext>
            </a:extLst>
          </p:cNvPr>
          <p:cNvSpPr/>
          <p:nvPr/>
        </p:nvSpPr>
        <p:spPr>
          <a:xfrm>
            <a:off x="7500251" y="3483429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9" name="Elipse 48">
            <a:extLst>
              <a:ext uri="{FF2B5EF4-FFF2-40B4-BE49-F238E27FC236}">
                <a16:creationId xmlns:a16="http://schemas.microsoft.com/office/drawing/2014/main" id="{BFC26550-A7ED-0423-9691-3BC491E002D2}"/>
              </a:ext>
            </a:extLst>
          </p:cNvPr>
          <p:cNvSpPr/>
          <p:nvPr/>
        </p:nvSpPr>
        <p:spPr>
          <a:xfrm>
            <a:off x="7500251" y="4201886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0" name="Elipse 49">
            <a:extLst>
              <a:ext uri="{FF2B5EF4-FFF2-40B4-BE49-F238E27FC236}">
                <a16:creationId xmlns:a16="http://schemas.microsoft.com/office/drawing/2014/main" id="{5DCC9ADC-11EF-0D55-4743-6F7128E32CBE}"/>
              </a:ext>
            </a:extLst>
          </p:cNvPr>
          <p:cNvSpPr/>
          <p:nvPr/>
        </p:nvSpPr>
        <p:spPr>
          <a:xfrm>
            <a:off x="7500251" y="4920343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1" name="Elipse 50">
            <a:extLst>
              <a:ext uri="{FF2B5EF4-FFF2-40B4-BE49-F238E27FC236}">
                <a16:creationId xmlns:a16="http://schemas.microsoft.com/office/drawing/2014/main" id="{523B2D2B-0A5B-2F90-913B-5ACA195CF6F9}"/>
              </a:ext>
            </a:extLst>
          </p:cNvPr>
          <p:cNvSpPr/>
          <p:nvPr/>
        </p:nvSpPr>
        <p:spPr>
          <a:xfrm>
            <a:off x="8458194" y="3483428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2" name="Elipse 51">
            <a:extLst>
              <a:ext uri="{FF2B5EF4-FFF2-40B4-BE49-F238E27FC236}">
                <a16:creationId xmlns:a16="http://schemas.microsoft.com/office/drawing/2014/main" id="{5A24C30B-B813-7CA9-7E2E-D209AF0BDCC0}"/>
              </a:ext>
            </a:extLst>
          </p:cNvPr>
          <p:cNvSpPr/>
          <p:nvPr/>
        </p:nvSpPr>
        <p:spPr>
          <a:xfrm>
            <a:off x="8458193" y="4201885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3" name="Elipse 52">
            <a:extLst>
              <a:ext uri="{FF2B5EF4-FFF2-40B4-BE49-F238E27FC236}">
                <a16:creationId xmlns:a16="http://schemas.microsoft.com/office/drawing/2014/main" id="{0AE3DC55-5E70-4224-9097-8A0842DD250E}"/>
              </a:ext>
            </a:extLst>
          </p:cNvPr>
          <p:cNvSpPr/>
          <p:nvPr/>
        </p:nvSpPr>
        <p:spPr>
          <a:xfrm>
            <a:off x="6542308" y="3082358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4" name="Elipse 53">
            <a:extLst>
              <a:ext uri="{FF2B5EF4-FFF2-40B4-BE49-F238E27FC236}">
                <a16:creationId xmlns:a16="http://schemas.microsoft.com/office/drawing/2014/main" id="{FA97200D-1657-2A99-EED7-60774CCA8FFB}"/>
              </a:ext>
            </a:extLst>
          </p:cNvPr>
          <p:cNvSpPr/>
          <p:nvPr/>
        </p:nvSpPr>
        <p:spPr>
          <a:xfrm>
            <a:off x="6542308" y="3838008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5" name="Elipse 54">
            <a:extLst>
              <a:ext uri="{FF2B5EF4-FFF2-40B4-BE49-F238E27FC236}">
                <a16:creationId xmlns:a16="http://schemas.microsoft.com/office/drawing/2014/main" id="{DAE9D42E-7B4E-2C18-36E1-7E07D439B8A2}"/>
              </a:ext>
            </a:extLst>
          </p:cNvPr>
          <p:cNvSpPr/>
          <p:nvPr/>
        </p:nvSpPr>
        <p:spPr>
          <a:xfrm>
            <a:off x="6542308" y="4593658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56" name="Conector de Seta Reta 55">
            <a:extLst>
              <a:ext uri="{FF2B5EF4-FFF2-40B4-BE49-F238E27FC236}">
                <a16:creationId xmlns:a16="http://schemas.microsoft.com/office/drawing/2014/main" id="{2E9C87CC-F45D-8D49-1EF0-90FBBEA3879B}"/>
              </a:ext>
            </a:extLst>
          </p:cNvPr>
          <p:cNvCxnSpPr>
            <a:stCxn id="53" idx="6"/>
            <a:endCxn id="47" idx="2"/>
          </p:cNvCxnSpPr>
          <p:nvPr/>
        </p:nvCxnSpPr>
        <p:spPr>
          <a:xfrm flipV="1">
            <a:off x="7108365" y="3048001"/>
            <a:ext cx="391887" cy="317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de Seta Reta 56">
            <a:extLst>
              <a:ext uri="{FF2B5EF4-FFF2-40B4-BE49-F238E27FC236}">
                <a16:creationId xmlns:a16="http://schemas.microsoft.com/office/drawing/2014/main" id="{C5344D80-3635-D8AD-BDC7-A1879AE7E4A7}"/>
              </a:ext>
            </a:extLst>
          </p:cNvPr>
          <p:cNvCxnSpPr>
            <a:stCxn id="53" idx="6"/>
            <a:endCxn id="48" idx="2"/>
          </p:cNvCxnSpPr>
          <p:nvPr/>
        </p:nvCxnSpPr>
        <p:spPr>
          <a:xfrm>
            <a:off x="7108365" y="3365387"/>
            <a:ext cx="391886" cy="401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de Seta Reta 57">
            <a:extLst>
              <a:ext uri="{FF2B5EF4-FFF2-40B4-BE49-F238E27FC236}">
                <a16:creationId xmlns:a16="http://schemas.microsoft.com/office/drawing/2014/main" id="{127511B2-E7A3-DC76-7C2C-455B083E7BDF}"/>
              </a:ext>
            </a:extLst>
          </p:cNvPr>
          <p:cNvCxnSpPr>
            <a:stCxn id="53" idx="6"/>
            <a:endCxn id="49" idx="2"/>
          </p:cNvCxnSpPr>
          <p:nvPr/>
        </p:nvCxnSpPr>
        <p:spPr>
          <a:xfrm>
            <a:off x="7108365" y="3365387"/>
            <a:ext cx="391886" cy="1119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de Seta Reta 58">
            <a:extLst>
              <a:ext uri="{FF2B5EF4-FFF2-40B4-BE49-F238E27FC236}">
                <a16:creationId xmlns:a16="http://schemas.microsoft.com/office/drawing/2014/main" id="{853B6FBB-1C14-F4F3-A71E-AC6FB19A28DA}"/>
              </a:ext>
            </a:extLst>
          </p:cNvPr>
          <p:cNvCxnSpPr>
            <a:stCxn id="53" idx="6"/>
            <a:endCxn id="50" idx="2"/>
          </p:cNvCxnSpPr>
          <p:nvPr/>
        </p:nvCxnSpPr>
        <p:spPr>
          <a:xfrm>
            <a:off x="7108365" y="3365387"/>
            <a:ext cx="391886" cy="1837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de Seta Reta 59">
            <a:extLst>
              <a:ext uri="{FF2B5EF4-FFF2-40B4-BE49-F238E27FC236}">
                <a16:creationId xmlns:a16="http://schemas.microsoft.com/office/drawing/2014/main" id="{C5A9D8EB-2F17-BF03-5782-A7A895D368DB}"/>
              </a:ext>
            </a:extLst>
          </p:cNvPr>
          <p:cNvCxnSpPr>
            <a:stCxn id="54" idx="6"/>
            <a:endCxn id="47" idx="2"/>
          </p:cNvCxnSpPr>
          <p:nvPr/>
        </p:nvCxnSpPr>
        <p:spPr>
          <a:xfrm flipV="1">
            <a:off x="7108365" y="3048001"/>
            <a:ext cx="391887" cy="1073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de Seta Reta 60">
            <a:extLst>
              <a:ext uri="{FF2B5EF4-FFF2-40B4-BE49-F238E27FC236}">
                <a16:creationId xmlns:a16="http://schemas.microsoft.com/office/drawing/2014/main" id="{21AC2533-AF31-2CEF-5EDB-9E80147C1C29}"/>
              </a:ext>
            </a:extLst>
          </p:cNvPr>
          <p:cNvCxnSpPr>
            <a:stCxn id="55" idx="6"/>
            <a:endCxn id="48" idx="2"/>
          </p:cNvCxnSpPr>
          <p:nvPr/>
        </p:nvCxnSpPr>
        <p:spPr>
          <a:xfrm flipV="1">
            <a:off x="7108365" y="3766458"/>
            <a:ext cx="391886" cy="1110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de Seta Reta 61">
            <a:extLst>
              <a:ext uri="{FF2B5EF4-FFF2-40B4-BE49-F238E27FC236}">
                <a16:creationId xmlns:a16="http://schemas.microsoft.com/office/drawing/2014/main" id="{93F41EFA-FDF2-3A90-29A3-6818EFD4C8B2}"/>
              </a:ext>
            </a:extLst>
          </p:cNvPr>
          <p:cNvCxnSpPr>
            <a:stCxn id="54" idx="6"/>
            <a:endCxn id="48" idx="2"/>
          </p:cNvCxnSpPr>
          <p:nvPr/>
        </p:nvCxnSpPr>
        <p:spPr>
          <a:xfrm flipV="1">
            <a:off x="7108365" y="3766458"/>
            <a:ext cx="391886" cy="354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de Seta Reta 62">
            <a:extLst>
              <a:ext uri="{FF2B5EF4-FFF2-40B4-BE49-F238E27FC236}">
                <a16:creationId xmlns:a16="http://schemas.microsoft.com/office/drawing/2014/main" id="{F2A12224-8316-65F1-6B99-742F5ACFFB61}"/>
              </a:ext>
            </a:extLst>
          </p:cNvPr>
          <p:cNvCxnSpPr>
            <a:stCxn id="54" idx="6"/>
            <a:endCxn id="49" idx="2"/>
          </p:cNvCxnSpPr>
          <p:nvPr/>
        </p:nvCxnSpPr>
        <p:spPr>
          <a:xfrm>
            <a:off x="7108365" y="4121037"/>
            <a:ext cx="391886" cy="363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de Seta Reta 63">
            <a:extLst>
              <a:ext uri="{FF2B5EF4-FFF2-40B4-BE49-F238E27FC236}">
                <a16:creationId xmlns:a16="http://schemas.microsoft.com/office/drawing/2014/main" id="{F92A28C7-0627-C54D-D65F-5C62F6D5E04B}"/>
              </a:ext>
            </a:extLst>
          </p:cNvPr>
          <p:cNvCxnSpPr>
            <a:stCxn id="54" idx="6"/>
            <a:endCxn id="50" idx="2"/>
          </p:cNvCxnSpPr>
          <p:nvPr/>
        </p:nvCxnSpPr>
        <p:spPr>
          <a:xfrm>
            <a:off x="7108365" y="4121037"/>
            <a:ext cx="391886" cy="1082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de Seta Reta 64">
            <a:extLst>
              <a:ext uri="{FF2B5EF4-FFF2-40B4-BE49-F238E27FC236}">
                <a16:creationId xmlns:a16="http://schemas.microsoft.com/office/drawing/2014/main" id="{F69B7603-EBC2-CF8A-D7BE-085E26ADAE6F}"/>
              </a:ext>
            </a:extLst>
          </p:cNvPr>
          <p:cNvCxnSpPr>
            <a:stCxn id="55" idx="6"/>
            <a:endCxn id="47" idx="2"/>
          </p:cNvCxnSpPr>
          <p:nvPr/>
        </p:nvCxnSpPr>
        <p:spPr>
          <a:xfrm flipV="1">
            <a:off x="7108365" y="3048001"/>
            <a:ext cx="391887" cy="1828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de Seta Reta 65">
            <a:extLst>
              <a:ext uri="{FF2B5EF4-FFF2-40B4-BE49-F238E27FC236}">
                <a16:creationId xmlns:a16="http://schemas.microsoft.com/office/drawing/2014/main" id="{E5404BBF-2851-0A92-A19E-E34566A9DAAE}"/>
              </a:ext>
            </a:extLst>
          </p:cNvPr>
          <p:cNvCxnSpPr>
            <a:stCxn id="55" idx="6"/>
            <a:endCxn id="49" idx="2"/>
          </p:cNvCxnSpPr>
          <p:nvPr/>
        </p:nvCxnSpPr>
        <p:spPr>
          <a:xfrm flipV="1">
            <a:off x="7108365" y="4484915"/>
            <a:ext cx="391886" cy="391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de Seta Reta 66">
            <a:extLst>
              <a:ext uri="{FF2B5EF4-FFF2-40B4-BE49-F238E27FC236}">
                <a16:creationId xmlns:a16="http://schemas.microsoft.com/office/drawing/2014/main" id="{82B28CEA-1B34-6963-EF6B-E677A0513728}"/>
              </a:ext>
            </a:extLst>
          </p:cNvPr>
          <p:cNvCxnSpPr>
            <a:stCxn id="55" idx="6"/>
            <a:endCxn id="50" idx="2"/>
          </p:cNvCxnSpPr>
          <p:nvPr/>
        </p:nvCxnSpPr>
        <p:spPr>
          <a:xfrm>
            <a:off x="7108365" y="4876687"/>
            <a:ext cx="391886" cy="326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de Seta Reta 67">
            <a:extLst>
              <a:ext uri="{FF2B5EF4-FFF2-40B4-BE49-F238E27FC236}">
                <a16:creationId xmlns:a16="http://schemas.microsoft.com/office/drawing/2014/main" id="{A2675C0C-DF08-8DB0-C4AB-7352662149C8}"/>
              </a:ext>
            </a:extLst>
          </p:cNvPr>
          <p:cNvCxnSpPr>
            <a:stCxn id="47" idx="6"/>
            <a:endCxn id="51" idx="2"/>
          </p:cNvCxnSpPr>
          <p:nvPr/>
        </p:nvCxnSpPr>
        <p:spPr>
          <a:xfrm>
            <a:off x="8066309" y="3048001"/>
            <a:ext cx="391885" cy="718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de Seta Reta 68">
            <a:extLst>
              <a:ext uri="{FF2B5EF4-FFF2-40B4-BE49-F238E27FC236}">
                <a16:creationId xmlns:a16="http://schemas.microsoft.com/office/drawing/2014/main" id="{B9CDF70B-BB09-E717-8636-332AE72132E9}"/>
              </a:ext>
            </a:extLst>
          </p:cNvPr>
          <p:cNvCxnSpPr>
            <a:stCxn id="48" idx="6"/>
            <a:endCxn id="52" idx="2"/>
          </p:cNvCxnSpPr>
          <p:nvPr/>
        </p:nvCxnSpPr>
        <p:spPr>
          <a:xfrm>
            <a:off x="8066308" y="3766458"/>
            <a:ext cx="391885" cy="718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de Seta Reta 69">
            <a:extLst>
              <a:ext uri="{FF2B5EF4-FFF2-40B4-BE49-F238E27FC236}">
                <a16:creationId xmlns:a16="http://schemas.microsoft.com/office/drawing/2014/main" id="{A0C59751-CA8C-CDF6-1949-E139868C72F9}"/>
              </a:ext>
            </a:extLst>
          </p:cNvPr>
          <p:cNvCxnSpPr>
            <a:stCxn id="49" idx="6"/>
            <a:endCxn id="52" idx="2"/>
          </p:cNvCxnSpPr>
          <p:nvPr/>
        </p:nvCxnSpPr>
        <p:spPr>
          <a:xfrm flipV="1">
            <a:off x="8066308" y="4484914"/>
            <a:ext cx="39188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de Seta Reta 70">
            <a:extLst>
              <a:ext uri="{FF2B5EF4-FFF2-40B4-BE49-F238E27FC236}">
                <a16:creationId xmlns:a16="http://schemas.microsoft.com/office/drawing/2014/main" id="{4434CD69-6350-59FE-5FBB-AD663AEC9823}"/>
              </a:ext>
            </a:extLst>
          </p:cNvPr>
          <p:cNvCxnSpPr>
            <a:stCxn id="50" idx="6"/>
            <a:endCxn id="52" idx="2"/>
          </p:cNvCxnSpPr>
          <p:nvPr/>
        </p:nvCxnSpPr>
        <p:spPr>
          <a:xfrm flipV="1">
            <a:off x="8066308" y="4484914"/>
            <a:ext cx="391885" cy="718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de Seta Reta 71">
            <a:extLst>
              <a:ext uri="{FF2B5EF4-FFF2-40B4-BE49-F238E27FC236}">
                <a16:creationId xmlns:a16="http://schemas.microsoft.com/office/drawing/2014/main" id="{41DD8E17-7931-D8F6-5774-D8C8B92A866B}"/>
              </a:ext>
            </a:extLst>
          </p:cNvPr>
          <p:cNvCxnSpPr>
            <a:cxnSpLocks/>
            <a:stCxn id="47" idx="6"/>
            <a:endCxn id="52" idx="2"/>
          </p:cNvCxnSpPr>
          <p:nvPr/>
        </p:nvCxnSpPr>
        <p:spPr>
          <a:xfrm>
            <a:off x="8066309" y="3048001"/>
            <a:ext cx="391884" cy="1436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de Seta Reta 72">
            <a:extLst>
              <a:ext uri="{FF2B5EF4-FFF2-40B4-BE49-F238E27FC236}">
                <a16:creationId xmlns:a16="http://schemas.microsoft.com/office/drawing/2014/main" id="{18E54812-DD5C-1F06-EC64-60104362E19D}"/>
              </a:ext>
            </a:extLst>
          </p:cNvPr>
          <p:cNvCxnSpPr>
            <a:stCxn id="48" idx="6"/>
            <a:endCxn id="51" idx="2"/>
          </p:cNvCxnSpPr>
          <p:nvPr/>
        </p:nvCxnSpPr>
        <p:spPr>
          <a:xfrm flipV="1">
            <a:off x="8066308" y="3766457"/>
            <a:ext cx="39188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de Seta Reta 73">
            <a:extLst>
              <a:ext uri="{FF2B5EF4-FFF2-40B4-BE49-F238E27FC236}">
                <a16:creationId xmlns:a16="http://schemas.microsoft.com/office/drawing/2014/main" id="{D089833F-AF62-43B8-7766-2CE57BE23F8E}"/>
              </a:ext>
            </a:extLst>
          </p:cNvPr>
          <p:cNvCxnSpPr>
            <a:stCxn id="49" idx="6"/>
            <a:endCxn id="51" idx="2"/>
          </p:cNvCxnSpPr>
          <p:nvPr/>
        </p:nvCxnSpPr>
        <p:spPr>
          <a:xfrm flipV="1">
            <a:off x="8066308" y="3766457"/>
            <a:ext cx="391886" cy="718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 de Seta Reta 74">
            <a:extLst>
              <a:ext uri="{FF2B5EF4-FFF2-40B4-BE49-F238E27FC236}">
                <a16:creationId xmlns:a16="http://schemas.microsoft.com/office/drawing/2014/main" id="{7CEA38E9-34F5-C027-B61C-BE3F7F26DC6B}"/>
              </a:ext>
            </a:extLst>
          </p:cNvPr>
          <p:cNvCxnSpPr>
            <a:stCxn id="50" idx="6"/>
            <a:endCxn id="51" idx="2"/>
          </p:cNvCxnSpPr>
          <p:nvPr/>
        </p:nvCxnSpPr>
        <p:spPr>
          <a:xfrm flipV="1">
            <a:off x="8066308" y="3766457"/>
            <a:ext cx="391886" cy="1436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de Seta Reta 75">
            <a:extLst>
              <a:ext uri="{FF2B5EF4-FFF2-40B4-BE49-F238E27FC236}">
                <a16:creationId xmlns:a16="http://schemas.microsoft.com/office/drawing/2014/main" id="{C0D47946-6131-CED8-5624-7B46747DA81E}"/>
              </a:ext>
            </a:extLst>
          </p:cNvPr>
          <p:cNvCxnSpPr>
            <a:endCxn id="53" idx="2"/>
          </p:cNvCxnSpPr>
          <p:nvPr/>
        </p:nvCxnSpPr>
        <p:spPr>
          <a:xfrm>
            <a:off x="6270166" y="3365386"/>
            <a:ext cx="27214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de Seta Reta 76">
            <a:extLst>
              <a:ext uri="{FF2B5EF4-FFF2-40B4-BE49-F238E27FC236}">
                <a16:creationId xmlns:a16="http://schemas.microsoft.com/office/drawing/2014/main" id="{F67E883A-9C7F-9C49-89EE-CD9F6B4563EB}"/>
              </a:ext>
            </a:extLst>
          </p:cNvPr>
          <p:cNvCxnSpPr>
            <a:endCxn id="54" idx="2"/>
          </p:cNvCxnSpPr>
          <p:nvPr/>
        </p:nvCxnSpPr>
        <p:spPr>
          <a:xfrm>
            <a:off x="6270166" y="3365386"/>
            <a:ext cx="272142" cy="755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de Seta Reta 77">
            <a:extLst>
              <a:ext uri="{FF2B5EF4-FFF2-40B4-BE49-F238E27FC236}">
                <a16:creationId xmlns:a16="http://schemas.microsoft.com/office/drawing/2014/main" id="{14D2B78F-30D0-FBFD-5078-F273A138680C}"/>
              </a:ext>
            </a:extLst>
          </p:cNvPr>
          <p:cNvCxnSpPr>
            <a:endCxn id="55" idx="2"/>
          </p:cNvCxnSpPr>
          <p:nvPr/>
        </p:nvCxnSpPr>
        <p:spPr>
          <a:xfrm>
            <a:off x="6270166" y="3365386"/>
            <a:ext cx="272142" cy="1511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de Seta Reta 78">
            <a:extLst>
              <a:ext uri="{FF2B5EF4-FFF2-40B4-BE49-F238E27FC236}">
                <a16:creationId xmlns:a16="http://schemas.microsoft.com/office/drawing/2014/main" id="{BB8412B6-AF58-2557-F413-F415E9857E4C}"/>
              </a:ext>
            </a:extLst>
          </p:cNvPr>
          <p:cNvCxnSpPr/>
          <p:nvPr/>
        </p:nvCxnSpPr>
        <p:spPr>
          <a:xfrm>
            <a:off x="6270166" y="4845843"/>
            <a:ext cx="27214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reto 79">
            <a:extLst>
              <a:ext uri="{FF2B5EF4-FFF2-40B4-BE49-F238E27FC236}">
                <a16:creationId xmlns:a16="http://schemas.microsoft.com/office/drawing/2014/main" id="{E9DF6111-D7CE-2D66-7876-57D625F15DA8}"/>
              </a:ext>
            </a:extLst>
          </p:cNvPr>
          <p:cNvCxnSpPr>
            <a:cxnSpLocks/>
            <a:endCxn id="54" idx="2"/>
          </p:cNvCxnSpPr>
          <p:nvPr/>
        </p:nvCxnSpPr>
        <p:spPr>
          <a:xfrm flipV="1">
            <a:off x="6270165" y="4121037"/>
            <a:ext cx="272143" cy="723106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de Seta Reta 80">
            <a:extLst>
              <a:ext uri="{FF2B5EF4-FFF2-40B4-BE49-F238E27FC236}">
                <a16:creationId xmlns:a16="http://schemas.microsoft.com/office/drawing/2014/main" id="{A0F64F37-1274-0520-7393-B446FFC14749}"/>
              </a:ext>
            </a:extLst>
          </p:cNvPr>
          <p:cNvCxnSpPr/>
          <p:nvPr/>
        </p:nvCxnSpPr>
        <p:spPr>
          <a:xfrm>
            <a:off x="9024249" y="3766455"/>
            <a:ext cx="27214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de Seta Reta 81">
            <a:extLst>
              <a:ext uri="{FF2B5EF4-FFF2-40B4-BE49-F238E27FC236}">
                <a16:creationId xmlns:a16="http://schemas.microsoft.com/office/drawing/2014/main" id="{AE079E2A-2897-CDD6-63F5-C2B55F2414AA}"/>
              </a:ext>
            </a:extLst>
          </p:cNvPr>
          <p:cNvCxnSpPr/>
          <p:nvPr/>
        </p:nvCxnSpPr>
        <p:spPr>
          <a:xfrm>
            <a:off x="9024249" y="4482589"/>
            <a:ext cx="27214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CaixaDeTexto 87">
                <a:extLst>
                  <a:ext uri="{FF2B5EF4-FFF2-40B4-BE49-F238E27FC236}">
                    <a16:creationId xmlns:a16="http://schemas.microsoft.com/office/drawing/2014/main" id="{736D8B32-0D1E-F148-06B6-0FAC704597CF}"/>
                  </a:ext>
                </a:extLst>
              </p:cNvPr>
              <p:cNvSpPr txBox="1"/>
              <p:nvPr/>
            </p:nvSpPr>
            <p:spPr>
              <a:xfrm>
                <a:off x="5929985" y="3126665"/>
                <a:ext cx="2667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8" name="CaixaDeTexto 87">
                <a:extLst>
                  <a:ext uri="{FF2B5EF4-FFF2-40B4-BE49-F238E27FC236}">
                    <a16:creationId xmlns:a16="http://schemas.microsoft.com/office/drawing/2014/main" id="{736D8B32-0D1E-F148-06B6-0FAC704597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9985" y="3126665"/>
                <a:ext cx="266702" cy="369332"/>
              </a:xfrm>
              <a:prstGeom prst="rect">
                <a:avLst/>
              </a:prstGeom>
              <a:blipFill>
                <a:blip r:embed="rId4"/>
                <a:stretch>
                  <a:fillRect r="-3409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CaixaDeTexto 88">
                <a:extLst>
                  <a:ext uri="{FF2B5EF4-FFF2-40B4-BE49-F238E27FC236}">
                    <a16:creationId xmlns:a16="http://schemas.microsoft.com/office/drawing/2014/main" id="{2A6BCE2C-1F0E-0DA8-3BDD-5FCC74BC676A}"/>
                  </a:ext>
                </a:extLst>
              </p:cNvPr>
              <p:cNvSpPr txBox="1"/>
              <p:nvPr/>
            </p:nvSpPr>
            <p:spPr>
              <a:xfrm>
                <a:off x="5928350" y="4583276"/>
                <a:ext cx="2667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9" name="CaixaDeTexto 88">
                <a:extLst>
                  <a:ext uri="{FF2B5EF4-FFF2-40B4-BE49-F238E27FC236}">
                    <a16:creationId xmlns:a16="http://schemas.microsoft.com/office/drawing/2014/main" id="{2A6BCE2C-1F0E-0DA8-3BDD-5FCC74BC67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8350" y="4583276"/>
                <a:ext cx="266702" cy="369332"/>
              </a:xfrm>
              <a:prstGeom prst="rect">
                <a:avLst/>
              </a:prstGeom>
              <a:blipFill>
                <a:blip r:embed="rId5"/>
                <a:stretch>
                  <a:fillRect r="-3863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CaixaDeTexto 89">
                <a:extLst>
                  <a:ext uri="{FF2B5EF4-FFF2-40B4-BE49-F238E27FC236}">
                    <a16:creationId xmlns:a16="http://schemas.microsoft.com/office/drawing/2014/main" id="{5CA99F38-45BE-B8D7-535B-8352A60FF0C8}"/>
                  </a:ext>
                </a:extLst>
              </p:cNvPr>
              <p:cNvSpPr txBox="1"/>
              <p:nvPr/>
            </p:nvSpPr>
            <p:spPr>
              <a:xfrm>
                <a:off x="9258282" y="3541172"/>
                <a:ext cx="2667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0" name="CaixaDeTexto 89">
                <a:extLst>
                  <a:ext uri="{FF2B5EF4-FFF2-40B4-BE49-F238E27FC236}">
                    <a16:creationId xmlns:a16="http://schemas.microsoft.com/office/drawing/2014/main" id="{5CA99F38-45BE-B8D7-535B-8352A60FF0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8282" y="3541172"/>
                <a:ext cx="266702" cy="369332"/>
              </a:xfrm>
              <a:prstGeom prst="rect">
                <a:avLst/>
              </a:prstGeom>
              <a:blipFill>
                <a:blip r:embed="rId6"/>
                <a:stretch>
                  <a:fillRect r="-37209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CaixaDeTexto 90">
                <a:extLst>
                  <a:ext uri="{FF2B5EF4-FFF2-40B4-BE49-F238E27FC236}">
                    <a16:creationId xmlns:a16="http://schemas.microsoft.com/office/drawing/2014/main" id="{EB5B6839-2436-F44A-5F15-E4ADFF43C70D}"/>
                  </a:ext>
                </a:extLst>
              </p:cNvPr>
              <p:cNvSpPr txBox="1"/>
              <p:nvPr/>
            </p:nvSpPr>
            <p:spPr>
              <a:xfrm>
                <a:off x="9258282" y="4251665"/>
                <a:ext cx="2667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1" name="CaixaDeTexto 90">
                <a:extLst>
                  <a:ext uri="{FF2B5EF4-FFF2-40B4-BE49-F238E27FC236}">
                    <a16:creationId xmlns:a16="http://schemas.microsoft.com/office/drawing/2014/main" id="{EB5B6839-2436-F44A-5F15-E4ADFF43C7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8282" y="4251665"/>
                <a:ext cx="266702" cy="369332"/>
              </a:xfrm>
              <a:prstGeom prst="rect">
                <a:avLst/>
              </a:prstGeom>
              <a:blipFill>
                <a:blip r:embed="rId7"/>
                <a:stretch>
                  <a:fillRect r="-39535" b="-655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2136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C4C8F1-9434-104F-8710-FE4312988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Conjunto de dados de treinamento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6F74F9F4-136D-CEE1-5233-02754FB87A9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55771" y="1825624"/>
                <a:ext cx="6564086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Ao lado temos o conjunto de dados que usamos anteriormente.</a:t>
                </a:r>
              </a:p>
              <a:p>
                <a:r>
                  <a:rPr lang="pt-BR" dirty="0"/>
                  <a:t>Nosso objetivo é encontrar um modelo que mapeie os valores de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 em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pt-BR" dirty="0"/>
                  <a:t> de forma ótima (minimização do erro).</a:t>
                </a:r>
              </a:p>
              <a:p>
                <a:r>
                  <a:rPr lang="pt-BR" dirty="0"/>
                  <a:t>Antes, nós usamos o gradiente descendente para otimizar os pesos de uma função hipótese com formato de reta.</a:t>
                </a:r>
              </a:p>
              <a:p>
                <a:r>
                  <a:rPr lang="pt-BR" dirty="0"/>
                  <a:t>Agora, treinaremos uma rede neural para resolver o problema do mapeamento.</a:t>
                </a: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6F74F9F4-136D-CEE1-5233-02754FB87A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55771" y="1825624"/>
                <a:ext cx="6564086" cy="5032375"/>
              </a:xfrm>
              <a:blipFill>
                <a:blip r:embed="rId2"/>
                <a:stretch>
                  <a:fillRect l="-1673" t="-1937" r="-27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A2B44CCB-C6EA-ABAB-B703-F236121B306C}"/>
                  </a:ext>
                </a:extLst>
              </p:cNvPr>
              <p:cNvSpPr txBox="1"/>
              <p:nvPr/>
            </p:nvSpPr>
            <p:spPr>
              <a:xfrm>
                <a:off x="838200" y="1947542"/>
                <a:ext cx="4275711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32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pt-BR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−1, 0, 1, 2, 3, 4</m:t>
                          </m:r>
                        </m:e>
                      </m:d>
                    </m:oMath>
                  </m:oMathPara>
                </a14:m>
                <a:endParaRPr lang="pt-BR" sz="3200" b="0" i="1" dirty="0">
                  <a:latin typeface="Cambria Math" panose="020405030504060302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32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pt-BR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−3, −1, 1, 3, 5, 7</m:t>
                          </m:r>
                        </m:e>
                      </m:d>
                    </m:oMath>
                  </m:oMathPara>
                </a14:m>
                <a:endParaRPr lang="pt-BR" sz="3200" dirty="0"/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A2B44CCB-C6EA-ABAB-B703-F236121B30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947542"/>
                <a:ext cx="4275711" cy="107721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4433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449F96-8B9C-8642-EE66-30B04CC16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código da rede neural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1791AC7-C2B0-7101-5671-F00395B916D9}"/>
              </a:ext>
            </a:extLst>
          </p:cNvPr>
          <p:cNvSpPr txBox="1"/>
          <p:nvPr/>
        </p:nvSpPr>
        <p:spPr>
          <a:xfrm>
            <a:off x="2370364" y="1690688"/>
            <a:ext cx="745127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x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0.0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2.0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4.0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y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7.0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model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Sequential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layers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Dense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units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input_shape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])])</a:t>
            </a:r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1" dirty="0" err="1">
                <a:solidFill>
                  <a:srgbClr val="880088"/>
                </a:solidFill>
                <a:highlight>
                  <a:srgbClr val="FFFFFF"/>
                </a:highlight>
              </a:rPr>
              <a:t>compile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optimizer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sgd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loss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mean_squared_error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’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history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=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fit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epochs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500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1" dirty="0">
                <a:solidFill>
                  <a:srgbClr val="880088"/>
                </a:solidFill>
                <a:highlight>
                  <a:srgbClr val="FFFFFF"/>
                </a:highlight>
              </a:rPr>
              <a:t>print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predict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10.0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]))</a:t>
            </a:r>
            <a:endParaRPr lang="pt-BR" dirty="0"/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519528D3-91FB-B680-C835-3E7362AD65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715" y="4506686"/>
            <a:ext cx="11473542" cy="2351313"/>
          </a:xfrm>
        </p:spPr>
        <p:txBody>
          <a:bodyPr/>
          <a:lstStyle/>
          <a:p>
            <a:r>
              <a:rPr lang="pt-BR" dirty="0"/>
              <a:t>Usaremos as APIs da biblioteca </a:t>
            </a:r>
            <a:r>
              <a:rPr lang="pt-BR" dirty="0" err="1"/>
              <a:t>TensorFlow</a:t>
            </a:r>
            <a:r>
              <a:rPr lang="pt-BR" dirty="0"/>
              <a:t> para criar, treinar e avaliar nossas redes neurais.</a:t>
            </a:r>
          </a:p>
        </p:txBody>
      </p:sp>
    </p:spTree>
    <p:extLst>
      <p:ext uri="{BB962C8B-B14F-4D97-AF65-F5344CB8AC3E}">
        <p14:creationId xmlns:p14="http://schemas.microsoft.com/office/powerpoint/2010/main" val="3416305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449F96-8B9C-8642-EE66-30B04CC16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Definindo o conjunto de treinamento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5271C2DB-CB2D-7DA6-19D3-EA05C00F99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98715" y="4506686"/>
                <a:ext cx="11473542" cy="2351313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As primeiras duas linhas definem o conjunto de treinamento.</a:t>
                </a:r>
              </a:p>
              <a:p>
                <a:r>
                  <a:rPr lang="pt-BR" dirty="0"/>
                  <a:t>Ou seja, os valores de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pt-BR" dirty="0"/>
                  <a:t> que usaremos para otimizar o modelo durante as iterações e épocas de treinamento.</a:t>
                </a:r>
              </a:p>
              <a:p>
                <a:r>
                  <a:rPr lang="pt-BR" dirty="0"/>
                  <a:t>Cada valor de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t-BR" dirty="0"/>
                  <a:t> corresponde a um valor 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O Tensorflow espera que o conjunto de dados sejam </a:t>
                </a:r>
                <a:r>
                  <a:rPr lang="pt-BR" i="1" dirty="0" err="1"/>
                  <a:t>arrays</a:t>
                </a:r>
                <a:r>
                  <a:rPr lang="pt-BR" dirty="0"/>
                  <a:t> </a:t>
                </a:r>
                <a:r>
                  <a:rPr lang="pt-BR" dirty="0" err="1"/>
                  <a:t>NumPy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5271C2DB-CB2D-7DA6-19D3-EA05C00F99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8715" y="4506686"/>
                <a:ext cx="11473542" cy="2351313"/>
              </a:xfrm>
              <a:blipFill>
                <a:blip r:embed="rId2"/>
                <a:stretch>
                  <a:fillRect l="-956" t="-5699" b="-51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aixaDeTexto 3">
            <a:extLst>
              <a:ext uri="{FF2B5EF4-FFF2-40B4-BE49-F238E27FC236}">
                <a16:creationId xmlns:a16="http://schemas.microsoft.com/office/drawing/2014/main" id="{08E0EBAF-B825-EC26-6D53-38BD78023702}"/>
              </a:ext>
            </a:extLst>
          </p:cNvPr>
          <p:cNvSpPr txBox="1"/>
          <p:nvPr/>
        </p:nvSpPr>
        <p:spPr>
          <a:xfrm>
            <a:off x="2370364" y="1690688"/>
            <a:ext cx="745127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x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0.0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2.0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4.0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y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7.0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model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Sequential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layers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Dense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units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input_shape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])])</a:t>
            </a:r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1" dirty="0" err="1">
                <a:solidFill>
                  <a:srgbClr val="880088"/>
                </a:solidFill>
                <a:highlight>
                  <a:srgbClr val="FFFFFF"/>
                </a:highlight>
              </a:rPr>
              <a:t>compile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optimizer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sgd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loss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mean_squared_error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’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history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=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fit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epochs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500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1" dirty="0">
                <a:solidFill>
                  <a:srgbClr val="880088"/>
                </a:solidFill>
                <a:highlight>
                  <a:srgbClr val="FFFFFF"/>
                </a:highlight>
              </a:rPr>
              <a:t>print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predict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10.0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]))</a:t>
            </a:r>
            <a:endParaRPr lang="pt-BR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2978BF3C-13F3-2A8F-20C2-C8B2ED8D1C42}"/>
              </a:ext>
            </a:extLst>
          </p:cNvPr>
          <p:cNvSpPr/>
          <p:nvPr/>
        </p:nvSpPr>
        <p:spPr>
          <a:xfrm>
            <a:off x="2370363" y="1690688"/>
            <a:ext cx="3976007" cy="66062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4816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449F96-8B9C-8642-EE66-30B04CC16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Definindo uma rede neural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271C2DB-CB2D-7DA6-19D3-EA05C00F99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715" y="4506686"/>
            <a:ext cx="11473542" cy="2351313"/>
          </a:xfrm>
        </p:spPr>
        <p:txBody>
          <a:bodyPr/>
          <a:lstStyle/>
          <a:p>
            <a:r>
              <a:rPr lang="pt-BR" dirty="0"/>
              <a:t>Na sequência, temos a definição da rede neural.</a:t>
            </a:r>
          </a:p>
          <a:p>
            <a:r>
              <a:rPr lang="pt-BR" dirty="0"/>
              <a:t>É uma rede neural muito simples, uma das mais simples que veremos.</a:t>
            </a:r>
          </a:p>
          <a:p>
            <a:r>
              <a:rPr lang="pt-BR" dirty="0"/>
              <a:t>Antes de discutirmos o código, vamos relembrar alguns termos para que possamos entendê-lo.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8E0EBAF-B825-EC26-6D53-38BD78023702}"/>
              </a:ext>
            </a:extLst>
          </p:cNvPr>
          <p:cNvSpPr txBox="1"/>
          <p:nvPr/>
        </p:nvSpPr>
        <p:spPr>
          <a:xfrm>
            <a:off x="2370364" y="1690688"/>
            <a:ext cx="745127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x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0.0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2.0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4.0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y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7.0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model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Sequential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layers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Dense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units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input_shape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])])</a:t>
            </a:r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1" dirty="0" err="1">
                <a:solidFill>
                  <a:srgbClr val="880088"/>
                </a:solidFill>
                <a:highlight>
                  <a:srgbClr val="FFFFFF"/>
                </a:highlight>
              </a:rPr>
              <a:t>compile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optimizer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sgd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loss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mean_squared_error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’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history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=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fit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epochs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500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1" dirty="0">
                <a:solidFill>
                  <a:srgbClr val="880088"/>
                </a:solidFill>
                <a:highlight>
                  <a:srgbClr val="FFFFFF"/>
                </a:highlight>
              </a:rPr>
              <a:t>print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predict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10.0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]))</a:t>
            </a:r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FCDC870-11DD-7CC0-39D2-F418F4A8AD28}"/>
              </a:ext>
            </a:extLst>
          </p:cNvPr>
          <p:cNvSpPr/>
          <p:nvPr/>
        </p:nvSpPr>
        <p:spPr>
          <a:xfrm>
            <a:off x="2370363" y="2510349"/>
            <a:ext cx="7451271" cy="3922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2510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30E04A-E250-2E8C-4DA7-FE39DF091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Relembrando alguns termos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89C2729-D87A-8E86-AB96-FFDA07D45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4600" y="1825624"/>
            <a:ext cx="5704114" cy="5032371"/>
          </a:xfrm>
        </p:spPr>
        <p:txBody>
          <a:bodyPr/>
          <a:lstStyle/>
          <a:p>
            <a:r>
              <a:rPr lang="pt-BR" dirty="0"/>
              <a:t>Cada um dos círculos ao lado é um neurônio ou nó.</a:t>
            </a:r>
          </a:p>
        </p:txBody>
      </p:sp>
      <p:grpSp>
        <p:nvGrpSpPr>
          <p:cNvPr id="77" name="Agrupar 76">
            <a:extLst>
              <a:ext uri="{FF2B5EF4-FFF2-40B4-BE49-F238E27FC236}">
                <a16:creationId xmlns:a16="http://schemas.microsoft.com/office/drawing/2014/main" id="{F8A379B1-E489-BBAB-ABBA-4E2CADA1B609}"/>
              </a:ext>
            </a:extLst>
          </p:cNvPr>
          <p:cNvGrpSpPr/>
          <p:nvPr/>
        </p:nvGrpSpPr>
        <p:grpSpPr>
          <a:xfrm>
            <a:off x="1262741" y="2275505"/>
            <a:ext cx="3086099" cy="3058495"/>
            <a:chOff x="598713" y="2308162"/>
            <a:chExt cx="3086099" cy="3058495"/>
          </a:xfrm>
        </p:grpSpPr>
        <p:sp>
          <p:nvSpPr>
            <p:cNvPr id="78" name="Elipse 77">
              <a:extLst>
                <a:ext uri="{FF2B5EF4-FFF2-40B4-BE49-F238E27FC236}">
                  <a16:creationId xmlns:a16="http://schemas.microsoft.com/office/drawing/2014/main" id="{3F711C16-999C-441C-29DF-DF5D5C235C30}"/>
                </a:ext>
              </a:extLst>
            </p:cNvPr>
            <p:cNvSpPr/>
            <p:nvPr/>
          </p:nvSpPr>
          <p:spPr>
            <a:xfrm>
              <a:off x="1828800" y="2645229"/>
              <a:ext cx="566057" cy="56605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9" name="Elipse 78">
              <a:extLst>
                <a:ext uri="{FF2B5EF4-FFF2-40B4-BE49-F238E27FC236}">
                  <a16:creationId xmlns:a16="http://schemas.microsoft.com/office/drawing/2014/main" id="{DAD915BA-2D78-7CBE-5751-0196BDC99FF0}"/>
                </a:ext>
              </a:extLst>
            </p:cNvPr>
            <p:cNvSpPr/>
            <p:nvPr/>
          </p:nvSpPr>
          <p:spPr>
            <a:xfrm>
              <a:off x="1828799" y="3363686"/>
              <a:ext cx="566057" cy="56605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0" name="Elipse 79">
              <a:extLst>
                <a:ext uri="{FF2B5EF4-FFF2-40B4-BE49-F238E27FC236}">
                  <a16:creationId xmlns:a16="http://schemas.microsoft.com/office/drawing/2014/main" id="{051DA8EE-4CB1-4D59-F041-CC7FF7A0518E}"/>
                </a:ext>
              </a:extLst>
            </p:cNvPr>
            <p:cNvSpPr/>
            <p:nvPr/>
          </p:nvSpPr>
          <p:spPr>
            <a:xfrm>
              <a:off x="1828799" y="4082143"/>
              <a:ext cx="566057" cy="56605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1" name="Elipse 80">
              <a:extLst>
                <a:ext uri="{FF2B5EF4-FFF2-40B4-BE49-F238E27FC236}">
                  <a16:creationId xmlns:a16="http://schemas.microsoft.com/office/drawing/2014/main" id="{19A74916-C423-EB59-EEBB-40E2C027DE0D}"/>
                </a:ext>
              </a:extLst>
            </p:cNvPr>
            <p:cNvSpPr/>
            <p:nvPr/>
          </p:nvSpPr>
          <p:spPr>
            <a:xfrm>
              <a:off x="1828799" y="4800600"/>
              <a:ext cx="566057" cy="56605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2" name="Elipse 81">
              <a:extLst>
                <a:ext uri="{FF2B5EF4-FFF2-40B4-BE49-F238E27FC236}">
                  <a16:creationId xmlns:a16="http://schemas.microsoft.com/office/drawing/2014/main" id="{E3A39CB9-6045-6283-87A1-A27DB4DD6B0A}"/>
                </a:ext>
              </a:extLst>
            </p:cNvPr>
            <p:cNvSpPr/>
            <p:nvPr/>
          </p:nvSpPr>
          <p:spPr>
            <a:xfrm>
              <a:off x="2786742" y="3363685"/>
              <a:ext cx="566057" cy="56605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3" name="Elipse 82">
              <a:extLst>
                <a:ext uri="{FF2B5EF4-FFF2-40B4-BE49-F238E27FC236}">
                  <a16:creationId xmlns:a16="http://schemas.microsoft.com/office/drawing/2014/main" id="{A63130C6-D637-BB5C-C4BF-D644C40FA95A}"/>
                </a:ext>
              </a:extLst>
            </p:cNvPr>
            <p:cNvSpPr/>
            <p:nvPr/>
          </p:nvSpPr>
          <p:spPr>
            <a:xfrm>
              <a:off x="2786741" y="4082142"/>
              <a:ext cx="566057" cy="56605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4" name="Elipse 83">
              <a:extLst>
                <a:ext uri="{FF2B5EF4-FFF2-40B4-BE49-F238E27FC236}">
                  <a16:creationId xmlns:a16="http://schemas.microsoft.com/office/drawing/2014/main" id="{AEB215F3-6528-4707-50FC-34BF384575D9}"/>
                </a:ext>
              </a:extLst>
            </p:cNvPr>
            <p:cNvSpPr/>
            <p:nvPr/>
          </p:nvSpPr>
          <p:spPr>
            <a:xfrm>
              <a:off x="870856" y="2962615"/>
              <a:ext cx="566057" cy="56605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5" name="Elipse 84">
              <a:extLst>
                <a:ext uri="{FF2B5EF4-FFF2-40B4-BE49-F238E27FC236}">
                  <a16:creationId xmlns:a16="http://schemas.microsoft.com/office/drawing/2014/main" id="{D872480E-CA74-453B-B356-1CB8A7F6C1F7}"/>
                </a:ext>
              </a:extLst>
            </p:cNvPr>
            <p:cNvSpPr/>
            <p:nvPr/>
          </p:nvSpPr>
          <p:spPr>
            <a:xfrm>
              <a:off x="870856" y="3718265"/>
              <a:ext cx="566057" cy="56605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6" name="Elipse 85">
              <a:extLst>
                <a:ext uri="{FF2B5EF4-FFF2-40B4-BE49-F238E27FC236}">
                  <a16:creationId xmlns:a16="http://schemas.microsoft.com/office/drawing/2014/main" id="{C023918A-1BF1-E544-F30A-ADDEA61A6A9C}"/>
                </a:ext>
              </a:extLst>
            </p:cNvPr>
            <p:cNvSpPr/>
            <p:nvPr/>
          </p:nvSpPr>
          <p:spPr>
            <a:xfrm>
              <a:off x="870856" y="4473915"/>
              <a:ext cx="566057" cy="56605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87" name="Conector de Seta Reta 86">
              <a:extLst>
                <a:ext uri="{FF2B5EF4-FFF2-40B4-BE49-F238E27FC236}">
                  <a16:creationId xmlns:a16="http://schemas.microsoft.com/office/drawing/2014/main" id="{4B0761D3-1D33-4C45-117F-C6828FCEAE1C}"/>
                </a:ext>
              </a:extLst>
            </p:cNvPr>
            <p:cNvCxnSpPr>
              <a:stCxn id="84" idx="6"/>
              <a:endCxn id="78" idx="2"/>
            </p:cNvCxnSpPr>
            <p:nvPr/>
          </p:nvCxnSpPr>
          <p:spPr>
            <a:xfrm flipV="1">
              <a:off x="1436913" y="2928258"/>
              <a:ext cx="391887" cy="3173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ector de Seta Reta 87">
              <a:extLst>
                <a:ext uri="{FF2B5EF4-FFF2-40B4-BE49-F238E27FC236}">
                  <a16:creationId xmlns:a16="http://schemas.microsoft.com/office/drawing/2014/main" id="{10E618C7-0E69-7F34-602A-77456DA73C9B}"/>
                </a:ext>
              </a:extLst>
            </p:cNvPr>
            <p:cNvCxnSpPr>
              <a:stCxn id="84" idx="6"/>
              <a:endCxn id="79" idx="2"/>
            </p:cNvCxnSpPr>
            <p:nvPr/>
          </p:nvCxnSpPr>
          <p:spPr>
            <a:xfrm>
              <a:off x="1436913" y="3245644"/>
              <a:ext cx="391886" cy="4010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ector de Seta Reta 88">
              <a:extLst>
                <a:ext uri="{FF2B5EF4-FFF2-40B4-BE49-F238E27FC236}">
                  <a16:creationId xmlns:a16="http://schemas.microsoft.com/office/drawing/2014/main" id="{2EF3BEA5-154E-8C01-8F7F-EBFB40A86510}"/>
                </a:ext>
              </a:extLst>
            </p:cNvPr>
            <p:cNvCxnSpPr>
              <a:stCxn id="84" idx="6"/>
              <a:endCxn id="80" idx="2"/>
            </p:cNvCxnSpPr>
            <p:nvPr/>
          </p:nvCxnSpPr>
          <p:spPr>
            <a:xfrm>
              <a:off x="1436913" y="3245644"/>
              <a:ext cx="391886" cy="11195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ector de Seta Reta 89">
              <a:extLst>
                <a:ext uri="{FF2B5EF4-FFF2-40B4-BE49-F238E27FC236}">
                  <a16:creationId xmlns:a16="http://schemas.microsoft.com/office/drawing/2014/main" id="{3912DB0B-BA7B-88FA-614E-2A3BFF94445E}"/>
                </a:ext>
              </a:extLst>
            </p:cNvPr>
            <p:cNvCxnSpPr>
              <a:stCxn id="84" idx="6"/>
              <a:endCxn id="81" idx="2"/>
            </p:cNvCxnSpPr>
            <p:nvPr/>
          </p:nvCxnSpPr>
          <p:spPr>
            <a:xfrm>
              <a:off x="1436913" y="3245644"/>
              <a:ext cx="391886" cy="18379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ector de Seta Reta 90">
              <a:extLst>
                <a:ext uri="{FF2B5EF4-FFF2-40B4-BE49-F238E27FC236}">
                  <a16:creationId xmlns:a16="http://schemas.microsoft.com/office/drawing/2014/main" id="{C6CD3620-0444-E712-1D4A-A5A4B2CF8F63}"/>
                </a:ext>
              </a:extLst>
            </p:cNvPr>
            <p:cNvCxnSpPr>
              <a:stCxn id="85" idx="6"/>
              <a:endCxn id="78" idx="2"/>
            </p:cNvCxnSpPr>
            <p:nvPr/>
          </p:nvCxnSpPr>
          <p:spPr>
            <a:xfrm flipV="1">
              <a:off x="1436913" y="2928258"/>
              <a:ext cx="391887" cy="10730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ector de Seta Reta 91">
              <a:extLst>
                <a:ext uri="{FF2B5EF4-FFF2-40B4-BE49-F238E27FC236}">
                  <a16:creationId xmlns:a16="http://schemas.microsoft.com/office/drawing/2014/main" id="{5E2A5F46-9BC2-47B0-C5E0-BAA439CC01FC}"/>
                </a:ext>
              </a:extLst>
            </p:cNvPr>
            <p:cNvCxnSpPr>
              <a:stCxn id="86" idx="6"/>
              <a:endCxn id="79" idx="2"/>
            </p:cNvCxnSpPr>
            <p:nvPr/>
          </p:nvCxnSpPr>
          <p:spPr>
            <a:xfrm flipV="1">
              <a:off x="1436913" y="3646715"/>
              <a:ext cx="391886" cy="11102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ector de Seta Reta 92">
              <a:extLst>
                <a:ext uri="{FF2B5EF4-FFF2-40B4-BE49-F238E27FC236}">
                  <a16:creationId xmlns:a16="http://schemas.microsoft.com/office/drawing/2014/main" id="{F9D3224F-AF72-0426-8205-4FBD527BD7AD}"/>
                </a:ext>
              </a:extLst>
            </p:cNvPr>
            <p:cNvCxnSpPr>
              <a:stCxn id="85" idx="6"/>
              <a:endCxn id="79" idx="2"/>
            </p:cNvCxnSpPr>
            <p:nvPr/>
          </p:nvCxnSpPr>
          <p:spPr>
            <a:xfrm flipV="1">
              <a:off x="1436913" y="3646715"/>
              <a:ext cx="391886" cy="3545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ector de Seta Reta 93">
              <a:extLst>
                <a:ext uri="{FF2B5EF4-FFF2-40B4-BE49-F238E27FC236}">
                  <a16:creationId xmlns:a16="http://schemas.microsoft.com/office/drawing/2014/main" id="{A66DAE43-0A1F-9F45-1176-49DCA5478EB6}"/>
                </a:ext>
              </a:extLst>
            </p:cNvPr>
            <p:cNvCxnSpPr>
              <a:stCxn id="85" idx="6"/>
              <a:endCxn id="80" idx="2"/>
            </p:cNvCxnSpPr>
            <p:nvPr/>
          </p:nvCxnSpPr>
          <p:spPr>
            <a:xfrm>
              <a:off x="1436913" y="4001294"/>
              <a:ext cx="391886" cy="3638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ector de Seta Reta 94">
              <a:extLst>
                <a:ext uri="{FF2B5EF4-FFF2-40B4-BE49-F238E27FC236}">
                  <a16:creationId xmlns:a16="http://schemas.microsoft.com/office/drawing/2014/main" id="{60EAF2FA-38FF-EE48-A5C7-2BD378ED0805}"/>
                </a:ext>
              </a:extLst>
            </p:cNvPr>
            <p:cNvCxnSpPr>
              <a:stCxn id="85" idx="6"/>
              <a:endCxn id="81" idx="2"/>
            </p:cNvCxnSpPr>
            <p:nvPr/>
          </p:nvCxnSpPr>
          <p:spPr>
            <a:xfrm>
              <a:off x="1436913" y="4001294"/>
              <a:ext cx="391886" cy="10823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ector de Seta Reta 95">
              <a:extLst>
                <a:ext uri="{FF2B5EF4-FFF2-40B4-BE49-F238E27FC236}">
                  <a16:creationId xmlns:a16="http://schemas.microsoft.com/office/drawing/2014/main" id="{1C79D24B-5F96-09BC-0793-E01EC40CB9BD}"/>
                </a:ext>
              </a:extLst>
            </p:cNvPr>
            <p:cNvCxnSpPr>
              <a:stCxn id="86" idx="6"/>
              <a:endCxn id="78" idx="2"/>
            </p:cNvCxnSpPr>
            <p:nvPr/>
          </p:nvCxnSpPr>
          <p:spPr>
            <a:xfrm flipV="1">
              <a:off x="1436913" y="2928258"/>
              <a:ext cx="391887" cy="18286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ector de Seta Reta 96">
              <a:extLst>
                <a:ext uri="{FF2B5EF4-FFF2-40B4-BE49-F238E27FC236}">
                  <a16:creationId xmlns:a16="http://schemas.microsoft.com/office/drawing/2014/main" id="{AA49314F-364F-E84C-1DA5-F879603AAA8A}"/>
                </a:ext>
              </a:extLst>
            </p:cNvPr>
            <p:cNvCxnSpPr>
              <a:stCxn id="86" idx="6"/>
              <a:endCxn id="80" idx="2"/>
            </p:cNvCxnSpPr>
            <p:nvPr/>
          </p:nvCxnSpPr>
          <p:spPr>
            <a:xfrm flipV="1">
              <a:off x="1436913" y="4365172"/>
              <a:ext cx="391886" cy="3917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ector de Seta Reta 97">
              <a:extLst>
                <a:ext uri="{FF2B5EF4-FFF2-40B4-BE49-F238E27FC236}">
                  <a16:creationId xmlns:a16="http://schemas.microsoft.com/office/drawing/2014/main" id="{0B05AD63-B476-DEEF-DAAB-5E56A6B079ED}"/>
                </a:ext>
              </a:extLst>
            </p:cNvPr>
            <p:cNvCxnSpPr>
              <a:stCxn id="86" idx="6"/>
              <a:endCxn id="81" idx="2"/>
            </p:cNvCxnSpPr>
            <p:nvPr/>
          </p:nvCxnSpPr>
          <p:spPr>
            <a:xfrm>
              <a:off x="1436913" y="4756944"/>
              <a:ext cx="391886" cy="3266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ector de Seta Reta 98">
              <a:extLst>
                <a:ext uri="{FF2B5EF4-FFF2-40B4-BE49-F238E27FC236}">
                  <a16:creationId xmlns:a16="http://schemas.microsoft.com/office/drawing/2014/main" id="{6B937CD4-117C-7E48-9B45-BC50669F0CC2}"/>
                </a:ext>
              </a:extLst>
            </p:cNvPr>
            <p:cNvCxnSpPr>
              <a:stCxn id="78" idx="6"/>
              <a:endCxn id="82" idx="2"/>
            </p:cNvCxnSpPr>
            <p:nvPr/>
          </p:nvCxnSpPr>
          <p:spPr>
            <a:xfrm>
              <a:off x="2394857" y="2928258"/>
              <a:ext cx="391885" cy="7184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ector de Seta Reta 99">
              <a:extLst>
                <a:ext uri="{FF2B5EF4-FFF2-40B4-BE49-F238E27FC236}">
                  <a16:creationId xmlns:a16="http://schemas.microsoft.com/office/drawing/2014/main" id="{480DCA50-06DD-1BF8-F4F5-263702B10061}"/>
                </a:ext>
              </a:extLst>
            </p:cNvPr>
            <p:cNvCxnSpPr>
              <a:stCxn id="79" idx="6"/>
              <a:endCxn id="83" idx="2"/>
            </p:cNvCxnSpPr>
            <p:nvPr/>
          </p:nvCxnSpPr>
          <p:spPr>
            <a:xfrm>
              <a:off x="2394856" y="3646715"/>
              <a:ext cx="391885" cy="7184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ector de Seta Reta 100">
              <a:extLst>
                <a:ext uri="{FF2B5EF4-FFF2-40B4-BE49-F238E27FC236}">
                  <a16:creationId xmlns:a16="http://schemas.microsoft.com/office/drawing/2014/main" id="{8D93FBBA-532E-3921-0024-9D156EA6CC1B}"/>
                </a:ext>
              </a:extLst>
            </p:cNvPr>
            <p:cNvCxnSpPr>
              <a:stCxn id="80" idx="6"/>
              <a:endCxn id="83" idx="2"/>
            </p:cNvCxnSpPr>
            <p:nvPr/>
          </p:nvCxnSpPr>
          <p:spPr>
            <a:xfrm flipV="1">
              <a:off x="2394856" y="4365171"/>
              <a:ext cx="391885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ector de Seta Reta 101">
              <a:extLst>
                <a:ext uri="{FF2B5EF4-FFF2-40B4-BE49-F238E27FC236}">
                  <a16:creationId xmlns:a16="http://schemas.microsoft.com/office/drawing/2014/main" id="{345F2276-9F16-2A1C-8F90-C8391CB65DC7}"/>
                </a:ext>
              </a:extLst>
            </p:cNvPr>
            <p:cNvCxnSpPr>
              <a:stCxn id="81" idx="6"/>
              <a:endCxn id="83" idx="2"/>
            </p:cNvCxnSpPr>
            <p:nvPr/>
          </p:nvCxnSpPr>
          <p:spPr>
            <a:xfrm flipV="1">
              <a:off x="2394856" y="4365171"/>
              <a:ext cx="391885" cy="7184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ector de Seta Reta 102">
              <a:extLst>
                <a:ext uri="{FF2B5EF4-FFF2-40B4-BE49-F238E27FC236}">
                  <a16:creationId xmlns:a16="http://schemas.microsoft.com/office/drawing/2014/main" id="{B5C25FCE-8F3C-6BDA-58BB-933316DC8CB1}"/>
                </a:ext>
              </a:extLst>
            </p:cNvPr>
            <p:cNvCxnSpPr>
              <a:cxnSpLocks/>
              <a:stCxn id="78" idx="6"/>
              <a:endCxn id="83" idx="2"/>
            </p:cNvCxnSpPr>
            <p:nvPr/>
          </p:nvCxnSpPr>
          <p:spPr>
            <a:xfrm>
              <a:off x="2394857" y="2928258"/>
              <a:ext cx="391884" cy="14369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ector de Seta Reta 103">
              <a:extLst>
                <a:ext uri="{FF2B5EF4-FFF2-40B4-BE49-F238E27FC236}">
                  <a16:creationId xmlns:a16="http://schemas.microsoft.com/office/drawing/2014/main" id="{8FCB7AE0-204C-C167-9A5C-B97A8F5A5E02}"/>
                </a:ext>
              </a:extLst>
            </p:cNvPr>
            <p:cNvCxnSpPr>
              <a:stCxn id="79" idx="6"/>
              <a:endCxn id="82" idx="2"/>
            </p:cNvCxnSpPr>
            <p:nvPr/>
          </p:nvCxnSpPr>
          <p:spPr>
            <a:xfrm flipV="1">
              <a:off x="2394856" y="3646714"/>
              <a:ext cx="39188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ector de Seta Reta 104">
              <a:extLst>
                <a:ext uri="{FF2B5EF4-FFF2-40B4-BE49-F238E27FC236}">
                  <a16:creationId xmlns:a16="http://schemas.microsoft.com/office/drawing/2014/main" id="{9E2A57D1-BF18-440A-1624-40AA9C0C9AED}"/>
                </a:ext>
              </a:extLst>
            </p:cNvPr>
            <p:cNvCxnSpPr>
              <a:stCxn id="80" idx="6"/>
              <a:endCxn id="82" idx="2"/>
            </p:cNvCxnSpPr>
            <p:nvPr/>
          </p:nvCxnSpPr>
          <p:spPr>
            <a:xfrm flipV="1">
              <a:off x="2394856" y="3646714"/>
              <a:ext cx="391886" cy="7184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ector de Seta Reta 105">
              <a:extLst>
                <a:ext uri="{FF2B5EF4-FFF2-40B4-BE49-F238E27FC236}">
                  <a16:creationId xmlns:a16="http://schemas.microsoft.com/office/drawing/2014/main" id="{78EF831F-87D7-DBF8-17BD-62684A5E63BF}"/>
                </a:ext>
              </a:extLst>
            </p:cNvPr>
            <p:cNvCxnSpPr>
              <a:stCxn id="81" idx="6"/>
              <a:endCxn id="82" idx="2"/>
            </p:cNvCxnSpPr>
            <p:nvPr/>
          </p:nvCxnSpPr>
          <p:spPr>
            <a:xfrm flipV="1">
              <a:off x="2394856" y="3646714"/>
              <a:ext cx="391886" cy="14369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CaixaDeTexto 106">
              <a:extLst>
                <a:ext uri="{FF2B5EF4-FFF2-40B4-BE49-F238E27FC236}">
                  <a16:creationId xmlns:a16="http://schemas.microsoft.com/office/drawing/2014/main" id="{86ECE9D6-68DB-75D1-E666-3B2F4229CC83}"/>
                </a:ext>
              </a:extLst>
            </p:cNvPr>
            <p:cNvSpPr txBox="1"/>
            <p:nvPr/>
          </p:nvSpPr>
          <p:spPr>
            <a:xfrm>
              <a:off x="2454726" y="2308162"/>
              <a:ext cx="12300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Neurônio</a:t>
              </a:r>
            </a:p>
          </p:txBody>
        </p:sp>
        <p:sp>
          <p:nvSpPr>
            <p:cNvPr id="108" name="Forma Livre: Forma 107">
              <a:extLst>
                <a:ext uri="{FF2B5EF4-FFF2-40B4-BE49-F238E27FC236}">
                  <a16:creationId xmlns:a16="http://schemas.microsoft.com/office/drawing/2014/main" id="{75F6CAE9-4F5B-92EC-1FA9-38BDB9DC55A4}"/>
                </a:ext>
              </a:extLst>
            </p:cNvPr>
            <p:cNvSpPr/>
            <p:nvPr/>
          </p:nvSpPr>
          <p:spPr>
            <a:xfrm>
              <a:off x="2068281" y="2424094"/>
              <a:ext cx="413657" cy="166042"/>
            </a:xfrm>
            <a:custGeom>
              <a:avLst/>
              <a:gdLst>
                <a:gd name="connsiteX0" fmla="*/ 0 w 413657"/>
                <a:gd name="connsiteY0" fmla="*/ 166042 h 166042"/>
                <a:gd name="connsiteX1" fmla="*/ 76200 w 413657"/>
                <a:gd name="connsiteY1" fmla="*/ 2756 h 166042"/>
                <a:gd name="connsiteX2" fmla="*/ 413657 w 413657"/>
                <a:gd name="connsiteY2" fmla="*/ 78956 h 166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3657" h="166042">
                  <a:moveTo>
                    <a:pt x="0" y="166042"/>
                  </a:moveTo>
                  <a:cubicBezTo>
                    <a:pt x="3628" y="91656"/>
                    <a:pt x="7257" y="17270"/>
                    <a:pt x="76200" y="2756"/>
                  </a:cubicBezTo>
                  <a:cubicBezTo>
                    <a:pt x="145143" y="-11758"/>
                    <a:pt x="279400" y="33599"/>
                    <a:pt x="413657" y="78956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09" name="Conector de Seta Reta 108">
              <a:extLst>
                <a:ext uri="{FF2B5EF4-FFF2-40B4-BE49-F238E27FC236}">
                  <a16:creationId xmlns:a16="http://schemas.microsoft.com/office/drawing/2014/main" id="{DD200772-7E7B-FE6C-44AC-7E941863A6BF}"/>
                </a:ext>
              </a:extLst>
            </p:cNvPr>
            <p:cNvCxnSpPr>
              <a:endCxn id="84" idx="2"/>
            </p:cNvCxnSpPr>
            <p:nvPr/>
          </p:nvCxnSpPr>
          <p:spPr>
            <a:xfrm>
              <a:off x="598714" y="3245643"/>
              <a:ext cx="272142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ector de Seta Reta 109">
              <a:extLst>
                <a:ext uri="{FF2B5EF4-FFF2-40B4-BE49-F238E27FC236}">
                  <a16:creationId xmlns:a16="http://schemas.microsoft.com/office/drawing/2014/main" id="{9D8F67E1-B2AC-FD49-9C70-5716FA06969F}"/>
                </a:ext>
              </a:extLst>
            </p:cNvPr>
            <p:cNvCxnSpPr>
              <a:endCxn id="85" idx="2"/>
            </p:cNvCxnSpPr>
            <p:nvPr/>
          </p:nvCxnSpPr>
          <p:spPr>
            <a:xfrm>
              <a:off x="598714" y="3245643"/>
              <a:ext cx="272142" cy="7556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ector de Seta Reta 110">
              <a:extLst>
                <a:ext uri="{FF2B5EF4-FFF2-40B4-BE49-F238E27FC236}">
                  <a16:creationId xmlns:a16="http://schemas.microsoft.com/office/drawing/2014/main" id="{5CB1FBC1-928E-E251-5995-908DBAA08898}"/>
                </a:ext>
              </a:extLst>
            </p:cNvPr>
            <p:cNvCxnSpPr>
              <a:endCxn id="86" idx="2"/>
            </p:cNvCxnSpPr>
            <p:nvPr/>
          </p:nvCxnSpPr>
          <p:spPr>
            <a:xfrm>
              <a:off x="598714" y="3245643"/>
              <a:ext cx="272142" cy="15113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ector de Seta Reta 111">
              <a:extLst>
                <a:ext uri="{FF2B5EF4-FFF2-40B4-BE49-F238E27FC236}">
                  <a16:creationId xmlns:a16="http://schemas.microsoft.com/office/drawing/2014/main" id="{A35DF8F4-1616-8571-93FE-278EB3816FD4}"/>
                </a:ext>
              </a:extLst>
            </p:cNvPr>
            <p:cNvCxnSpPr/>
            <p:nvPr/>
          </p:nvCxnSpPr>
          <p:spPr>
            <a:xfrm>
              <a:off x="598714" y="4726100"/>
              <a:ext cx="272142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ector reto 112">
              <a:extLst>
                <a:ext uri="{FF2B5EF4-FFF2-40B4-BE49-F238E27FC236}">
                  <a16:creationId xmlns:a16="http://schemas.microsoft.com/office/drawing/2014/main" id="{B58FD32B-52AF-36BD-1B41-7407D017B459}"/>
                </a:ext>
              </a:extLst>
            </p:cNvPr>
            <p:cNvCxnSpPr>
              <a:cxnSpLocks/>
              <a:endCxn id="85" idx="2"/>
            </p:cNvCxnSpPr>
            <p:nvPr/>
          </p:nvCxnSpPr>
          <p:spPr>
            <a:xfrm flipV="1">
              <a:off x="598713" y="4001294"/>
              <a:ext cx="272143" cy="723106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ector de Seta Reta 113">
              <a:extLst>
                <a:ext uri="{FF2B5EF4-FFF2-40B4-BE49-F238E27FC236}">
                  <a16:creationId xmlns:a16="http://schemas.microsoft.com/office/drawing/2014/main" id="{3EA617B7-DB9F-3092-147B-1F5A71166A33}"/>
                </a:ext>
              </a:extLst>
            </p:cNvPr>
            <p:cNvCxnSpPr/>
            <p:nvPr/>
          </p:nvCxnSpPr>
          <p:spPr>
            <a:xfrm>
              <a:off x="3352797" y="3646712"/>
              <a:ext cx="272142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ector de Seta Reta 114">
              <a:extLst>
                <a:ext uri="{FF2B5EF4-FFF2-40B4-BE49-F238E27FC236}">
                  <a16:creationId xmlns:a16="http://schemas.microsoft.com/office/drawing/2014/main" id="{366AFBA3-B356-BFC5-FC24-1A6E67F4DA23}"/>
                </a:ext>
              </a:extLst>
            </p:cNvPr>
            <p:cNvCxnSpPr/>
            <p:nvPr/>
          </p:nvCxnSpPr>
          <p:spPr>
            <a:xfrm>
              <a:off x="3352797" y="4362846"/>
              <a:ext cx="272142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CaixaDeTexto 115">
                <a:extLst>
                  <a:ext uri="{FF2B5EF4-FFF2-40B4-BE49-F238E27FC236}">
                    <a16:creationId xmlns:a16="http://schemas.microsoft.com/office/drawing/2014/main" id="{1CD8757B-1311-4FA6-2200-D5AC926E7B0D}"/>
                  </a:ext>
                </a:extLst>
              </p:cNvPr>
              <p:cNvSpPr txBox="1"/>
              <p:nvPr/>
            </p:nvSpPr>
            <p:spPr>
              <a:xfrm>
                <a:off x="922561" y="2974265"/>
                <a:ext cx="2667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16" name="CaixaDeTexto 115">
                <a:extLst>
                  <a:ext uri="{FF2B5EF4-FFF2-40B4-BE49-F238E27FC236}">
                    <a16:creationId xmlns:a16="http://schemas.microsoft.com/office/drawing/2014/main" id="{1CD8757B-1311-4FA6-2200-D5AC926E7B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561" y="2974265"/>
                <a:ext cx="266702" cy="369332"/>
              </a:xfrm>
              <a:prstGeom prst="rect">
                <a:avLst/>
              </a:prstGeom>
              <a:blipFill>
                <a:blip r:embed="rId2"/>
                <a:stretch>
                  <a:fillRect r="-3636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CaixaDeTexto 116">
                <a:extLst>
                  <a:ext uri="{FF2B5EF4-FFF2-40B4-BE49-F238E27FC236}">
                    <a16:creationId xmlns:a16="http://schemas.microsoft.com/office/drawing/2014/main" id="{A6BDB99A-A149-B3C5-BA75-3DD4A1960242}"/>
                  </a:ext>
                </a:extLst>
              </p:cNvPr>
              <p:cNvSpPr txBox="1"/>
              <p:nvPr/>
            </p:nvSpPr>
            <p:spPr>
              <a:xfrm>
                <a:off x="920926" y="4430876"/>
                <a:ext cx="2667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17" name="CaixaDeTexto 116">
                <a:extLst>
                  <a:ext uri="{FF2B5EF4-FFF2-40B4-BE49-F238E27FC236}">
                    <a16:creationId xmlns:a16="http://schemas.microsoft.com/office/drawing/2014/main" id="{A6BDB99A-A149-B3C5-BA75-3DD4A19602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926" y="4430876"/>
                <a:ext cx="266702" cy="369332"/>
              </a:xfrm>
              <a:prstGeom prst="rect">
                <a:avLst/>
              </a:prstGeom>
              <a:blipFill>
                <a:blip r:embed="rId3"/>
                <a:stretch>
                  <a:fillRect r="-3863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51509603-7149-245B-A616-80929F56DD4C}"/>
                  </a:ext>
                </a:extLst>
              </p:cNvPr>
              <p:cNvSpPr txBox="1"/>
              <p:nvPr/>
            </p:nvSpPr>
            <p:spPr>
              <a:xfrm>
                <a:off x="4268107" y="3429389"/>
                <a:ext cx="2667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51509603-7149-245B-A616-80929F56DD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8107" y="3429389"/>
                <a:ext cx="266702" cy="369332"/>
              </a:xfrm>
              <a:prstGeom prst="rect">
                <a:avLst/>
              </a:prstGeom>
              <a:blipFill>
                <a:blip r:embed="rId4"/>
                <a:stretch>
                  <a:fillRect r="-36364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A25DD31E-6264-57BF-559E-7FB4B5DC68E2}"/>
                  </a:ext>
                </a:extLst>
              </p:cNvPr>
              <p:cNvSpPr txBox="1"/>
              <p:nvPr/>
            </p:nvSpPr>
            <p:spPr>
              <a:xfrm>
                <a:off x="4268107" y="4139882"/>
                <a:ext cx="2667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A25DD31E-6264-57BF-559E-7FB4B5DC68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8107" y="4139882"/>
                <a:ext cx="266702" cy="369332"/>
              </a:xfrm>
              <a:prstGeom prst="rect">
                <a:avLst/>
              </a:prstGeom>
              <a:blipFill>
                <a:blip r:embed="rId5"/>
                <a:stretch>
                  <a:fillRect r="-38636" b="-655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3106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30E04A-E250-2E8C-4DA7-FE39DF091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Relembrando alguns termos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89C2729-D87A-8E86-AB96-FFDA07D45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4600" y="1825624"/>
            <a:ext cx="5704114" cy="5032371"/>
          </a:xfrm>
        </p:spPr>
        <p:txBody>
          <a:bodyPr/>
          <a:lstStyle/>
          <a:p>
            <a:r>
              <a:rPr lang="pt-BR" dirty="0"/>
              <a:t>Cada um desses conjuntos de neurônios é uma camada.</a:t>
            </a:r>
          </a:p>
          <a:p>
            <a:r>
              <a:rPr lang="pt-BR" dirty="0"/>
              <a:t>A rede ao lado tem duas camadas ocultas e uma camada de saída.</a:t>
            </a:r>
          </a:p>
          <a:p>
            <a:endParaRPr lang="pt-BR" dirty="0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E08A6742-BE26-9B9A-B13E-292CA4DD59D9}"/>
              </a:ext>
            </a:extLst>
          </p:cNvPr>
          <p:cNvSpPr/>
          <p:nvPr/>
        </p:nvSpPr>
        <p:spPr>
          <a:xfrm>
            <a:off x="2492828" y="2612572"/>
            <a:ext cx="566057" cy="56605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6BCCAF25-1B0F-B235-1A10-3C52C1AB34FA}"/>
              </a:ext>
            </a:extLst>
          </p:cNvPr>
          <p:cNvSpPr/>
          <p:nvPr/>
        </p:nvSpPr>
        <p:spPr>
          <a:xfrm>
            <a:off x="2492827" y="3331029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438F7732-8C3C-65A4-4F96-BA3B33979FED}"/>
              </a:ext>
            </a:extLst>
          </p:cNvPr>
          <p:cNvSpPr/>
          <p:nvPr/>
        </p:nvSpPr>
        <p:spPr>
          <a:xfrm>
            <a:off x="2492827" y="4049486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384666CE-36D0-BE6B-16F9-935F58521DB7}"/>
              </a:ext>
            </a:extLst>
          </p:cNvPr>
          <p:cNvSpPr/>
          <p:nvPr/>
        </p:nvSpPr>
        <p:spPr>
          <a:xfrm>
            <a:off x="2492827" y="4767943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AAB68B74-AF88-1A55-4231-196520407966}"/>
              </a:ext>
            </a:extLst>
          </p:cNvPr>
          <p:cNvSpPr/>
          <p:nvPr/>
        </p:nvSpPr>
        <p:spPr>
          <a:xfrm>
            <a:off x="3450770" y="3331028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0525851D-4160-E437-2302-9EFE8B9063AC}"/>
              </a:ext>
            </a:extLst>
          </p:cNvPr>
          <p:cNvSpPr/>
          <p:nvPr/>
        </p:nvSpPr>
        <p:spPr>
          <a:xfrm>
            <a:off x="3450769" y="4049485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8343B571-738E-4671-F07E-6A1B60CFEB25}"/>
              </a:ext>
            </a:extLst>
          </p:cNvPr>
          <p:cNvSpPr/>
          <p:nvPr/>
        </p:nvSpPr>
        <p:spPr>
          <a:xfrm>
            <a:off x="1534884" y="2929958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CC4D0FD3-9DAC-E44E-AE4F-B409F9026B5C}"/>
              </a:ext>
            </a:extLst>
          </p:cNvPr>
          <p:cNvSpPr/>
          <p:nvPr/>
        </p:nvSpPr>
        <p:spPr>
          <a:xfrm>
            <a:off x="1534884" y="3685608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E3DDA52F-C6E6-466F-FE51-D98BADB29163}"/>
              </a:ext>
            </a:extLst>
          </p:cNvPr>
          <p:cNvSpPr/>
          <p:nvPr/>
        </p:nvSpPr>
        <p:spPr>
          <a:xfrm>
            <a:off x="1534884" y="4441258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0017DD43-9BD3-A103-1DCD-B5A5BE3A5532}"/>
              </a:ext>
            </a:extLst>
          </p:cNvPr>
          <p:cNvCxnSpPr>
            <a:stCxn id="12" idx="6"/>
            <a:endCxn id="6" idx="2"/>
          </p:cNvCxnSpPr>
          <p:nvPr/>
        </p:nvCxnSpPr>
        <p:spPr>
          <a:xfrm flipV="1">
            <a:off x="2100941" y="2895601"/>
            <a:ext cx="391887" cy="317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3A380203-43AF-CE9B-6D3C-B406F204543A}"/>
              </a:ext>
            </a:extLst>
          </p:cNvPr>
          <p:cNvCxnSpPr>
            <a:stCxn id="12" idx="6"/>
            <a:endCxn id="7" idx="2"/>
          </p:cNvCxnSpPr>
          <p:nvPr/>
        </p:nvCxnSpPr>
        <p:spPr>
          <a:xfrm>
            <a:off x="2100941" y="3212987"/>
            <a:ext cx="391886" cy="401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53C6AAB6-D3E9-5E7F-3B51-0FB9FB15B28F}"/>
              </a:ext>
            </a:extLst>
          </p:cNvPr>
          <p:cNvCxnSpPr>
            <a:stCxn id="12" idx="6"/>
            <a:endCxn id="8" idx="2"/>
          </p:cNvCxnSpPr>
          <p:nvPr/>
        </p:nvCxnSpPr>
        <p:spPr>
          <a:xfrm>
            <a:off x="2100941" y="3212987"/>
            <a:ext cx="391886" cy="1119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BA20096B-1444-E4B1-7FEC-AA2A53E84923}"/>
              </a:ext>
            </a:extLst>
          </p:cNvPr>
          <p:cNvCxnSpPr>
            <a:stCxn id="12" idx="6"/>
            <a:endCxn id="9" idx="2"/>
          </p:cNvCxnSpPr>
          <p:nvPr/>
        </p:nvCxnSpPr>
        <p:spPr>
          <a:xfrm>
            <a:off x="2100941" y="3212987"/>
            <a:ext cx="391886" cy="1837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6A0FA0CB-BF5F-4D2A-E199-ECBD7245A6DA}"/>
              </a:ext>
            </a:extLst>
          </p:cNvPr>
          <p:cNvCxnSpPr>
            <a:stCxn id="13" idx="6"/>
            <a:endCxn id="6" idx="2"/>
          </p:cNvCxnSpPr>
          <p:nvPr/>
        </p:nvCxnSpPr>
        <p:spPr>
          <a:xfrm flipV="1">
            <a:off x="2100941" y="2895601"/>
            <a:ext cx="391887" cy="1073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441C1B94-EA54-1456-63A6-C09B13B54360}"/>
              </a:ext>
            </a:extLst>
          </p:cNvPr>
          <p:cNvCxnSpPr>
            <a:stCxn id="14" idx="6"/>
            <a:endCxn id="7" idx="2"/>
          </p:cNvCxnSpPr>
          <p:nvPr/>
        </p:nvCxnSpPr>
        <p:spPr>
          <a:xfrm flipV="1">
            <a:off x="2100941" y="3614058"/>
            <a:ext cx="391886" cy="1110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6EA84E3C-954B-3DAB-1EB6-807CEAD71979}"/>
              </a:ext>
            </a:extLst>
          </p:cNvPr>
          <p:cNvCxnSpPr>
            <a:stCxn id="13" idx="6"/>
            <a:endCxn id="7" idx="2"/>
          </p:cNvCxnSpPr>
          <p:nvPr/>
        </p:nvCxnSpPr>
        <p:spPr>
          <a:xfrm flipV="1">
            <a:off x="2100941" y="3614058"/>
            <a:ext cx="391886" cy="354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de Seta Reta 29">
            <a:extLst>
              <a:ext uri="{FF2B5EF4-FFF2-40B4-BE49-F238E27FC236}">
                <a16:creationId xmlns:a16="http://schemas.microsoft.com/office/drawing/2014/main" id="{34CF6DAF-C570-7B0F-1947-1F1E80AD9FC9}"/>
              </a:ext>
            </a:extLst>
          </p:cNvPr>
          <p:cNvCxnSpPr>
            <a:stCxn id="13" idx="6"/>
            <a:endCxn id="8" idx="2"/>
          </p:cNvCxnSpPr>
          <p:nvPr/>
        </p:nvCxnSpPr>
        <p:spPr>
          <a:xfrm>
            <a:off x="2100941" y="3968637"/>
            <a:ext cx="391886" cy="363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8BE3AFE0-C170-C2F4-4080-89A75722E82C}"/>
              </a:ext>
            </a:extLst>
          </p:cNvPr>
          <p:cNvCxnSpPr>
            <a:stCxn id="13" idx="6"/>
            <a:endCxn id="9" idx="2"/>
          </p:cNvCxnSpPr>
          <p:nvPr/>
        </p:nvCxnSpPr>
        <p:spPr>
          <a:xfrm>
            <a:off x="2100941" y="3968637"/>
            <a:ext cx="391886" cy="1082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AEB05B87-9EAF-C8B4-302B-FF0556C6CE4A}"/>
              </a:ext>
            </a:extLst>
          </p:cNvPr>
          <p:cNvCxnSpPr>
            <a:stCxn id="14" idx="6"/>
            <a:endCxn id="6" idx="2"/>
          </p:cNvCxnSpPr>
          <p:nvPr/>
        </p:nvCxnSpPr>
        <p:spPr>
          <a:xfrm flipV="1">
            <a:off x="2100941" y="2895601"/>
            <a:ext cx="391887" cy="1828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EFCA8237-94D3-9B23-0091-C28446557FF8}"/>
              </a:ext>
            </a:extLst>
          </p:cNvPr>
          <p:cNvCxnSpPr>
            <a:stCxn id="14" idx="6"/>
            <a:endCxn id="8" idx="2"/>
          </p:cNvCxnSpPr>
          <p:nvPr/>
        </p:nvCxnSpPr>
        <p:spPr>
          <a:xfrm flipV="1">
            <a:off x="2100941" y="4332515"/>
            <a:ext cx="391886" cy="391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de Seta Reta 37">
            <a:extLst>
              <a:ext uri="{FF2B5EF4-FFF2-40B4-BE49-F238E27FC236}">
                <a16:creationId xmlns:a16="http://schemas.microsoft.com/office/drawing/2014/main" id="{18A10864-4E00-5BA3-7D1C-C6D863800DF1}"/>
              </a:ext>
            </a:extLst>
          </p:cNvPr>
          <p:cNvCxnSpPr>
            <a:stCxn id="14" idx="6"/>
            <a:endCxn id="9" idx="2"/>
          </p:cNvCxnSpPr>
          <p:nvPr/>
        </p:nvCxnSpPr>
        <p:spPr>
          <a:xfrm>
            <a:off x="2100941" y="4724287"/>
            <a:ext cx="391886" cy="326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de Seta Reta 39">
            <a:extLst>
              <a:ext uri="{FF2B5EF4-FFF2-40B4-BE49-F238E27FC236}">
                <a16:creationId xmlns:a16="http://schemas.microsoft.com/office/drawing/2014/main" id="{9556E08D-EF95-07A5-6D00-1BDA7A969645}"/>
              </a:ext>
            </a:extLst>
          </p:cNvPr>
          <p:cNvCxnSpPr>
            <a:stCxn id="6" idx="6"/>
            <a:endCxn id="10" idx="2"/>
          </p:cNvCxnSpPr>
          <p:nvPr/>
        </p:nvCxnSpPr>
        <p:spPr>
          <a:xfrm>
            <a:off x="3058885" y="2895601"/>
            <a:ext cx="391885" cy="718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B9AD6C45-FF60-0D50-5C52-DBC2F2958E7E}"/>
              </a:ext>
            </a:extLst>
          </p:cNvPr>
          <p:cNvCxnSpPr>
            <a:stCxn id="7" idx="6"/>
            <a:endCxn id="11" idx="2"/>
          </p:cNvCxnSpPr>
          <p:nvPr/>
        </p:nvCxnSpPr>
        <p:spPr>
          <a:xfrm>
            <a:off x="3058884" y="3614058"/>
            <a:ext cx="391885" cy="718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de Seta Reta 43">
            <a:extLst>
              <a:ext uri="{FF2B5EF4-FFF2-40B4-BE49-F238E27FC236}">
                <a16:creationId xmlns:a16="http://schemas.microsoft.com/office/drawing/2014/main" id="{15AA0725-DC80-7F4B-8714-18D3F46C746C}"/>
              </a:ext>
            </a:extLst>
          </p:cNvPr>
          <p:cNvCxnSpPr>
            <a:stCxn id="8" idx="6"/>
            <a:endCxn id="11" idx="2"/>
          </p:cNvCxnSpPr>
          <p:nvPr/>
        </p:nvCxnSpPr>
        <p:spPr>
          <a:xfrm flipV="1">
            <a:off x="3058884" y="4332514"/>
            <a:ext cx="39188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id="{E9230D12-789F-9CDA-656F-25BFCED0A735}"/>
              </a:ext>
            </a:extLst>
          </p:cNvPr>
          <p:cNvCxnSpPr>
            <a:stCxn id="9" idx="6"/>
            <a:endCxn id="11" idx="2"/>
          </p:cNvCxnSpPr>
          <p:nvPr/>
        </p:nvCxnSpPr>
        <p:spPr>
          <a:xfrm flipV="1">
            <a:off x="3058884" y="4332514"/>
            <a:ext cx="391885" cy="718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de Seta Reta 47">
            <a:extLst>
              <a:ext uri="{FF2B5EF4-FFF2-40B4-BE49-F238E27FC236}">
                <a16:creationId xmlns:a16="http://schemas.microsoft.com/office/drawing/2014/main" id="{AA99C075-AC79-6177-3FC9-E5BE4B2A39B7}"/>
              </a:ext>
            </a:extLst>
          </p:cNvPr>
          <p:cNvCxnSpPr>
            <a:cxnSpLocks/>
            <a:stCxn id="6" idx="6"/>
            <a:endCxn id="11" idx="2"/>
          </p:cNvCxnSpPr>
          <p:nvPr/>
        </p:nvCxnSpPr>
        <p:spPr>
          <a:xfrm>
            <a:off x="3058885" y="2895601"/>
            <a:ext cx="391884" cy="1436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id="{FB9C7CE7-3C9A-43B5-8151-181478F960FC}"/>
              </a:ext>
            </a:extLst>
          </p:cNvPr>
          <p:cNvCxnSpPr>
            <a:stCxn id="7" idx="6"/>
            <a:endCxn id="10" idx="2"/>
          </p:cNvCxnSpPr>
          <p:nvPr/>
        </p:nvCxnSpPr>
        <p:spPr>
          <a:xfrm flipV="1">
            <a:off x="3058884" y="3614057"/>
            <a:ext cx="39188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de Seta Reta 51">
            <a:extLst>
              <a:ext uri="{FF2B5EF4-FFF2-40B4-BE49-F238E27FC236}">
                <a16:creationId xmlns:a16="http://schemas.microsoft.com/office/drawing/2014/main" id="{483A9D86-72FB-C7C0-92A4-B0D6B048CDC4}"/>
              </a:ext>
            </a:extLst>
          </p:cNvPr>
          <p:cNvCxnSpPr>
            <a:stCxn id="8" idx="6"/>
            <a:endCxn id="10" idx="2"/>
          </p:cNvCxnSpPr>
          <p:nvPr/>
        </p:nvCxnSpPr>
        <p:spPr>
          <a:xfrm flipV="1">
            <a:off x="3058884" y="3614057"/>
            <a:ext cx="391886" cy="718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de Seta Reta 54">
            <a:extLst>
              <a:ext uri="{FF2B5EF4-FFF2-40B4-BE49-F238E27FC236}">
                <a16:creationId xmlns:a16="http://schemas.microsoft.com/office/drawing/2014/main" id="{1C6662C4-7403-9EAA-9279-911015B2D632}"/>
              </a:ext>
            </a:extLst>
          </p:cNvPr>
          <p:cNvCxnSpPr>
            <a:stCxn id="9" idx="6"/>
            <a:endCxn id="10" idx="2"/>
          </p:cNvCxnSpPr>
          <p:nvPr/>
        </p:nvCxnSpPr>
        <p:spPr>
          <a:xfrm flipV="1">
            <a:off x="3058884" y="3614057"/>
            <a:ext cx="391886" cy="1436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de Seta Reta 60">
            <a:extLst>
              <a:ext uri="{FF2B5EF4-FFF2-40B4-BE49-F238E27FC236}">
                <a16:creationId xmlns:a16="http://schemas.microsoft.com/office/drawing/2014/main" id="{57BD08EC-2E7D-FBE2-60CC-7C7846438007}"/>
              </a:ext>
            </a:extLst>
          </p:cNvPr>
          <p:cNvCxnSpPr>
            <a:endCxn id="12" idx="2"/>
          </p:cNvCxnSpPr>
          <p:nvPr/>
        </p:nvCxnSpPr>
        <p:spPr>
          <a:xfrm>
            <a:off x="1262742" y="3212986"/>
            <a:ext cx="27214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de Seta Reta 62">
            <a:extLst>
              <a:ext uri="{FF2B5EF4-FFF2-40B4-BE49-F238E27FC236}">
                <a16:creationId xmlns:a16="http://schemas.microsoft.com/office/drawing/2014/main" id="{183E0838-369F-3E3D-4ADF-1C87997AFA5B}"/>
              </a:ext>
            </a:extLst>
          </p:cNvPr>
          <p:cNvCxnSpPr>
            <a:endCxn id="13" idx="2"/>
          </p:cNvCxnSpPr>
          <p:nvPr/>
        </p:nvCxnSpPr>
        <p:spPr>
          <a:xfrm>
            <a:off x="1262742" y="3212986"/>
            <a:ext cx="272142" cy="755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de Seta Reta 64">
            <a:extLst>
              <a:ext uri="{FF2B5EF4-FFF2-40B4-BE49-F238E27FC236}">
                <a16:creationId xmlns:a16="http://schemas.microsoft.com/office/drawing/2014/main" id="{04BE0612-6136-FBDC-6CC5-8B3CBA650013}"/>
              </a:ext>
            </a:extLst>
          </p:cNvPr>
          <p:cNvCxnSpPr>
            <a:endCxn id="14" idx="2"/>
          </p:cNvCxnSpPr>
          <p:nvPr/>
        </p:nvCxnSpPr>
        <p:spPr>
          <a:xfrm>
            <a:off x="1262742" y="3212986"/>
            <a:ext cx="272142" cy="1511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de Seta Reta 65">
            <a:extLst>
              <a:ext uri="{FF2B5EF4-FFF2-40B4-BE49-F238E27FC236}">
                <a16:creationId xmlns:a16="http://schemas.microsoft.com/office/drawing/2014/main" id="{3BA63B5D-937F-6E51-15A7-E6AFDA831C06}"/>
              </a:ext>
            </a:extLst>
          </p:cNvPr>
          <p:cNvCxnSpPr/>
          <p:nvPr/>
        </p:nvCxnSpPr>
        <p:spPr>
          <a:xfrm>
            <a:off x="1262742" y="4693443"/>
            <a:ext cx="27214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to 67">
            <a:extLst>
              <a:ext uri="{FF2B5EF4-FFF2-40B4-BE49-F238E27FC236}">
                <a16:creationId xmlns:a16="http://schemas.microsoft.com/office/drawing/2014/main" id="{EB0F55A7-20A9-6DDF-98F5-99CD11328C88}"/>
              </a:ext>
            </a:extLst>
          </p:cNvPr>
          <p:cNvCxnSpPr>
            <a:cxnSpLocks/>
            <a:endCxn id="13" idx="2"/>
          </p:cNvCxnSpPr>
          <p:nvPr/>
        </p:nvCxnSpPr>
        <p:spPr>
          <a:xfrm flipV="1">
            <a:off x="1262741" y="3968637"/>
            <a:ext cx="272143" cy="723106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de Seta Reta 73">
            <a:extLst>
              <a:ext uri="{FF2B5EF4-FFF2-40B4-BE49-F238E27FC236}">
                <a16:creationId xmlns:a16="http://schemas.microsoft.com/office/drawing/2014/main" id="{FAD93FD9-246B-7D54-081B-E8C001ED4338}"/>
              </a:ext>
            </a:extLst>
          </p:cNvPr>
          <p:cNvCxnSpPr/>
          <p:nvPr/>
        </p:nvCxnSpPr>
        <p:spPr>
          <a:xfrm>
            <a:off x="4016825" y="3614055"/>
            <a:ext cx="27214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 de Seta Reta 74">
            <a:extLst>
              <a:ext uri="{FF2B5EF4-FFF2-40B4-BE49-F238E27FC236}">
                <a16:creationId xmlns:a16="http://schemas.microsoft.com/office/drawing/2014/main" id="{AF486AF2-E9B3-8E87-28FF-FB5398A3097E}"/>
              </a:ext>
            </a:extLst>
          </p:cNvPr>
          <p:cNvCxnSpPr/>
          <p:nvPr/>
        </p:nvCxnSpPr>
        <p:spPr>
          <a:xfrm>
            <a:off x="4016825" y="4330189"/>
            <a:ext cx="27214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tângulo 3">
            <a:extLst>
              <a:ext uri="{FF2B5EF4-FFF2-40B4-BE49-F238E27FC236}">
                <a16:creationId xmlns:a16="http://schemas.microsoft.com/office/drawing/2014/main" id="{FED9A91B-FDC3-C649-4D21-9F39A5DDA989}"/>
              </a:ext>
            </a:extLst>
          </p:cNvPr>
          <p:cNvSpPr/>
          <p:nvPr/>
        </p:nvSpPr>
        <p:spPr>
          <a:xfrm>
            <a:off x="1415136" y="2808514"/>
            <a:ext cx="805550" cy="227046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58138E5B-BE73-1B6A-1F12-EABFA3CA74DE}"/>
              </a:ext>
            </a:extLst>
          </p:cNvPr>
          <p:cNvSpPr/>
          <p:nvPr/>
        </p:nvSpPr>
        <p:spPr>
          <a:xfrm>
            <a:off x="2340416" y="2525487"/>
            <a:ext cx="805550" cy="291650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0CCB7E64-B7C7-D881-75DF-AA472247E6AA}"/>
              </a:ext>
            </a:extLst>
          </p:cNvPr>
          <p:cNvSpPr/>
          <p:nvPr/>
        </p:nvSpPr>
        <p:spPr>
          <a:xfrm>
            <a:off x="3298377" y="3212986"/>
            <a:ext cx="805550" cy="147875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C040C819-9AAA-8CB1-5A45-41E05334A7D6}"/>
              </a:ext>
            </a:extLst>
          </p:cNvPr>
          <p:cNvSpPr txBox="1"/>
          <p:nvPr/>
        </p:nvSpPr>
        <p:spPr>
          <a:xfrm>
            <a:off x="3499750" y="2240917"/>
            <a:ext cx="1230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Camada</a:t>
            </a:r>
          </a:p>
        </p:txBody>
      </p:sp>
      <p:sp>
        <p:nvSpPr>
          <p:cNvPr id="19" name="Forma Livre: Forma 18">
            <a:extLst>
              <a:ext uri="{FF2B5EF4-FFF2-40B4-BE49-F238E27FC236}">
                <a16:creationId xmlns:a16="http://schemas.microsoft.com/office/drawing/2014/main" id="{EE976CA5-12E6-4DB5-139A-5B13EA5F460D}"/>
              </a:ext>
            </a:extLst>
          </p:cNvPr>
          <p:cNvSpPr/>
          <p:nvPr/>
        </p:nvSpPr>
        <p:spPr>
          <a:xfrm>
            <a:off x="3113305" y="2356849"/>
            <a:ext cx="413657" cy="166042"/>
          </a:xfrm>
          <a:custGeom>
            <a:avLst/>
            <a:gdLst>
              <a:gd name="connsiteX0" fmla="*/ 0 w 413657"/>
              <a:gd name="connsiteY0" fmla="*/ 166042 h 166042"/>
              <a:gd name="connsiteX1" fmla="*/ 76200 w 413657"/>
              <a:gd name="connsiteY1" fmla="*/ 2756 h 166042"/>
              <a:gd name="connsiteX2" fmla="*/ 413657 w 413657"/>
              <a:gd name="connsiteY2" fmla="*/ 78956 h 166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3657" h="166042">
                <a:moveTo>
                  <a:pt x="0" y="166042"/>
                </a:moveTo>
                <a:cubicBezTo>
                  <a:pt x="3628" y="91656"/>
                  <a:pt x="7257" y="17270"/>
                  <a:pt x="76200" y="2756"/>
                </a:cubicBezTo>
                <a:cubicBezTo>
                  <a:pt x="145143" y="-11758"/>
                  <a:pt x="279400" y="33599"/>
                  <a:pt x="413657" y="78956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5FE6573E-A2B2-18E7-93BF-BE2AE093BA2D}"/>
                  </a:ext>
                </a:extLst>
              </p:cNvPr>
              <p:cNvSpPr txBox="1"/>
              <p:nvPr/>
            </p:nvSpPr>
            <p:spPr>
              <a:xfrm>
                <a:off x="922561" y="2974265"/>
                <a:ext cx="2667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5FE6573E-A2B2-18E7-93BF-BE2AE093BA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561" y="2974265"/>
                <a:ext cx="266702" cy="369332"/>
              </a:xfrm>
              <a:prstGeom prst="rect">
                <a:avLst/>
              </a:prstGeom>
              <a:blipFill>
                <a:blip r:embed="rId2"/>
                <a:stretch>
                  <a:fillRect r="-3636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FF4E43EB-3F97-7D05-D00B-81CFA622806D}"/>
                  </a:ext>
                </a:extLst>
              </p:cNvPr>
              <p:cNvSpPr txBox="1"/>
              <p:nvPr/>
            </p:nvSpPr>
            <p:spPr>
              <a:xfrm>
                <a:off x="920926" y="4430876"/>
                <a:ext cx="2667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FF4E43EB-3F97-7D05-D00B-81CFA62280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926" y="4430876"/>
                <a:ext cx="266702" cy="369332"/>
              </a:xfrm>
              <a:prstGeom prst="rect">
                <a:avLst/>
              </a:prstGeom>
              <a:blipFill>
                <a:blip r:embed="rId3"/>
                <a:stretch>
                  <a:fillRect r="-3863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aixaDeTexto 28">
                <a:extLst>
                  <a:ext uri="{FF2B5EF4-FFF2-40B4-BE49-F238E27FC236}">
                    <a16:creationId xmlns:a16="http://schemas.microsoft.com/office/drawing/2014/main" id="{00D4E166-1E6B-E6D5-E031-F93FB83A0DA4}"/>
                  </a:ext>
                </a:extLst>
              </p:cNvPr>
              <p:cNvSpPr txBox="1"/>
              <p:nvPr/>
            </p:nvSpPr>
            <p:spPr>
              <a:xfrm>
                <a:off x="4261760" y="3429000"/>
                <a:ext cx="2667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9" name="CaixaDeTexto 28">
                <a:extLst>
                  <a:ext uri="{FF2B5EF4-FFF2-40B4-BE49-F238E27FC236}">
                    <a16:creationId xmlns:a16="http://schemas.microsoft.com/office/drawing/2014/main" id="{00D4E166-1E6B-E6D5-E031-F93FB83A0D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1760" y="3429000"/>
                <a:ext cx="266702" cy="369332"/>
              </a:xfrm>
              <a:prstGeom prst="rect">
                <a:avLst/>
              </a:prstGeom>
              <a:blipFill>
                <a:blip r:embed="rId4"/>
                <a:stretch>
                  <a:fillRect r="-36364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aixaDeTexto 30">
                <a:extLst>
                  <a:ext uri="{FF2B5EF4-FFF2-40B4-BE49-F238E27FC236}">
                    <a16:creationId xmlns:a16="http://schemas.microsoft.com/office/drawing/2014/main" id="{B5725D21-137D-3E16-180E-D723080FD984}"/>
                  </a:ext>
                </a:extLst>
              </p:cNvPr>
              <p:cNvSpPr txBox="1"/>
              <p:nvPr/>
            </p:nvSpPr>
            <p:spPr>
              <a:xfrm>
                <a:off x="4261760" y="4139493"/>
                <a:ext cx="2667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1" name="CaixaDeTexto 30">
                <a:extLst>
                  <a:ext uri="{FF2B5EF4-FFF2-40B4-BE49-F238E27FC236}">
                    <a16:creationId xmlns:a16="http://schemas.microsoft.com/office/drawing/2014/main" id="{B5725D21-137D-3E16-180E-D723080FD9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1760" y="4139493"/>
                <a:ext cx="266702" cy="369332"/>
              </a:xfrm>
              <a:prstGeom prst="rect">
                <a:avLst/>
              </a:prstGeom>
              <a:blipFill>
                <a:blip r:embed="rId5"/>
                <a:stretch>
                  <a:fillRect r="-38636" b="-655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3333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30E04A-E250-2E8C-4DA7-FE39DF091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Relembrando alguns termos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89C2729-D87A-8E86-AB96-FFDA07D45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1857" y="1825624"/>
            <a:ext cx="6966858" cy="5032371"/>
          </a:xfrm>
        </p:spPr>
        <p:txBody>
          <a:bodyPr>
            <a:normAutofit fontScale="92500"/>
          </a:bodyPr>
          <a:lstStyle/>
          <a:p>
            <a:r>
              <a:rPr lang="pt-BR" dirty="0"/>
              <a:t>As camadas estão conectadas em sequência.</a:t>
            </a:r>
          </a:p>
          <a:p>
            <a:r>
              <a:rPr lang="pt-BR" dirty="0"/>
              <a:t>As i</a:t>
            </a:r>
            <a:r>
              <a:rPr lang="pt-BR" b="0" i="0" dirty="0">
                <a:effectLst/>
              </a:rPr>
              <a:t>nformações fluem em uma única direção, ou seja, da entrada para as camadas ocultas e, finalmente, para a camada de saída, sem recursões.</a:t>
            </a:r>
          </a:p>
          <a:p>
            <a:r>
              <a:rPr lang="pt-BR" dirty="0"/>
              <a:t>Na terminologia do Tensorflow, nós usamos o termo </a:t>
            </a:r>
            <a:r>
              <a:rPr lang="pt-BR" b="1" i="1" dirty="0" err="1">
                <a:solidFill>
                  <a:srgbClr val="00B050"/>
                </a:solidFill>
              </a:rPr>
              <a:t>sequential</a:t>
            </a:r>
            <a:r>
              <a:rPr lang="pt-BR" dirty="0"/>
              <a:t> para definir esta rede.</a:t>
            </a:r>
          </a:p>
          <a:p>
            <a:r>
              <a:rPr lang="pt-BR" dirty="0"/>
              <a:t>Além disso, vemos que as saídas de uma camada estão conectadas a todos os neurônios da próxima camada, criando conexões </a:t>
            </a:r>
            <a:r>
              <a:rPr lang="pt-BR" b="1" i="1" dirty="0">
                <a:solidFill>
                  <a:srgbClr val="00B050"/>
                </a:solidFill>
              </a:rPr>
              <a:t>densas</a:t>
            </a:r>
            <a:r>
              <a:rPr lang="pt-BR" dirty="0"/>
              <a:t>.</a:t>
            </a:r>
          </a:p>
          <a:p>
            <a:r>
              <a:rPr lang="pt-BR" dirty="0"/>
              <a:t>Usaremos esse termo para definir o nome e tipos das camadas da rede.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E08A6742-BE26-9B9A-B13E-292CA4DD59D9}"/>
              </a:ext>
            </a:extLst>
          </p:cNvPr>
          <p:cNvSpPr/>
          <p:nvPr/>
        </p:nvSpPr>
        <p:spPr>
          <a:xfrm>
            <a:off x="2492828" y="2612572"/>
            <a:ext cx="566057" cy="56605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6BCCAF25-1B0F-B235-1A10-3C52C1AB34FA}"/>
              </a:ext>
            </a:extLst>
          </p:cNvPr>
          <p:cNvSpPr/>
          <p:nvPr/>
        </p:nvSpPr>
        <p:spPr>
          <a:xfrm>
            <a:off x="2492827" y="3331029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438F7732-8C3C-65A4-4F96-BA3B33979FED}"/>
              </a:ext>
            </a:extLst>
          </p:cNvPr>
          <p:cNvSpPr/>
          <p:nvPr/>
        </p:nvSpPr>
        <p:spPr>
          <a:xfrm>
            <a:off x="2492827" y="4049486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384666CE-36D0-BE6B-16F9-935F58521DB7}"/>
              </a:ext>
            </a:extLst>
          </p:cNvPr>
          <p:cNvSpPr/>
          <p:nvPr/>
        </p:nvSpPr>
        <p:spPr>
          <a:xfrm>
            <a:off x="2492827" y="4767943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AAB68B74-AF88-1A55-4231-196520407966}"/>
              </a:ext>
            </a:extLst>
          </p:cNvPr>
          <p:cNvSpPr/>
          <p:nvPr/>
        </p:nvSpPr>
        <p:spPr>
          <a:xfrm>
            <a:off x="3450770" y="3331028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0525851D-4160-E437-2302-9EFE8B9063AC}"/>
              </a:ext>
            </a:extLst>
          </p:cNvPr>
          <p:cNvSpPr/>
          <p:nvPr/>
        </p:nvSpPr>
        <p:spPr>
          <a:xfrm>
            <a:off x="3450769" y="4049485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8343B571-738E-4671-F07E-6A1B60CFEB25}"/>
              </a:ext>
            </a:extLst>
          </p:cNvPr>
          <p:cNvSpPr/>
          <p:nvPr/>
        </p:nvSpPr>
        <p:spPr>
          <a:xfrm>
            <a:off x="1534884" y="2929958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CC4D0FD3-9DAC-E44E-AE4F-B409F9026B5C}"/>
              </a:ext>
            </a:extLst>
          </p:cNvPr>
          <p:cNvSpPr/>
          <p:nvPr/>
        </p:nvSpPr>
        <p:spPr>
          <a:xfrm>
            <a:off x="1534884" y="3685608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E3DDA52F-C6E6-466F-FE51-D98BADB29163}"/>
              </a:ext>
            </a:extLst>
          </p:cNvPr>
          <p:cNvSpPr/>
          <p:nvPr/>
        </p:nvSpPr>
        <p:spPr>
          <a:xfrm>
            <a:off x="1534884" y="4441258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0017DD43-9BD3-A103-1DCD-B5A5BE3A5532}"/>
              </a:ext>
            </a:extLst>
          </p:cNvPr>
          <p:cNvCxnSpPr>
            <a:stCxn id="12" idx="6"/>
            <a:endCxn id="6" idx="2"/>
          </p:cNvCxnSpPr>
          <p:nvPr/>
        </p:nvCxnSpPr>
        <p:spPr>
          <a:xfrm flipV="1">
            <a:off x="2100941" y="2895601"/>
            <a:ext cx="391887" cy="317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3A380203-43AF-CE9B-6D3C-B406F204543A}"/>
              </a:ext>
            </a:extLst>
          </p:cNvPr>
          <p:cNvCxnSpPr>
            <a:stCxn id="12" idx="6"/>
            <a:endCxn id="7" idx="2"/>
          </p:cNvCxnSpPr>
          <p:nvPr/>
        </p:nvCxnSpPr>
        <p:spPr>
          <a:xfrm>
            <a:off x="2100941" y="3212987"/>
            <a:ext cx="391886" cy="401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53C6AAB6-D3E9-5E7F-3B51-0FB9FB15B28F}"/>
              </a:ext>
            </a:extLst>
          </p:cNvPr>
          <p:cNvCxnSpPr>
            <a:stCxn id="12" idx="6"/>
            <a:endCxn id="8" idx="2"/>
          </p:cNvCxnSpPr>
          <p:nvPr/>
        </p:nvCxnSpPr>
        <p:spPr>
          <a:xfrm>
            <a:off x="2100941" y="3212987"/>
            <a:ext cx="391886" cy="1119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BA20096B-1444-E4B1-7FEC-AA2A53E84923}"/>
              </a:ext>
            </a:extLst>
          </p:cNvPr>
          <p:cNvCxnSpPr>
            <a:stCxn id="12" idx="6"/>
            <a:endCxn id="9" idx="2"/>
          </p:cNvCxnSpPr>
          <p:nvPr/>
        </p:nvCxnSpPr>
        <p:spPr>
          <a:xfrm>
            <a:off x="2100941" y="3212987"/>
            <a:ext cx="391886" cy="1837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6A0FA0CB-BF5F-4D2A-E199-ECBD7245A6DA}"/>
              </a:ext>
            </a:extLst>
          </p:cNvPr>
          <p:cNvCxnSpPr>
            <a:stCxn id="13" idx="6"/>
            <a:endCxn id="6" idx="2"/>
          </p:cNvCxnSpPr>
          <p:nvPr/>
        </p:nvCxnSpPr>
        <p:spPr>
          <a:xfrm flipV="1">
            <a:off x="2100941" y="2895601"/>
            <a:ext cx="391887" cy="1073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441C1B94-EA54-1456-63A6-C09B13B54360}"/>
              </a:ext>
            </a:extLst>
          </p:cNvPr>
          <p:cNvCxnSpPr>
            <a:stCxn id="14" idx="6"/>
            <a:endCxn id="7" idx="2"/>
          </p:cNvCxnSpPr>
          <p:nvPr/>
        </p:nvCxnSpPr>
        <p:spPr>
          <a:xfrm flipV="1">
            <a:off x="2100941" y="3614058"/>
            <a:ext cx="391886" cy="1110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6EA84E3C-954B-3DAB-1EB6-807CEAD71979}"/>
              </a:ext>
            </a:extLst>
          </p:cNvPr>
          <p:cNvCxnSpPr>
            <a:stCxn id="13" idx="6"/>
            <a:endCxn id="7" idx="2"/>
          </p:cNvCxnSpPr>
          <p:nvPr/>
        </p:nvCxnSpPr>
        <p:spPr>
          <a:xfrm flipV="1">
            <a:off x="2100941" y="3614058"/>
            <a:ext cx="391886" cy="354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de Seta Reta 29">
            <a:extLst>
              <a:ext uri="{FF2B5EF4-FFF2-40B4-BE49-F238E27FC236}">
                <a16:creationId xmlns:a16="http://schemas.microsoft.com/office/drawing/2014/main" id="{34CF6DAF-C570-7B0F-1947-1F1E80AD9FC9}"/>
              </a:ext>
            </a:extLst>
          </p:cNvPr>
          <p:cNvCxnSpPr>
            <a:stCxn id="13" idx="6"/>
            <a:endCxn id="8" idx="2"/>
          </p:cNvCxnSpPr>
          <p:nvPr/>
        </p:nvCxnSpPr>
        <p:spPr>
          <a:xfrm>
            <a:off x="2100941" y="3968637"/>
            <a:ext cx="391886" cy="363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8BE3AFE0-C170-C2F4-4080-89A75722E82C}"/>
              </a:ext>
            </a:extLst>
          </p:cNvPr>
          <p:cNvCxnSpPr>
            <a:stCxn id="13" idx="6"/>
            <a:endCxn id="9" idx="2"/>
          </p:cNvCxnSpPr>
          <p:nvPr/>
        </p:nvCxnSpPr>
        <p:spPr>
          <a:xfrm>
            <a:off x="2100941" y="3968637"/>
            <a:ext cx="391886" cy="1082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AEB05B87-9EAF-C8B4-302B-FF0556C6CE4A}"/>
              </a:ext>
            </a:extLst>
          </p:cNvPr>
          <p:cNvCxnSpPr>
            <a:stCxn id="14" idx="6"/>
            <a:endCxn id="6" idx="2"/>
          </p:cNvCxnSpPr>
          <p:nvPr/>
        </p:nvCxnSpPr>
        <p:spPr>
          <a:xfrm flipV="1">
            <a:off x="2100941" y="2895601"/>
            <a:ext cx="391887" cy="1828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EFCA8237-94D3-9B23-0091-C28446557FF8}"/>
              </a:ext>
            </a:extLst>
          </p:cNvPr>
          <p:cNvCxnSpPr>
            <a:stCxn id="14" idx="6"/>
            <a:endCxn id="8" idx="2"/>
          </p:cNvCxnSpPr>
          <p:nvPr/>
        </p:nvCxnSpPr>
        <p:spPr>
          <a:xfrm flipV="1">
            <a:off x="2100941" y="4332515"/>
            <a:ext cx="391886" cy="391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de Seta Reta 37">
            <a:extLst>
              <a:ext uri="{FF2B5EF4-FFF2-40B4-BE49-F238E27FC236}">
                <a16:creationId xmlns:a16="http://schemas.microsoft.com/office/drawing/2014/main" id="{18A10864-4E00-5BA3-7D1C-C6D863800DF1}"/>
              </a:ext>
            </a:extLst>
          </p:cNvPr>
          <p:cNvCxnSpPr>
            <a:stCxn id="14" idx="6"/>
            <a:endCxn id="9" idx="2"/>
          </p:cNvCxnSpPr>
          <p:nvPr/>
        </p:nvCxnSpPr>
        <p:spPr>
          <a:xfrm>
            <a:off x="2100941" y="4724287"/>
            <a:ext cx="391886" cy="326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de Seta Reta 39">
            <a:extLst>
              <a:ext uri="{FF2B5EF4-FFF2-40B4-BE49-F238E27FC236}">
                <a16:creationId xmlns:a16="http://schemas.microsoft.com/office/drawing/2014/main" id="{9556E08D-EF95-07A5-6D00-1BDA7A969645}"/>
              </a:ext>
            </a:extLst>
          </p:cNvPr>
          <p:cNvCxnSpPr>
            <a:stCxn id="6" idx="6"/>
            <a:endCxn id="10" idx="2"/>
          </p:cNvCxnSpPr>
          <p:nvPr/>
        </p:nvCxnSpPr>
        <p:spPr>
          <a:xfrm>
            <a:off x="3058885" y="2895601"/>
            <a:ext cx="391885" cy="718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B9AD6C45-FF60-0D50-5C52-DBC2F2958E7E}"/>
              </a:ext>
            </a:extLst>
          </p:cNvPr>
          <p:cNvCxnSpPr>
            <a:stCxn id="7" idx="6"/>
            <a:endCxn id="11" idx="2"/>
          </p:cNvCxnSpPr>
          <p:nvPr/>
        </p:nvCxnSpPr>
        <p:spPr>
          <a:xfrm>
            <a:off x="3058884" y="3614058"/>
            <a:ext cx="391885" cy="718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de Seta Reta 43">
            <a:extLst>
              <a:ext uri="{FF2B5EF4-FFF2-40B4-BE49-F238E27FC236}">
                <a16:creationId xmlns:a16="http://schemas.microsoft.com/office/drawing/2014/main" id="{15AA0725-DC80-7F4B-8714-18D3F46C746C}"/>
              </a:ext>
            </a:extLst>
          </p:cNvPr>
          <p:cNvCxnSpPr>
            <a:stCxn id="8" idx="6"/>
            <a:endCxn id="11" idx="2"/>
          </p:cNvCxnSpPr>
          <p:nvPr/>
        </p:nvCxnSpPr>
        <p:spPr>
          <a:xfrm flipV="1">
            <a:off x="3058884" y="4332514"/>
            <a:ext cx="39188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id="{E9230D12-789F-9CDA-656F-25BFCED0A735}"/>
              </a:ext>
            </a:extLst>
          </p:cNvPr>
          <p:cNvCxnSpPr>
            <a:stCxn id="9" idx="6"/>
            <a:endCxn id="11" idx="2"/>
          </p:cNvCxnSpPr>
          <p:nvPr/>
        </p:nvCxnSpPr>
        <p:spPr>
          <a:xfrm flipV="1">
            <a:off x="3058884" y="4332514"/>
            <a:ext cx="391885" cy="718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de Seta Reta 47">
            <a:extLst>
              <a:ext uri="{FF2B5EF4-FFF2-40B4-BE49-F238E27FC236}">
                <a16:creationId xmlns:a16="http://schemas.microsoft.com/office/drawing/2014/main" id="{AA99C075-AC79-6177-3FC9-E5BE4B2A39B7}"/>
              </a:ext>
            </a:extLst>
          </p:cNvPr>
          <p:cNvCxnSpPr>
            <a:cxnSpLocks/>
            <a:stCxn id="6" idx="6"/>
            <a:endCxn id="11" idx="2"/>
          </p:cNvCxnSpPr>
          <p:nvPr/>
        </p:nvCxnSpPr>
        <p:spPr>
          <a:xfrm>
            <a:off x="3058885" y="2895601"/>
            <a:ext cx="391884" cy="1436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id="{FB9C7CE7-3C9A-43B5-8151-181478F960FC}"/>
              </a:ext>
            </a:extLst>
          </p:cNvPr>
          <p:cNvCxnSpPr>
            <a:stCxn id="7" idx="6"/>
            <a:endCxn id="10" idx="2"/>
          </p:cNvCxnSpPr>
          <p:nvPr/>
        </p:nvCxnSpPr>
        <p:spPr>
          <a:xfrm flipV="1">
            <a:off x="3058884" y="3614057"/>
            <a:ext cx="39188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de Seta Reta 51">
            <a:extLst>
              <a:ext uri="{FF2B5EF4-FFF2-40B4-BE49-F238E27FC236}">
                <a16:creationId xmlns:a16="http://schemas.microsoft.com/office/drawing/2014/main" id="{483A9D86-72FB-C7C0-92A4-B0D6B048CDC4}"/>
              </a:ext>
            </a:extLst>
          </p:cNvPr>
          <p:cNvCxnSpPr>
            <a:stCxn id="8" idx="6"/>
            <a:endCxn id="10" idx="2"/>
          </p:cNvCxnSpPr>
          <p:nvPr/>
        </p:nvCxnSpPr>
        <p:spPr>
          <a:xfrm flipV="1">
            <a:off x="3058884" y="3614057"/>
            <a:ext cx="391886" cy="718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de Seta Reta 54">
            <a:extLst>
              <a:ext uri="{FF2B5EF4-FFF2-40B4-BE49-F238E27FC236}">
                <a16:creationId xmlns:a16="http://schemas.microsoft.com/office/drawing/2014/main" id="{1C6662C4-7403-9EAA-9279-911015B2D632}"/>
              </a:ext>
            </a:extLst>
          </p:cNvPr>
          <p:cNvCxnSpPr>
            <a:stCxn id="9" idx="6"/>
            <a:endCxn id="10" idx="2"/>
          </p:cNvCxnSpPr>
          <p:nvPr/>
        </p:nvCxnSpPr>
        <p:spPr>
          <a:xfrm flipV="1">
            <a:off x="3058884" y="3614057"/>
            <a:ext cx="391886" cy="1436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de Seta Reta 60">
            <a:extLst>
              <a:ext uri="{FF2B5EF4-FFF2-40B4-BE49-F238E27FC236}">
                <a16:creationId xmlns:a16="http://schemas.microsoft.com/office/drawing/2014/main" id="{57BD08EC-2E7D-FBE2-60CC-7C7846438007}"/>
              </a:ext>
            </a:extLst>
          </p:cNvPr>
          <p:cNvCxnSpPr>
            <a:endCxn id="12" idx="2"/>
          </p:cNvCxnSpPr>
          <p:nvPr/>
        </p:nvCxnSpPr>
        <p:spPr>
          <a:xfrm>
            <a:off x="1262742" y="3212986"/>
            <a:ext cx="27214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de Seta Reta 62">
            <a:extLst>
              <a:ext uri="{FF2B5EF4-FFF2-40B4-BE49-F238E27FC236}">
                <a16:creationId xmlns:a16="http://schemas.microsoft.com/office/drawing/2014/main" id="{183E0838-369F-3E3D-4ADF-1C87997AFA5B}"/>
              </a:ext>
            </a:extLst>
          </p:cNvPr>
          <p:cNvCxnSpPr>
            <a:endCxn id="13" idx="2"/>
          </p:cNvCxnSpPr>
          <p:nvPr/>
        </p:nvCxnSpPr>
        <p:spPr>
          <a:xfrm>
            <a:off x="1262742" y="3212986"/>
            <a:ext cx="272142" cy="755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de Seta Reta 64">
            <a:extLst>
              <a:ext uri="{FF2B5EF4-FFF2-40B4-BE49-F238E27FC236}">
                <a16:creationId xmlns:a16="http://schemas.microsoft.com/office/drawing/2014/main" id="{04BE0612-6136-FBDC-6CC5-8B3CBA650013}"/>
              </a:ext>
            </a:extLst>
          </p:cNvPr>
          <p:cNvCxnSpPr>
            <a:endCxn id="14" idx="2"/>
          </p:cNvCxnSpPr>
          <p:nvPr/>
        </p:nvCxnSpPr>
        <p:spPr>
          <a:xfrm>
            <a:off x="1262742" y="3212986"/>
            <a:ext cx="272142" cy="1511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de Seta Reta 65">
            <a:extLst>
              <a:ext uri="{FF2B5EF4-FFF2-40B4-BE49-F238E27FC236}">
                <a16:creationId xmlns:a16="http://schemas.microsoft.com/office/drawing/2014/main" id="{3BA63B5D-937F-6E51-15A7-E6AFDA831C06}"/>
              </a:ext>
            </a:extLst>
          </p:cNvPr>
          <p:cNvCxnSpPr/>
          <p:nvPr/>
        </p:nvCxnSpPr>
        <p:spPr>
          <a:xfrm>
            <a:off x="1262742" y="4693443"/>
            <a:ext cx="27214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to 67">
            <a:extLst>
              <a:ext uri="{FF2B5EF4-FFF2-40B4-BE49-F238E27FC236}">
                <a16:creationId xmlns:a16="http://schemas.microsoft.com/office/drawing/2014/main" id="{EB0F55A7-20A9-6DDF-98F5-99CD11328C88}"/>
              </a:ext>
            </a:extLst>
          </p:cNvPr>
          <p:cNvCxnSpPr>
            <a:cxnSpLocks/>
            <a:endCxn id="13" idx="2"/>
          </p:cNvCxnSpPr>
          <p:nvPr/>
        </p:nvCxnSpPr>
        <p:spPr>
          <a:xfrm flipV="1">
            <a:off x="1262741" y="3968637"/>
            <a:ext cx="272143" cy="723106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de Seta Reta 73">
            <a:extLst>
              <a:ext uri="{FF2B5EF4-FFF2-40B4-BE49-F238E27FC236}">
                <a16:creationId xmlns:a16="http://schemas.microsoft.com/office/drawing/2014/main" id="{FAD93FD9-246B-7D54-081B-E8C001ED4338}"/>
              </a:ext>
            </a:extLst>
          </p:cNvPr>
          <p:cNvCxnSpPr/>
          <p:nvPr/>
        </p:nvCxnSpPr>
        <p:spPr>
          <a:xfrm>
            <a:off x="4016825" y="3614055"/>
            <a:ext cx="27214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 de Seta Reta 74">
            <a:extLst>
              <a:ext uri="{FF2B5EF4-FFF2-40B4-BE49-F238E27FC236}">
                <a16:creationId xmlns:a16="http://schemas.microsoft.com/office/drawing/2014/main" id="{AF486AF2-E9B3-8E87-28FF-FB5398A3097E}"/>
              </a:ext>
            </a:extLst>
          </p:cNvPr>
          <p:cNvCxnSpPr/>
          <p:nvPr/>
        </p:nvCxnSpPr>
        <p:spPr>
          <a:xfrm>
            <a:off x="4016825" y="4330189"/>
            <a:ext cx="27214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tângulo 3">
            <a:extLst>
              <a:ext uri="{FF2B5EF4-FFF2-40B4-BE49-F238E27FC236}">
                <a16:creationId xmlns:a16="http://schemas.microsoft.com/office/drawing/2014/main" id="{FED9A91B-FDC3-C649-4D21-9F39A5DDA989}"/>
              </a:ext>
            </a:extLst>
          </p:cNvPr>
          <p:cNvSpPr/>
          <p:nvPr/>
        </p:nvSpPr>
        <p:spPr>
          <a:xfrm>
            <a:off x="1415136" y="2808514"/>
            <a:ext cx="805550" cy="227046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58138E5B-BE73-1B6A-1F12-EABFA3CA74DE}"/>
              </a:ext>
            </a:extLst>
          </p:cNvPr>
          <p:cNvSpPr/>
          <p:nvPr/>
        </p:nvSpPr>
        <p:spPr>
          <a:xfrm>
            <a:off x="2340416" y="2525487"/>
            <a:ext cx="805550" cy="291650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0CCB7E64-B7C7-D881-75DF-AA472247E6AA}"/>
              </a:ext>
            </a:extLst>
          </p:cNvPr>
          <p:cNvSpPr/>
          <p:nvPr/>
        </p:nvSpPr>
        <p:spPr>
          <a:xfrm>
            <a:off x="3298377" y="3212986"/>
            <a:ext cx="805550" cy="147875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C040C819-9AAA-8CB1-5A45-41E05334A7D6}"/>
              </a:ext>
            </a:extLst>
          </p:cNvPr>
          <p:cNvSpPr txBox="1"/>
          <p:nvPr/>
        </p:nvSpPr>
        <p:spPr>
          <a:xfrm>
            <a:off x="3499750" y="2240917"/>
            <a:ext cx="1230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Camada</a:t>
            </a:r>
          </a:p>
        </p:txBody>
      </p:sp>
      <p:sp>
        <p:nvSpPr>
          <p:cNvPr id="19" name="Forma Livre: Forma 18">
            <a:extLst>
              <a:ext uri="{FF2B5EF4-FFF2-40B4-BE49-F238E27FC236}">
                <a16:creationId xmlns:a16="http://schemas.microsoft.com/office/drawing/2014/main" id="{EE976CA5-12E6-4DB5-139A-5B13EA5F460D}"/>
              </a:ext>
            </a:extLst>
          </p:cNvPr>
          <p:cNvSpPr/>
          <p:nvPr/>
        </p:nvSpPr>
        <p:spPr>
          <a:xfrm>
            <a:off x="3113305" y="2356849"/>
            <a:ext cx="413657" cy="166042"/>
          </a:xfrm>
          <a:custGeom>
            <a:avLst/>
            <a:gdLst>
              <a:gd name="connsiteX0" fmla="*/ 0 w 413657"/>
              <a:gd name="connsiteY0" fmla="*/ 166042 h 166042"/>
              <a:gd name="connsiteX1" fmla="*/ 76200 w 413657"/>
              <a:gd name="connsiteY1" fmla="*/ 2756 h 166042"/>
              <a:gd name="connsiteX2" fmla="*/ 413657 w 413657"/>
              <a:gd name="connsiteY2" fmla="*/ 78956 h 166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3657" h="166042">
                <a:moveTo>
                  <a:pt x="0" y="166042"/>
                </a:moveTo>
                <a:cubicBezTo>
                  <a:pt x="3628" y="91656"/>
                  <a:pt x="7257" y="17270"/>
                  <a:pt x="76200" y="2756"/>
                </a:cubicBezTo>
                <a:cubicBezTo>
                  <a:pt x="145143" y="-11758"/>
                  <a:pt x="279400" y="33599"/>
                  <a:pt x="413657" y="78956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5FE6573E-A2B2-18E7-93BF-BE2AE093BA2D}"/>
                  </a:ext>
                </a:extLst>
              </p:cNvPr>
              <p:cNvSpPr txBox="1"/>
              <p:nvPr/>
            </p:nvSpPr>
            <p:spPr>
              <a:xfrm>
                <a:off x="922561" y="2974265"/>
                <a:ext cx="2667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5FE6573E-A2B2-18E7-93BF-BE2AE093BA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561" y="2974265"/>
                <a:ext cx="266702" cy="369332"/>
              </a:xfrm>
              <a:prstGeom prst="rect">
                <a:avLst/>
              </a:prstGeom>
              <a:blipFill>
                <a:blip r:embed="rId2"/>
                <a:stretch>
                  <a:fillRect r="-3636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FF4E43EB-3F97-7D05-D00B-81CFA622806D}"/>
                  </a:ext>
                </a:extLst>
              </p:cNvPr>
              <p:cNvSpPr txBox="1"/>
              <p:nvPr/>
            </p:nvSpPr>
            <p:spPr>
              <a:xfrm>
                <a:off x="920926" y="4430876"/>
                <a:ext cx="2667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FF4E43EB-3F97-7D05-D00B-81CFA62280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926" y="4430876"/>
                <a:ext cx="266702" cy="369332"/>
              </a:xfrm>
              <a:prstGeom prst="rect">
                <a:avLst/>
              </a:prstGeom>
              <a:blipFill>
                <a:blip r:embed="rId3"/>
                <a:stretch>
                  <a:fillRect r="-3863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Seta: para a Direita 24">
            <a:extLst>
              <a:ext uri="{FF2B5EF4-FFF2-40B4-BE49-F238E27FC236}">
                <a16:creationId xmlns:a16="http://schemas.microsoft.com/office/drawing/2014/main" id="{AD46F655-8AFC-EDF7-1E6F-51F5255FB298}"/>
              </a:ext>
            </a:extLst>
          </p:cNvPr>
          <p:cNvSpPr/>
          <p:nvPr/>
        </p:nvSpPr>
        <p:spPr>
          <a:xfrm>
            <a:off x="1055914" y="5519057"/>
            <a:ext cx="3233053" cy="470018"/>
          </a:xfrm>
          <a:prstGeom prst="righ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aixaDeTexto 30">
                <a:extLst>
                  <a:ext uri="{FF2B5EF4-FFF2-40B4-BE49-F238E27FC236}">
                    <a16:creationId xmlns:a16="http://schemas.microsoft.com/office/drawing/2014/main" id="{D098067F-41E5-A30D-0A56-7B5535338012}"/>
                  </a:ext>
                </a:extLst>
              </p:cNvPr>
              <p:cNvSpPr txBox="1"/>
              <p:nvPr/>
            </p:nvSpPr>
            <p:spPr>
              <a:xfrm>
                <a:off x="4283525" y="3389441"/>
                <a:ext cx="2667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1" name="CaixaDeTexto 30">
                <a:extLst>
                  <a:ext uri="{FF2B5EF4-FFF2-40B4-BE49-F238E27FC236}">
                    <a16:creationId xmlns:a16="http://schemas.microsoft.com/office/drawing/2014/main" id="{D098067F-41E5-A30D-0A56-7B55353380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3525" y="3389441"/>
                <a:ext cx="266702" cy="369332"/>
              </a:xfrm>
              <a:prstGeom prst="rect">
                <a:avLst/>
              </a:prstGeom>
              <a:blipFill>
                <a:blip r:embed="rId4"/>
                <a:stretch>
                  <a:fillRect r="-37209" b="-655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ixaDeTexto 32">
                <a:extLst>
                  <a:ext uri="{FF2B5EF4-FFF2-40B4-BE49-F238E27FC236}">
                    <a16:creationId xmlns:a16="http://schemas.microsoft.com/office/drawing/2014/main" id="{6CBA627C-F78B-FE7B-C056-A886387A76B6}"/>
                  </a:ext>
                </a:extLst>
              </p:cNvPr>
              <p:cNvSpPr txBox="1"/>
              <p:nvPr/>
            </p:nvSpPr>
            <p:spPr>
              <a:xfrm>
                <a:off x="4283525" y="4099934"/>
                <a:ext cx="2667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3" name="CaixaDeTexto 32">
                <a:extLst>
                  <a:ext uri="{FF2B5EF4-FFF2-40B4-BE49-F238E27FC236}">
                    <a16:creationId xmlns:a16="http://schemas.microsoft.com/office/drawing/2014/main" id="{6CBA627C-F78B-FE7B-C056-A886387A76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3525" y="4099934"/>
                <a:ext cx="266702" cy="369332"/>
              </a:xfrm>
              <a:prstGeom prst="rect">
                <a:avLst/>
              </a:prstGeom>
              <a:blipFill>
                <a:blip r:embed="rId5"/>
                <a:stretch>
                  <a:fillRect r="-39535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930715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9504</TotalTime>
  <Words>3786</Words>
  <Application>Microsoft Office PowerPoint</Application>
  <PresentationFormat>Widescreen</PresentationFormat>
  <Paragraphs>329</Paragraphs>
  <Slides>29</Slides>
  <Notes>17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29</vt:i4>
      </vt:variant>
    </vt:vector>
  </HeadingPairs>
  <TitlesOfParts>
    <vt:vector size="36" baseType="lpstr">
      <vt:lpstr>Arial</vt:lpstr>
      <vt:lpstr>Calibri</vt:lpstr>
      <vt:lpstr>Calibri Light</vt:lpstr>
      <vt:lpstr>Cambria Math</vt:lpstr>
      <vt:lpstr>Söhne</vt:lpstr>
      <vt:lpstr>Wingdings</vt:lpstr>
      <vt:lpstr>Tema do Office</vt:lpstr>
      <vt:lpstr>TP557 - Tópicos avançados em IoT e Machine Learning: Regressão com DNNs (Parte I)</vt:lpstr>
      <vt:lpstr>O que vamos ver?</vt:lpstr>
      <vt:lpstr>Conjunto de dados de treinamento</vt:lpstr>
      <vt:lpstr>O código da rede neural</vt:lpstr>
      <vt:lpstr>Definindo o conjunto de treinamento</vt:lpstr>
      <vt:lpstr>Definindo uma rede neural</vt:lpstr>
      <vt:lpstr>Relembrando alguns termos</vt:lpstr>
      <vt:lpstr>Relembrando alguns termos</vt:lpstr>
      <vt:lpstr>Relembrando alguns termos</vt:lpstr>
      <vt:lpstr>Definindo uma rede neural</vt:lpstr>
      <vt:lpstr>Definindo uma rede neural</vt:lpstr>
      <vt:lpstr>Definindo uma rede neural</vt:lpstr>
      <vt:lpstr>Definindo uma rede neural</vt:lpstr>
      <vt:lpstr>Definindo uma rede neural</vt:lpstr>
      <vt:lpstr>Nossa rede neural</vt:lpstr>
      <vt:lpstr>Compilando a rede neural</vt:lpstr>
      <vt:lpstr>Compilando a rede neural</vt:lpstr>
      <vt:lpstr>Treinando a rede neural</vt:lpstr>
      <vt:lpstr>Treinando a rede neural</vt:lpstr>
      <vt:lpstr>Treinando a rede neural</vt:lpstr>
      <vt:lpstr>Treinando a rede neural</vt:lpstr>
      <vt:lpstr>Treinando a rede neural</vt:lpstr>
      <vt:lpstr>Realizando predições</vt:lpstr>
      <vt:lpstr>Realizando predições</vt:lpstr>
      <vt:lpstr>Exemplo</vt:lpstr>
      <vt:lpstr>Atividades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TP555 - Inteligência Artificial e Machine Learning</dc:title>
  <dc:creator>Felipe Augusto Pereira de Figueiredo</dc:creator>
  <cp:lastModifiedBy>Felipe Augusto Pereira de Figueiredo</cp:lastModifiedBy>
  <cp:revision>1882</cp:revision>
  <dcterms:created xsi:type="dcterms:W3CDTF">2020-01-20T13:50:05Z</dcterms:created>
  <dcterms:modified xsi:type="dcterms:W3CDTF">2023-08-07T12:18:21Z</dcterms:modified>
</cp:coreProperties>
</file>