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6" r:id="rId3"/>
    <p:sldId id="433" r:id="rId4"/>
    <p:sldId id="431" r:id="rId5"/>
    <p:sldId id="435" r:id="rId6"/>
    <p:sldId id="434" r:id="rId7"/>
    <p:sldId id="426" r:id="rId8"/>
    <p:sldId id="405" r:id="rId9"/>
    <p:sldId id="293" r:id="rId10"/>
    <p:sldId id="306" r:id="rId1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>
        <p:scale>
          <a:sx n="100" d="100"/>
          <a:sy n="100" d="100"/>
        </p:scale>
        <p:origin x="1314" y="16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através de um exemplo simples como usar a biblioteca </a:t>
            </a:r>
            <a:r>
              <a:rPr lang="pt-BR" dirty="0" err="1"/>
              <a:t>TensorFlow</a:t>
            </a:r>
            <a:r>
              <a:rPr lang="pt-BR" dirty="0"/>
              <a:t> para criar uma rede neural e resolver um problema de regressão, ou seja, ajuste de curva.</a:t>
            </a:r>
          </a:p>
          <a:p>
            <a:r>
              <a:rPr lang="pt-BR" dirty="0"/>
              <a:t>O objetivo era ter um contato inicial com a biblioteca e seus princípios básicos de funcionamento.</a:t>
            </a:r>
          </a:p>
          <a:p>
            <a:r>
              <a:rPr lang="pt-BR" dirty="0"/>
              <a:t>Nesse tópico, vamos estender o que vimos anteriormente para um problema mais prático de regressão usando uma base de dados do mundo real. 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0364-C18F-F27A-6155-7ABFE8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E830-0630-728D-B698-469CA1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395" y="1825624"/>
            <a:ext cx="5462823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Antes de entrarmos na regressão propriamente dita, vamos entender um pouco sobre as formas como os algoritmos de ML aprendem e as arquiteturas que podemos encontrar.</a:t>
            </a:r>
          </a:p>
          <a:p>
            <a:r>
              <a:rPr lang="pt-BR" dirty="0"/>
              <a:t>Podemos agrupar os algoritmos de ML através da forma como eles aprendem: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supervisionado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não-supervisionado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por reforço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Existem outros, mas esses são os três mais conhecidos.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1026" name="Picture 2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D93BA5FB-6A61-E803-3249-519501A5E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2002" r="2829" b="3093"/>
          <a:stretch/>
        </p:blipFill>
        <p:spPr bwMode="auto">
          <a:xfrm>
            <a:off x="66675" y="2114550"/>
            <a:ext cx="64444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9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1" y="1825624"/>
            <a:ext cx="6172200" cy="5032375"/>
          </a:xfrm>
        </p:spPr>
        <p:txBody>
          <a:bodyPr/>
          <a:lstStyle/>
          <a:p>
            <a:r>
              <a:rPr lang="pt-BR" b="0" i="0" dirty="0">
                <a:effectLst/>
              </a:rPr>
              <a:t>O modelo é treinado usando um conjunto de dados que contém exemplos de entrada (também conhecidos como </a:t>
            </a:r>
            <a:r>
              <a:rPr lang="pt-BR" b="1" i="1" dirty="0">
                <a:effectLst/>
              </a:rPr>
              <a:t>atributos</a:t>
            </a:r>
            <a:r>
              <a:rPr lang="pt-BR" b="0" i="0" dirty="0">
                <a:effectLst/>
              </a:rPr>
              <a:t>) junto com as saídas correspondentes (</a:t>
            </a:r>
            <a:r>
              <a:rPr lang="pt-BR" b="1" i="1" dirty="0">
                <a:effectLst/>
              </a:rPr>
              <a:t>rótulos</a:t>
            </a:r>
            <a:r>
              <a:rPr lang="pt-BR" b="0" i="0" dirty="0">
                <a:effectLst/>
              </a:rPr>
              <a:t> ou respostas corretas).</a:t>
            </a:r>
          </a:p>
          <a:p>
            <a:r>
              <a:rPr lang="pt-BR" b="0" i="0" dirty="0">
                <a:effectLst/>
              </a:rPr>
              <a:t>O objetivo é que o modelo aprenda a mapear as entradas para as saídas corretas, de modo que ele possa fazer predições precisas em novos dados para os quais as saídas corretas não são conhecidas (i.e., generalização).</a:t>
            </a:r>
            <a:endParaRPr lang="pt-BR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474394" y="3320230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764390" y="3509842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764390" y="406449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3120314" y="3807318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1" y="1825624"/>
            <a:ext cx="6172200" cy="5032375"/>
          </a:xfrm>
        </p:spPr>
        <p:txBody>
          <a:bodyPr/>
          <a:lstStyle/>
          <a:p>
            <a:r>
              <a:rPr lang="pt-BR" dirty="0"/>
              <a:t>O t</a:t>
            </a:r>
            <a:r>
              <a:rPr lang="pt-BR" b="0" i="0" dirty="0">
                <a:effectLst/>
              </a:rPr>
              <a:t>ermo </a:t>
            </a:r>
            <a:r>
              <a:rPr lang="pt-BR" b="1" i="1" dirty="0">
                <a:effectLst/>
              </a:rPr>
              <a:t>supervisionado</a:t>
            </a:r>
            <a:r>
              <a:rPr lang="pt-BR" b="0" i="0" dirty="0">
                <a:effectLst/>
              </a:rPr>
              <a:t> reflete o fato de que durante o treinamento, o modelo é </a:t>
            </a:r>
            <a:r>
              <a:rPr lang="pt-BR" b="1" i="1" dirty="0">
                <a:effectLst/>
              </a:rPr>
              <a:t>guiado</a:t>
            </a:r>
            <a:r>
              <a:rPr lang="pt-BR" b="0" i="0" dirty="0">
                <a:effectLst/>
              </a:rPr>
              <a:t> ou </a:t>
            </a:r>
            <a:r>
              <a:rPr lang="pt-BR" b="1" i="1" dirty="0">
                <a:effectLst/>
              </a:rPr>
              <a:t>supervisionado</a:t>
            </a:r>
            <a:r>
              <a:rPr lang="pt-BR" b="0" i="0" dirty="0">
                <a:effectLst/>
              </a:rPr>
              <a:t> pelos </a:t>
            </a:r>
            <a:r>
              <a:rPr lang="pt-BR" b="1" i="1" dirty="0">
                <a:effectLst/>
              </a:rPr>
              <a:t>rótulos</a:t>
            </a:r>
            <a:r>
              <a:rPr lang="pt-BR" b="0" i="0" dirty="0">
                <a:effectLst/>
              </a:rPr>
              <a:t>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aprender a mapear as entradas para as saídas desejadas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Algoritmos de aprendizado supervisionado são frequentemente usados em tarefas como classificação (atribuir uma categoria ou classe a uma entrada) e regressão (predizer um valor numérico).</a:t>
            </a:r>
            <a:endParaRPr lang="pt-BR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607745" y="2643955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885529" y="2752725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529" y="2752725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897741" y="2833567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897741" y="3388218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427228" y="2464562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8" y="2464562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420495" y="3004576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5" y="3004576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3253665" y="313104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357810-A345-D450-5B04-09FED9AFF36E}"/>
              </a:ext>
            </a:extLst>
          </p:cNvPr>
          <p:cNvSpPr txBox="1"/>
          <p:nvPr/>
        </p:nvSpPr>
        <p:spPr>
          <a:xfrm>
            <a:off x="420496" y="1976689"/>
            <a:ext cx="5465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R</a:t>
            </a:r>
            <a:r>
              <a:rPr lang="pt-BR" sz="2800" b="1" i="0" dirty="0">
                <a:effectLst/>
              </a:rPr>
              <a:t>egressão</a:t>
            </a:r>
            <a:endParaRPr lang="pt-BR" sz="2800" b="1" dirty="0"/>
          </a:p>
        </p:txBody>
      </p:sp>
      <p:cxnSp>
        <p:nvCxnSpPr>
          <p:cNvPr id="13" name="Elbow Connector 23">
            <a:extLst>
              <a:ext uri="{FF2B5EF4-FFF2-40B4-BE49-F238E27FC236}">
                <a16:creationId xmlns:a16="http://schemas.microsoft.com/office/drawing/2014/main" id="{BA09C3F1-1990-2A1C-5C58-235E5E923785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rot="16200000" flipH="1">
            <a:off x="856969" y="3491848"/>
            <a:ext cx="329388" cy="647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C12E43D7-071C-410E-AD9C-E9F3FDE7F0D9}"/>
              </a:ext>
            </a:extLst>
          </p:cNvPr>
          <p:cNvSpPr txBox="1"/>
          <p:nvPr/>
        </p:nvSpPr>
        <p:spPr>
          <a:xfrm>
            <a:off x="1345416" y="3780240"/>
            <a:ext cx="299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</a:rPr>
              <a:t>Valores contínuos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2F09958-BE4A-625A-482D-7C974CC5A2A6}"/>
              </a:ext>
            </a:extLst>
          </p:cNvPr>
          <p:cNvSpPr/>
          <p:nvPr/>
        </p:nvSpPr>
        <p:spPr>
          <a:xfrm>
            <a:off x="1607745" y="5149939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1260065D-E165-4463-9EA1-E594E7A2E58E}"/>
                  </a:ext>
                </a:extLst>
              </p:cNvPr>
              <p:cNvSpPr/>
              <p:nvPr/>
            </p:nvSpPr>
            <p:spPr>
              <a:xfrm>
                <a:off x="3885529" y="5258709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1260065D-E165-4463-9EA1-E594E7A2E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529" y="5258709"/>
                <a:ext cx="200092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4702CE38-ED49-D9AC-CAD6-7A57F2D2C38D}"/>
              </a:ext>
            </a:extLst>
          </p:cNvPr>
          <p:cNvCxnSpPr/>
          <p:nvPr/>
        </p:nvCxnSpPr>
        <p:spPr>
          <a:xfrm>
            <a:off x="897741" y="5339551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A44CF9F0-8831-E409-3847-28B31C0CAF07}"/>
              </a:ext>
            </a:extLst>
          </p:cNvPr>
          <p:cNvCxnSpPr/>
          <p:nvPr/>
        </p:nvCxnSpPr>
        <p:spPr>
          <a:xfrm>
            <a:off x="897741" y="5894202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D5C92FA8-B51E-62E0-BB97-D598C8AEA125}"/>
                  </a:ext>
                </a:extLst>
              </p:cNvPr>
              <p:cNvSpPr/>
              <p:nvPr/>
            </p:nvSpPr>
            <p:spPr>
              <a:xfrm>
                <a:off x="427228" y="4970546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D5C92FA8-B51E-62E0-BB97-D598C8AEA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8" y="4970546"/>
                <a:ext cx="5480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D1B37C5-45F5-C43A-C7E0-535BDE8547E8}"/>
                  </a:ext>
                </a:extLst>
              </p:cNvPr>
              <p:cNvSpPr/>
              <p:nvPr/>
            </p:nvSpPr>
            <p:spPr>
              <a:xfrm>
                <a:off x="420495" y="5510560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D1B37C5-45F5-C43A-C7E0-535BDE854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5" y="5510560"/>
                <a:ext cx="5548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0">
            <a:extLst>
              <a:ext uri="{FF2B5EF4-FFF2-40B4-BE49-F238E27FC236}">
                <a16:creationId xmlns:a16="http://schemas.microsoft.com/office/drawing/2014/main" id="{A37FD952-FB05-57F6-9104-3D298FA87F37}"/>
              </a:ext>
            </a:extLst>
          </p:cNvPr>
          <p:cNvCxnSpPr/>
          <p:nvPr/>
        </p:nvCxnSpPr>
        <p:spPr>
          <a:xfrm>
            <a:off x="3253665" y="5637027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911260A-787E-EDAF-C75E-82BAE4D36A98}"/>
              </a:ext>
            </a:extLst>
          </p:cNvPr>
          <p:cNvSpPr txBox="1"/>
          <p:nvPr/>
        </p:nvSpPr>
        <p:spPr>
          <a:xfrm>
            <a:off x="420496" y="4482673"/>
            <a:ext cx="5465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Classificação</a:t>
            </a:r>
          </a:p>
        </p:txBody>
      </p:sp>
      <p:cxnSp>
        <p:nvCxnSpPr>
          <p:cNvPr id="25" name="Elbow Connector 23">
            <a:extLst>
              <a:ext uri="{FF2B5EF4-FFF2-40B4-BE49-F238E27FC236}">
                <a16:creationId xmlns:a16="http://schemas.microsoft.com/office/drawing/2014/main" id="{DDA4B29F-1C49-6BAD-F072-F56EAEA84BC3}"/>
              </a:ext>
            </a:extLst>
          </p:cNvPr>
          <p:cNvCxnSpPr>
            <a:cxnSpLocks/>
            <a:stCxn id="22" idx="2"/>
            <a:endCxn id="26" idx="1"/>
          </p:cNvCxnSpPr>
          <p:nvPr/>
        </p:nvCxnSpPr>
        <p:spPr>
          <a:xfrm rot="16200000" flipH="1">
            <a:off x="856969" y="5997832"/>
            <a:ext cx="329388" cy="647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4">
            <a:extLst>
              <a:ext uri="{FF2B5EF4-FFF2-40B4-BE49-F238E27FC236}">
                <a16:creationId xmlns:a16="http://schemas.microsoft.com/office/drawing/2014/main" id="{739451D8-1CD1-852C-BAE6-D471C72082BC}"/>
              </a:ext>
            </a:extLst>
          </p:cNvPr>
          <p:cNvSpPr txBox="1"/>
          <p:nvPr/>
        </p:nvSpPr>
        <p:spPr>
          <a:xfrm>
            <a:off x="1345416" y="6286224"/>
            <a:ext cx="299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</a:rPr>
              <a:t>Valores discretos (classes)</a:t>
            </a:r>
          </a:p>
        </p:txBody>
      </p:sp>
    </p:spTree>
    <p:extLst>
      <p:ext uri="{BB962C8B-B14F-4D97-AF65-F5344CB8AC3E}">
        <p14:creationId xmlns:p14="http://schemas.microsoft.com/office/powerpoint/2010/main" val="392857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ED938-5FD7-1858-36DE-B4136CC5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3672E-4328-6096-81CF-1AE56A47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08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xxxxxxxxxxxxxxx</a:t>
            </a:r>
            <a:endParaRPr lang="pt-BR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</a:t>
            </a:r>
            <a:r>
              <a:rPr lang="pt-BR" b="1" i="1"/>
              <a:t>Parte II)</a:t>
            </a:r>
            <a:r>
              <a:rPr lang="pt-BR"/>
              <a:t>”.</a:t>
            </a:r>
            <a:endParaRPr lang="pt-BR" dirty="0"/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9578</TotalTime>
  <Words>442</Words>
  <Application>Microsoft Office PowerPoint</Application>
  <PresentationFormat>Widescreen</PresentationFormat>
  <Paragraphs>49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Regressão com DNNs (Parte II)</vt:lpstr>
      <vt:lpstr>O que vamos ver?</vt:lpstr>
      <vt:lpstr>Tipos de aprendizado</vt:lpstr>
      <vt:lpstr>Aprendizado supervisionado</vt:lpstr>
      <vt:lpstr>Aprendizado supervisionado</vt:lpstr>
      <vt:lpstr>Apresentação do PowerPoint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1895</cp:revision>
  <dcterms:created xsi:type="dcterms:W3CDTF">2020-01-20T13:50:05Z</dcterms:created>
  <dcterms:modified xsi:type="dcterms:W3CDTF">2023-08-07T13:34:10Z</dcterms:modified>
</cp:coreProperties>
</file>