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5" r:id="rId9"/>
    <p:sldId id="412" r:id="rId10"/>
    <p:sldId id="413" r:id="rId11"/>
    <p:sldId id="414" r:id="rId12"/>
    <p:sldId id="416" r:id="rId13"/>
    <p:sldId id="417" r:id="rId14"/>
    <p:sldId id="419" r:id="rId15"/>
    <p:sldId id="420" r:id="rId16"/>
    <p:sldId id="418" r:id="rId17"/>
    <p:sldId id="405" r:id="rId18"/>
    <p:sldId id="293" r:id="rId19"/>
    <p:sldId id="306" r:id="rId2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79661" autoAdjust="0"/>
  </p:normalViewPr>
  <p:slideViewPr>
    <p:cSldViewPr snapToGrid="0">
      <p:cViewPr>
        <p:scale>
          <a:sx n="75" d="100"/>
          <a:sy n="75" d="100"/>
        </p:scale>
        <p:origin x="1500" y="3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31/07/2023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Exercício_Encontre_os_pesos_da_função_hipótese.ipynb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31/07/2023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se quisermos ir para o ponto de mínimo a partir de um ponto qualquer, podemos dar um </a:t>
                </a:r>
                <a:r>
                  <a:rPr lang="pt-BR" b="1" i="1" dirty="0"/>
                  <a:t>passo</a:t>
                </a:r>
                <a:r>
                  <a:rPr lang="pt-BR" dirty="0"/>
                  <a:t> na direção apontada pelo gradiente.</a:t>
                </a:r>
              </a:p>
              <a:p>
                <a:r>
                  <a:rPr lang="pt-BR" dirty="0"/>
                  <a:t>Nós sabemos a direção e podemos escolher o </a:t>
                </a:r>
                <a:r>
                  <a:rPr lang="pt-BR" b="1" i="1" dirty="0"/>
                  <a:t>tamanho do passo</a:t>
                </a:r>
                <a:r>
                  <a:rPr lang="pt-BR" dirty="0"/>
                  <a:t> para darmos naquela direção.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passo de aprendizagem</a:t>
                </a:r>
                <a:r>
                  <a:rPr lang="pt-BR" dirty="0"/>
                  <a:t> e é, normalmente, denotado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Vejam que atualizamos o peso atual usando uma fração do gradiente.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99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Portanto, dada a direção do gradiente e um passo de aprendizagem, agora podemos </a:t>
            </a:r>
            <a:r>
              <a:rPr lang="pt-BR" b="1" i="1" dirty="0"/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/>
              <a:t>iteração</a:t>
            </a:r>
            <a:r>
              <a:rPr lang="pt-BR" dirty="0"/>
              <a:t> calculamos o gradiente no ponto atual, atualizamos os pesos com uma fração do gradiente e calculamos o gradiente no novo ponto.</a:t>
            </a:r>
          </a:p>
          <a:p>
            <a:r>
              <a:rPr lang="pt-BR" dirty="0"/>
              <a:t>Repetimos esse processo até que a inclinação da reta tangente ao ponto se torne igual a 0, indicando que o ponto de mínimo foi atingido.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Mais uma iteração e podemos nos mover para mais perto ainda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Porém, devemos tomar cuidado, com o tamanho do passo de aprendizagem.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  <a:blipFill>
                <a:blip r:embed="rId3"/>
                <a:stretch>
                  <a:fillRect l="-174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o processo de otimização pode ficar ziguezagueando de um lado para o outro do fundo da função sem nunca atingir o ponto de mínimo.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menos problemática que passos grandes, é a situação oposta.</a:t>
            </a:r>
          </a:p>
          <a:p>
            <a:r>
              <a:rPr lang="pt-BR" dirty="0"/>
              <a:t>Passos muito pequenos fazem com que se leve muito tempo,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se esperarmos tempo suficiente, a convergência é garantida.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acelere a convergência sem causar oscilações em torno do ponto de mínimo.</a:t>
            </a:r>
          </a:p>
          <a:p>
            <a:r>
              <a:rPr lang="pt-BR" dirty="0"/>
              <a:t>Em geral, um bom valor para o passo é encontrado por tentativa e erro.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valores grandes no início, em pontos distantes do mínimo, e o reduzimos gradualmente 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função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Gradientes 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</p:spPr>
            <p:txBody>
              <a:bodyPr/>
              <a:lstStyle/>
              <a:p>
                <a:r>
                  <a:rPr lang="pt-BR" dirty="0"/>
                  <a:t>Vamos primeiro ver como vetores gradiente e derivadas nos ajudam a minimizar o erro.</a:t>
                </a:r>
              </a:p>
              <a:p>
                <a:r>
                  <a:rPr lang="pt-BR" dirty="0"/>
                  <a:t>Consequentemente, entenderemos como o algoritmo de otimização/treinamento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  <a:blipFill>
                <a:blip r:embed="rId2"/>
                <a:stretch>
                  <a:fillRect l="-1998" t="-1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Lembrem-se que a função de erro que usamos anteriormente, a função do EQM, é quadrática.</a:t>
            </a:r>
          </a:p>
          <a:p>
            <a:r>
              <a:rPr lang="pt-BR" dirty="0"/>
              <a:t>E como vimos no exemplo, funções quadráticas têm a forma de parábolas convexas.</a:t>
            </a:r>
          </a:p>
          <a:p>
            <a:r>
              <a:rPr lang="pt-BR" dirty="0"/>
              <a:t>A convexidade é importante pois garante que a função tenha apenas um ponto de mínimo, o mínimo global.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/>
              <a:t>mínimo</a:t>
            </a:r>
            <a:r>
              <a:rPr lang="pt-BR" dirty="0"/>
              <a:t> da função, basta buscarmos a </a:t>
            </a:r>
            <a:r>
              <a:rPr lang="pt-BR" b="1" i="1" dirty="0"/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certeza de que o 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(ponto inicial) sobre os valores dos pesos da função hipótese, como mostrado ao lado, e calcularmos o erro, ele será grande e, consequentemente, saberemos que estamos longe do ponto de mínimo.</a:t>
            </a:r>
          </a:p>
          <a:p>
            <a:r>
              <a:rPr lang="pt-BR" dirty="0"/>
              <a:t>Portanto, quanto menor o erro, mais próximo estaremos do ponto ótimo.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0267" y="1825624"/>
                <a:ext cx="661995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aponta na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direção de maior crescimento da função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 gradiente pode ser também interpretado como 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inclinação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da reta tangente à curva no ponto onde ele é calculado.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Quanto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maior o valor absoluto do gradiente, mais inclinada é a reta tangente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naquele ponto.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</a:t>
                </a:r>
                <a:r>
                  <a:rPr lang="pt-BR" b="1" i="1" dirty="0"/>
                  <a:t>um valor igual a 0 indica inclinação nula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Onde isso ocorre? No ponto de mínimo.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0267" y="1825624"/>
                <a:ext cx="6619950" cy="5032376"/>
              </a:xfrm>
              <a:blipFill>
                <a:blip r:embed="rId3"/>
                <a:stretch>
                  <a:fillRect l="-1473" t="-2421" r="-2670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179" y="1825624"/>
            <a:ext cx="6441038" cy="50323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Porém, queremos o mínimo da função, o que fazer?</a:t>
            </a:r>
            <a:endParaRPr lang="pt-BR" b="0" i="0" dirty="0">
              <a:solidFill>
                <a:schemeClr val="tx1"/>
              </a:solidFill>
              <a:effectLst/>
            </a:endParaRPr>
          </a:p>
          <a:p>
            <a:r>
              <a:rPr lang="pt-BR" b="0" i="0" dirty="0">
                <a:solidFill>
                  <a:schemeClr val="tx1"/>
                </a:solidFill>
                <a:effectLst/>
              </a:rPr>
              <a:t>Basta irmos na </a:t>
            </a:r>
            <a:r>
              <a:rPr lang="pt-BR" b="1" i="1" dirty="0">
                <a:solidFill>
                  <a:schemeClr val="tx1"/>
                </a:solidFill>
                <a:effectLst/>
              </a:rPr>
              <a:t>direção oposta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do gradiente (negativo do gradiente), a qual </a:t>
            </a:r>
            <a:r>
              <a:rPr lang="pt-BR" b="1" i="1" dirty="0">
                <a:solidFill>
                  <a:schemeClr val="tx1"/>
                </a:solidFill>
                <a:effectLst/>
              </a:rPr>
              <a:t>aponta para a direção de maior decréscimo da função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partir do ponto.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736317" y="5510537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O gradiente </a:t>
            </a:r>
            <a:r>
              <a:rPr lang="pt-BR" b="1" i="1" dirty="0"/>
              <a:t>não dá informações da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em uma ladeira.</a:t>
            </a:r>
          </a:p>
          <a:p>
            <a:r>
              <a:rPr lang="pt-BR" dirty="0"/>
              <a:t>A gravidade dá a direção até a parte mais baixa da ladeira, mas não sabemos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8964</TotalTime>
  <Words>2164</Words>
  <Application>Microsoft Office PowerPoint</Application>
  <PresentationFormat>Widescreen</PresentationFormat>
  <Paragraphs>190</Paragraphs>
  <Slides>19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Gradientes e derivadas</vt:lpstr>
      <vt:lpstr>Formato da função de erro</vt:lpstr>
      <vt:lpstr>Ponto de mínimo</vt:lpstr>
      <vt:lpstr>O erro indica o caminho a ser seguido</vt:lpstr>
      <vt:lpstr>Gradiente</vt:lpstr>
      <vt:lpstr>Gradiente</vt:lpstr>
      <vt:lpstr>Gradiente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1781</cp:revision>
  <dcterms:created xsi:type="dcterms:W3CDTF">2020-01-20T13:50:05Z</dcterms:created>
  <dcterms:modified xsi:type="dcterms:W3CDTF">2023-08-01T01:50:29Z</dcterms:modified>
</cp:coreProperties>
</file>