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06" r:id="rId3"/>
    <p:sldId id="442" r:id="rId4"/>
    <p:sldId id="427" r:id="rId5"/>
    <p:sldId id="428" r:id="rId6"/>
    <p:sldId id="431" r:id="rId7"/>
    <p:sldId id="451" r:id="rId8"/>
    <p:sldId id="429" r:id="rId9"/>
    <p:sldId id="435" r:id="rId10"/>
    <p:sldId id="432" r:id="rId11"/>
    <p:sldId id="433" r:id="rId12"/>
    <p:sldId id="434" r:id="rId13"/>
    <p:sldId id="453" r:id="rId14"/>
    <p:sldId id="436" r:id="rId15"/>
    <p:sldId id="440" r:id="rId16"/>
    <p:sldId id="437" r:id="rId17"/>
    <p:sldId id="445" r:id="rId18"/>
    <p:sldId id="449" r:id="rId19"/>
    <p:sldId id="450" r:id="rId20"/>
    <p:sldId id="452" r:id="rId21"/>
    <p:sldId id="444" r:id="rId22"/>
    <p:sldId id="430" r:id="rId23"/>
    <p:sldId id="441" r:id="rId24"/>
    <p:sldId id="426" r:id="rId25"/>
    <p:sldId id="405" r:id="rId26"/>
    <p:sldId id="293" r:id="rId27"/>
    <p:sldId id="306" r:id="rId28"/>
    <p:sldId id="438" r:id="rId29"/>
    <p:sldId id="443" r:id="rId30"/>
    <p:sldId id="446" r:id="rId31"/>
    <p:sldId id="447" r:id="rId32"/>
    <p:sldId id="448" r:id="rId33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2567" autoAdjust="0"/>
  </p:normalViewPr>
  <p:slideViewPr>
    <p:cSldViewPr snapToGrid="0">
      <p:cViewPr varScale="1">
        <p:scale>
          <a:sx n="91" d="100"/>
          <a:sy n="91" d="100"/>
        </p:scale>
        <p:origin x="1674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29/08/2023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486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048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704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  <a:p>
            <a:endParaRPr lang="pt-BR" dirty="0"/>
          </a:p>
          <a:p>
            <a:r>
              <a:rPr lang="pt-BR" dirty="0"/>
              <a:t>[1] https://ai.stackexchange.com/questions/21999/do-convolutional-neural-networks-perform-convolution-or-cross-correlation</a:t>
            </a:r>
          </a:p>
          <a:p>
            <a:r>
              <a:rPr lang="pt-BR" dirty="0"/>
              <a:t>[2] https://datascience.stackexchange.com/questions/40533/convolution-and-cross-correlation-in-cnn</a:t>
            </a:r>
          </a:p>
          <a:p>
            <a:r>
              <a:rPr lang="pt-BR" dirty="0"/>
              <a:t>[3] https://glassboxmedicine.com/2019/07/26/convolution-vs-cross-correlation/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094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https://colab.research.google.com/github/zz4fap/tp557-iot-ml/blob/master/examples/Classification_report.ipynb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https://github.com/zz4fap/tp557-iot-ml/blob/main/examples/Classification_report.ipynb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https://colab.research.google.com/github/zz4fap/tp557-iot-ml/blob/master/exercises/Exercicio_metricas_de_classificacao.ipynb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convolução permite que as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CNNs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detectem padrões locais em uma imagem, como bordas, texturas e outras características.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compartilhamento de parâmetros reduz drasticamente o número de parâmetros da rede, tornando-a mais eficiente e menos propensa 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overfitting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 err="1">
                <a:effectLst/>
                <a:latin typeface="Roboto" panose="02000000000000000000" pitchFamily="2" charset="0"/>
              </a:rPr>
              <a:t>With</a:t>
            </a:r>
            <a:r>
              <a:rPr lang="pt-BR" b="0" i="0" dirty="0">
                <a:effectLst/>
                <a:latin typeface="Roboto" panose="02000000000000000000" pitchFamily="2" charset="0"/>
              </a:rPr>
              <a:t> tabular data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44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 err="1">
                <a:effectLst/>
                <a:latin typeface="Roboto" panose="02000000000000000000" pitchFamily="2" charset="0"/>
              </a:rPr>
              <a:t>With</a:t>
            </a:r>
            <a:r>
              <a:rPr lang="pt-BR" b="0" i="0" dirty="0">
                <a:effectLst/>
                <a:latin typeface="Roboto" panose="02000000000000000000" pitchFamily="2" charset="0"/>
              </a:rPr>
              <a:t> tabular data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59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796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628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565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https://d2l.ai/chapter_convolutional-neural-networks/padding-and-strides.html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041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66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0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10092796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Introduzindo Convoluções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061" y="1825624"/>
            <a:ext cx="5663325" cy="5032375"/>
          </a:xfrm>
        </p:spPr>
        <p:txBody>
          <a:bodyPr>
            <a:normAutofit/>
          </a:bodyPr>
          <a:lstStyle/>
          <a:p>
            <a:r>
              <a:rPr lang="pt-BR" dirty="0"/>
              <a:t>Em seguida, deslizamos a janela um elemento para a direita. 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=1∗0+2∗1+4∗2+5∗3=25</m:t>
                      </m:r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blipFill>
                <a:blip r:embed="rId3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C4C2D6BD-31E3-2F49-63EB-CFE4150DD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981938"/>
              </p:ext>
            </p:extLst>
          </p:nvPr>
        </p:nvGraphicFramePr>
        <p:xfrm>
          <a:off x="838200" y="2546919"/>
          <a:ext cx="1305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2403868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704462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5F214703-DA81-DEF4-831A-390E707C56EF}"/>
              </a:ext>
            </a:extLst>
          </p:cNvPr>
          <p:cNvGraphicFramePr>
            <a:graphicFrameLocks/>
          </p:cNvGraphicFramePr>
          <p:nvPr/>
        </p:nvGraphicFramePr>
        <p:xfrm>
          <a:off x="273444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/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/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09CC5A7F-CFC9-B6FB-7B31-611EFC189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264833"/>
              </p:ext>
            </p:extLst>
          </p:nvPr>
        </p:nvGraphicFramePr>
        <p:xfrm>
          <a:off x="427946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D30C51-7FC3-C492-E7BB-85C7BC47423B}"/>
              </a:ext>
            </a:extLst>
          </p:cNvPr>
          <p:cNvSpPr txBox="1"/>
          <p:nvPr/>
        </p:nvSpPr>
        <p:spPr>
          <a:xfrm>
            <a:off x="838200" y="2177587"/>
            <a:ext cx="12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8B262-6054-1EC9-24FC-F0E6F6CB657D}"/>
              </a:ext>
            </a:extLst>
          </p:cNvPr>
          <p:cNvSpPr txBox="1"/>
          <p:nvPr/>
        </p:nvSpPr>
        <p:spPr>
          <a:xfrm>
            <a:off x="2746265" y="2347348"/>
            <a:ext cx="85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Kernel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EBEA7C-E891-80AF-EB7F-19CD72A35768}"/>
              </a:ext>
            </a:extLst>
          </p:cNvPr>
          <p:cNvSpPr txBox="1"/>
          <p:nvPr/>
        </p:nvSpPr>
        <p:spPr>
          <a:xfrm>
            <a:off x="4279461" y="2347348"/>
            <a:ext cx="87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7500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007" y="1825624"/>
            <a:ext cx="5465379" cy="5032375"/>
          </a:xfrm>
        </p:spPr>
        <p:txBody>
          <a:bodyPr>
            <a:normAutofit/>
          </a:bodyPr>
          <a:lstStyle/>
          <a:p>
            <a:r>
              <a:rPr lang="pt-BR" dirty="0"/>
              <a:t>Ao chegar-se ao final das colunas do tensor de entrada, volta-se ao seu início, deslizando a janela um elemento para baixo, ou seja, uma linha.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=3∗0+4∗1+6∗2+7∗3=37</m:t>
                      </m:r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blipFill>
                <a:blip r:embed="rId3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C4C2D6BD-31E3-2F49-63EB-CFE4150DD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675225"/>
              </p:ext>
            </p:extLst>
          </p:nvPr>
        </p:nvGraphicFramePr>
        <p:xfrm>
          <a:off x="838200" y="2546919"/>
          <a:ext cx="1305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2403868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704462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5F214703-DA81-DEF4-831A-390E707C56EF}"/>
              </a:ext>
            </a:extLst>
          </p:cNvPr>
          <p:cNvGraphicFramePr>
            <a:graphicFrameLocks/>
          </p:cNvGraphicFramePr>
          <p:nvPr/>
        </p:nvGraphicFramePr>
        <p:xfrm>
          <a:off x="273444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/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/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09CC5A7F-CFC9-B6FB-7B31-611EFC189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316034"/>
              </p:ext>
            </p:extLst>
          </p:nvPr>
        </p:nvGraphicFramePr>
        <p:xfrm>
          <a:off x="427946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D30C51-7FC3-C492-E7BB-85C7BC47423B}"/>
              </a:ext>
            </a:extLst>
          </p:cNvPr>
          <p:cNvSpPr txBox="1"/>
          <p:nvPr/>
        </p:nvSpPr>
        <p:spPr>
          <a:xfrm>
            <a:off x="838200" y="2177587"/>
            <a:ext cx="12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8B262-6054-1EC9-24FC-F0E6F6CB657D}"/>
              </a:ext>
            </a:extLst>
          </p:cNvPr>
          <p:cNvSpPr txBox="1"/>
          <p:nvPr/>
        </p:nvSpPr>
        <p:spPr>
          <a:xfrm>
            <a:off x="2746265" y="2347348"/>
            <a:ext cx="85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Kernel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EBEA7C-E891-80AF-EB7F-19CD72A35768}"/>
              </a:ext>
            </a:extLst>
          </p:cNvPr>
          <p:cNvSpPr txBox="1"/>
          <p:nvPr/>
        </p:nvSpPr>
        <p:spPr>
          <a:xfrm>
            <a:off x="4279461" y="2347348"/>
            <a:ext cx="87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3194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063" y="1825624"/>
            <a:ext cx="5663324" cy="5032375"/>
          </a:xfrm>
        </p:spPr>
        <p:txBody>
          <a:bodyPr>
            <a:normAutofit/>
          </a:bodyPr>
          <a:lstStyle/>
          <a:p>
            <a:r>
              <a:rPr lang="pt-BR" dirty="0"/>
              <a:t>Em seguida, deslizamos a janela um elemento para a direita. </a:t>
            </a:r>
          </a:p>
          <a:p>
            <a:r>
              <a:rPr lang="pt-BR" dirty="0"/>
              <a:t>Esse processo se repete até que a janela de convolução tenha percorrido todo o tensor de entrada.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=4∗0+5∗1+7∗2+8∗3=43</m:t>
                      </m:r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blipFill>
                <a:blip r:embed="rId3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C4C2D6BD-31E3-2F49-63EB-CFE4150DD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348438"/>
              </p:ext>
            </p:extLst>
          </p:nvPr>
        </p:nvGraphicFramePr>
        <p:xfrm>
          <a:off x="838200" y="2546919"/>
          <a:ext cx="1305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2403868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04462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5F214703-DA81-DEF4-831A-390E707C56EF}"/>
              </a:ext>
            </a:extLst>
          </p:cNvPr>
          <p:cNvGraphicFramePr>
            <a:graphicFrameLocks/>
          </p:cNvGraphicFramePr>
          <p:nvPr/>
        </p:nvGraphicFramePr>
        <p:xfrm>
          <a:off x="273444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/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/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09CC5A7F-CFC9-B6FB-7B31-611EFC189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970131"/>
              </p:ext>
            </p:extLst>
          </p:nvPr>
        </p:nvGraphicFramePr>
        <p:xfrm>
          <a:off x="427946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D30C51-7FC3-C492-E7BB-85C7BC47423B}"/>
              </a:ext>
            </a:extLst>
          </p:cNvPr>
          <p:cNvSpPr txBox="1"/>
          <p:nvPr/>
        </p:nvSpPr>
        <p:spPr>
          <a:xfrm>
            <a:off x="838200" y="2177587"/>
            <a:ext cx="12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8B262-6054-1EC9-24FC-F0E6F6CB657D}"/>
              </a:ext>
            </a:extLst>
          </p:cNvPr>
          <p:cNvSpPr txBox="1"/>
          <p:nvPr/>
        </p:nvSpPr>
        <p:spPr>
          <a:xfrm>
            <a:off x="2746265" y="2347348"/>
            <a:ext cx="85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Kernel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EBEA7C-E891-80AF-EB7F-19CD72A35768}"/>
              </a:ext>
            </a:extLst>
          </p:cNvPr>
          <p:cNvSpPr txBox="1"/>
          <p:nvPr/>
        </p:nvSpPr>
        <p:spPr>
          <a:xfrm>
            <a:off x="4279461" y="2347348"/>
            <a:ext cx="87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6392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características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063" y="1825624"/>
            <a:ext cx="5663324" cy="5032375"/>
          </a:xfrm>
        </p:spPr>
        <p:txBody>
          <a:bodyPr>
            <a:normAutofit/>
          </a:bodyPr>
          <a:lstStyle/>
          <a:p>
            <a:r>
              <a:rPr lang="pt-BR" dirty="0"/>
              <a:t>Lembrando que o objetivo dos </a:t>
            </a:r>
            <a:r>
              <a:rPr lang="pt-BR" i="1" dirty="0"/>
              <a:t>kernels</a:t>
            </a:r>
            <a:r>
              <a:rPr lang="pt-BR" dirty="0"/>
              <a:t> é extrair características.</a:t>
            </a:r>
          </a:p>
          <a:p>
            <a:r>
              <a:rPr lang="pt-BR"/>
              <a:t>Portanto, </a:t>
            </a:r>
            <a:r>
              <a:rPr lang="pt-BR" dirty="0"/>
              <a:t>o</a:t>
            </a:r>
            <a:r>
              <a:rPr lang="pt-BR"/>
              <a:t> </a:t>
            </a:r>
            <a:r>
              <a:rPr lang="pt-BR" dirty="0"/>
              <a:t>resultado da operação de convolução é chamado de </a:t>
            </a:r>
            <a:r>
              <a:rPr lang="pt-BR" b="1" i="1" dirty="0"/>
              <a:t>mapa de características</a:t>
            </a:r>
            <a:r>
              <a:rPr lang="pt-BR" dirty="0"/>
              <a:t>.</a:t>
            </a:r>
          </a:p>
          <a:p>
            <a:r>
              <a:rPr lang="pt-BR" dirty="0"/>
              <a:t>Pois ele pode ser considerado como as representações (i.e., características) aprendidas nas dimensões espaciais (por exemplo, largura e altura) para a camada subsequente.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558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558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C4C2D6BD-31E3-2F49-63EB-CFE4150DD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419343"/>
              </p:ext>
            </p:extLst>
          </p:nvPr>
        </p:nvGraphicFramePr>
        <p:xfrm>
          <a:off x="838200" y="2546919"/>
          <a:ext cx="1305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2403868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04462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5F214703-DA81-DEF4-831A-390E707C56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7045395"/>
              </p:ext>
            </p:extLst>
          </p:nvPr>
        </p:nvGraphicFramePr>
        <p:xfrm>
          <a:off x="273444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/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/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09CC5A7F-CFC9-B6FB-7B31-611EFC189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819327"/>
              </p:ext>
            </p:extLst>
          </p:nvPr>
        </p:nvGraphicFramePr>
        <p:xfrm>
          <a:off x="427946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D30C51-7FC3-C492-E7BB-85C7BC47423B}"/>
              </a:ext>
            </a:extLst>
          </p:cNvPr>
          <p:cNvSpPr txBox="1"/>
          <p:nvPr/>
        </p:nvSpPr>
        <p:spPr>
          <a:xfrm>
            <a:off x="838200" y="2177587"/>
            <a:ext cx="12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8B262-6054-1EC9-24FC-F0E6F6CB657D}"/>
              </a:ext>
            </a:extLst>
          </p:cNvPr>
          <p:cNvSpPr txBox="1"/>
          <p:nvPr/>
        </p:nvSpPr>
        <p:spPr>
          <a:xfrm>
            <a:off x="2746265" y="2347348"/>
            <a:ext cx="85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Kernel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EBEA7C-E891-80AF-EB7F-19CD72A35768}"/>
              </a:ext>
            </a:extLst>
          </p:cNvPr>
          <p:cNvSpPr txBox="1"/>
          <p:nvPr/>
        </p:nvSpPr>
        <p:spPr>
          <a:xfrm>
            <a:off x="4279461" y="2347348"/>
            <a:ext cx="87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63425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Stride</a:t>
            </a:r>
            <a:endParaRPr lang="pt-BR" i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262" y="1825624"/>
            <a:ext cx="6222125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Neste exemplo anterior, deslizamos a janela um elemento por vez. </a:t>
            </a:r>
          </a:p>
          <a:p>
            <a:r>
              <a:rPr lang="pt-BR" dirty="0"/>
              <a:t>Porém, às vezes, seja por eficiência computacional ou porque desejamos reduzir a resolução, movemos a janela mais de um elemento por vez.</a:t>
            </a:r>
          </a:p>
          <a:p>
            <a:r>
              <a:rPr lang="pt-BR" dirty="0"/>
              <a:t>Esse parâmetro é chamado de </a:t>
            </a:r>
            <a:r>
              <a:rPr lang="pt-BR" i="1" dirty="0" err="1"/>
              <a:t>stride</a:t>
            </a:r>
            <a:r>
              <a:rPr lang="pt-BR" dirty="0"/>
              <a:t>.</a:t>
            </a:r>
          </a:p>
          <a:p>
            <a:r>
              <a:rPr lang="pt-BR" dirty="0"/>
              <a:t>No exemplo ao lado, o </a:t>
            </a:r>
            <a:r>
              <a:rPr lang="pt-BR" i="1" dirty="0" err="1"/>
              <a:t>stride</a:t>
            </a:r>
            <a:r>
              <a:rPr lang="pt-BR" dirty="0"/>
              <a:t> é de 2 para deslizamentos ao longo das colunas e linhas.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Porém, ele pode ser diferente para deslocamentos ao longo das linhas e colunas.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B6E1BB7-2D62-10DF-A8BC-66B8B5DCE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35" y="1900784"/>
            <a:ext cx="3769035" cy="488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9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93526-2643-38B3-0F79-2A58A0F3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Convolução ou correlação cruzada?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D259D8-2FCF-3974-1561-D1364A9E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24" y="1825624"/>
            <a:ext cx="6096000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As operações em uma CNN, embora sejam chamadas de convoluções, são implementadas como correlações cruzadas na maioria das bibliotecas.</a:t>
            </a:r>
          </a:p>
          <a:p>
            <a:r>
              <a:rPr lang="pt-BR" b="0" i="0" dirty="0">
                <a:effectLst/>
              </a:rPr>
              <a:t>Ao contrário das convoluções tradicionais, as </a:t>
            </a:r>
            <a:r>
              <a:rPr lang="pt-BR" b="0" i="0" dirty="0" err="1">
                <a:effectLst/>
              </a:rPr>
              <a:t>CNNs</a:t>
            </a:r>
            <a:r>
              <a:rPr lang="pt-BR" b="0" i="0" dirty="0">
                <a:effectLst/>
              </a:rPr>
              <a:t> não invertem o </a:t>
            </a:r>
            <a:r>
              <a:rPr lang="pt-BR" b="1" i="1" dirty="0">
                <a:effectLst/>
              </a:rPr>
              <a:t>kernel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No entanto,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isso não importa</a:t>
            </a:r>
            <a:r>
              <a:rPr lang="pt-BR" b="0" i="0" dirty="0">
                <a:effectLst/>
              </a:rPr>
              <a:t>, pois os </a:t>
            </a:r>
            <a:r>
              <a:rPr lang="pt-BR" b="1" i="1" dirty="0">
                <a:effectLst/>
              </a:rPr>
              <a:t>kernels</a:t>
            </a:r>
            <a:r>
              <a:rPr lang="pt-BR" b="0" i="0" dirty="0">
                <a:effectLst/>
              </a:rPr>
              <a:t> são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aprendidos</a:t>
            </a:r>
            <a:r>
              <a:rPr lang="pt-BR" b="0" i="0" dirty="0">
                <a:effectLst/>
              </a:rPr>
              <a:t> e podem se adaptar tanto à correlação cruzada quanto à convolução, de acordo com os dados.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03602D-C752-319A-4E0C-B2FB849B25E9}"/>
                  </a:ext>
                </a:extLst>
              </p:cNvPr>
              <p:cNvSpPr txBox="1"/>
              <p:nvPr/>
            </p:nvSpPr>
            <p:spPr>
              <a:xfrm>
                <a:off x="396769" y="4341811"/>
                <a:ext cx="6095998" cy="1558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smtClean="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03602D-C752-319A-4E0C-B2FB849B2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69" y="4341811"/>
                <a:ext cx="6095998" cy="1558825"/>
              </a:xfrm>
              <a:prstGeom prst="rect">
                <a:avLst/>
              </a:prstGeom>
              <a:blipFill>
                <a:blip r:embed="rId3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F322521-45CB-3869-26AB-BCD9F5D5693B}"/>
                  </a:ext>
                </a:extLst>
              </p:cNvPr>
              <p:cNvSpPr txBox="1"/>
              <p:nvPr/>
            </p:nvSpPr>
            <p:spPr>
              <a:xfrm>
                <a:off x="515010" y="1943160"/>
                <a:ext cx="6095999" cy="1558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F322521-45CB-3869-26AB-BCD9F5D56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10" y="1943160"/>
                <a:ext cx="6095999" cy="155882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Esquerda 3">
            <a:extLst>
              <a:ext uri="{FF2B5EF4-FFF2-40B4-BE49-F238E27FC236}">
                <a16:creationId xmlns:a16="http://schemas.microsoft.com/office/drawing/2014/main" id="{BDAD0916-6546-14FF-9C8D-5390D356A83F}"/>
              </a:ext>
            </a:extLst>
          </p:cNvPr>
          <p:cNvSpPr/>
          <p:nvPr/>
        </p:nvSpPr>
        <p:spPr>
          <a:xfrm rot="16200000">
            <a:off x="2795391" y="1212215"/>
            <a:ext cx="368595" cy="49293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0047B6-B460-555E-A0C6-4578190E1737}"/>
              </a:ext>
            </a:extLst>
          </p:cNvPr>
          <p:cNvSpPr txBox="1"/>
          <p:nvPr/>
        </p:nvSpPr>
        <p:spPr>
          <a:xfrm>
            <a:off x="515010" y="3768746"/>
            <a:ext cx="492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Convolução</a:t>
            </a:r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41252DA0-FF01-2733-F699-602C97C6C0A4}"/>
              </a:ext>
            </a:extLst>
          </p:cNvPr>
          <p:cNvSpPr/>
          <p:nvPr/>
        </p:nvSpPr>
        <p:spPr>
          <a:xfrm rot="16200000">
            <a:off x="2677150" y="3640060"/>
            <a:ext cx="368595" cy="49293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BE3302-5259-399A-0E22-12ACD8479E69}"/>
              </a:ext>
            </a:extLst>
          </p:cNvPr>
          <p:cNvSpPr txBox="1"/>
          <p:nvPr/>
        </p:nvSpPr>
        <p:spPr>
          <a:xfrm>
            <a:off x="396769" y="6196591"/>
            <a:ext cx="492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Correlação cruzada</a:t>
            </a:r>
          </a:p>
        </p:txBody>
      </p:sp>
    </p:spTree>
    <p:extLst>
      <p:ext uri="{BB962C8B-B14F-4D97-AF65-F5344CB8AC3E}">
        <p14:creationId xmlns:p14="http://schemas.microsoft.com/office/powerpoint/2010/main" val="50999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D40A-9150-74EA-1077-CBE93F94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3 canais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A0F2B3-45CD-847C-2A26-4FC3420E0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6635" y="1825624"/>
            <a:ext cx="4288220" cy="5032375"/>
          </a:xfrm>
        </p:spPr>
        <p:txBody>
          <a:bodyPr>
            <a:normAutofit/>
          </a:bodyPr>
          <a:lstStyle/>
          <a:p>
            <a:r>
              <a:rPr lang="pt-BR" dirty="0"/>
              <a:t>Em geral, se a imagem tem 3 dimensões, o </a:t>
            </a:r>
            <a:r>
              <a:rPr lang="pt-BR" b="1" i="1" dirty="0"/>
              <a:t>kernel</a:t>
            </a:r>
            <a:r>
              <a:rPr lang="pt-BR" dirty="0"/>
              <a:t> também terá 3 dimensões.</a:t>
            </a:r>
          </a:p>
          <a:p>
            <a:r>
              <a:rPr lang="pt-BR" dirty="0"/>
              <a:t>Para entender a operação, podemos dividi-la em 3 operações de convolução separadas que têm seus resultados somados ao final para gerar a saída.</a:t>
            </a:r>
          </a:p>
          <a:p>
            <a:r>
              <a:rPr lang="pt-BR" dirty="0"/>
              <a:t>Usando um </a:t>
            </a:r>
            <a:r>
              <a:rPr lang="pt-BR" i="1" dirty="0" err="1"/>
              <a:t>stride</a:t>
            </a:r>
            <a:r>
              <a:rPr lang="pt-BR" dirty="0"/>
              <a:t> = 1, temos.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DDA8A0-1355-BFAC-FC9A-9832CE0C9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6" y="1825624"/>
            <a:ext cx="7304921" cy="39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4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D40A-9150-74EA-1077-CBE93F94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3 canais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5BA9E1-3F17-F39D-AC17-14CC48F77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6" y="1825624"/>
            <a:ext cx="7304921" cy="39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3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D40A-9150-74EA-1077-CBE93F94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3 canais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328A394-0A85-EDFE-CA32-E0499357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6" y="1825623"/>
            <a:ext cx="7304921" cy="39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31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D40A-9150-74EA-1077-CBE93F94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3 canais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1132E5-99A1-3663-0FB9-B583CE182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6" y="1825623"/>
            <a:ext cx="7512261" cy="39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0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54103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Até agora, nossas redes neurais continham apenas dois tipos de camadas: densas e de achatamento. </a:t>
            </a:r>
          </a:p>
          <a:p>
            <a:r>
              <a:rPr lang="pt-BR" dirty="0"/>
              <a:t>Porém, um outro tipo muito importante são as </a:t>
            </a:r>
            <a:r>
              <a:rPr lang="pt-BR" b="1" i="1" dirty="0"/>
              <a:t>camadas convolucionais</a:t>
            </a:r>
            <a:r>
              <a:rPr lang="pt-BR" dirty="0"/>
              <a:t>.</a:t>
            </a:r>
          </a:p>
          <a:p>
            <a:r>
              <a:rPr lang="pt-BR" dirty="0"/>
              <a:t>Essas camadas formam as </a:t>
            </a:r>
            <a:r>
              <a:rPr lang="pt-BR" i="1" dirty="0" err="1"/>
              <a:t>Convolutional</a:t>
            </a:r>
            <a:r>
              <a:rPr lang="pt-BR" i="1" dirty="0"/>
              <a:t> Neural Networks</a:t>
            </a:r>
            <a:r>
              <a:rPr lang="pt-BR" dirty="0"/>
              <a:t> (</a:t>
            </a:r>
            <a:r>
              <a:rPr lang="pt-BR" dirty="0" err="1"/>
              <a:t>CNNs</a:t>
            </a:r>
            <a:r>
              <a:rPr lang="pt-BR" dirty="0"/>
              <a:t>).</a:t>
            </a:r>
          </a:p>
          <a:p>
            <a:r>
              <a:rPr lang="pt-BR" dirty="0"/>
              <a:t>A principal diferente para uma DNN é que ao invés de aprender os pesos das camadas densas, uma CNN aprende os valores de </a:t>
            </a:r>
            <a:r>
              <a:rPr lang="pt-BR" b="1" i="1" dirty="0"/>
              <a:t>filtros de convolução</a:t>
            </a:r>
            <a:r>
              <a:rPr lang="pt-BR" dirty="0"/>
              <a:t> (ou apenas </a:t>
            </a:r>
            <a:r>
              <a:rPr lang="pt-BR" b="1" i="1" dirty="0"/>
              <a:t>filtros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filtros são muito eficientes em “compreender” o conteúdo de uma imagem ou vídeo.</a:t>
            </a:r>
          </a:p>
          <a:p>
            <a:r>
              <a:rPr lang="pt-BR" dirty="0" err="1"/>
              <a:t>CNNs</a:t>
            </a:r>
            <a:r>
              <a:rPr lang="pt-BR" dirty="0"/>
              <a:t> são usadas em tarefas de visão computacional, como, por exemplo, </a:t>
            </a:r>
            <a:r>
              <a:rPr lang="pt-BR" b="0" i="0" dirty="0">
                <a:effectLst/>
              </a:rPr>
              <a:t>reconhecimento de objetos, detecção de padrões, segmentação de imagens, rastreamento de objetos,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62605-F9D3-9FD1-932C-7BF94AAF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Normalmente usamos vários kernels em uma camada!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326F2-E03D-F00D-0FFA-8DB73E53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Normalmente usamos vários kernels em uma camada!</a:t>
            </a:r>
          </a:p>
        </p:txBody>
      </p:sp>
    </p:spTree>
    <p:extLst>
      <p:ext uri="{BB962C8B-B14F-4D97-AF65-F5344CB8AC3E}">
        <p14:creationId xmlns:p14="http://schemas.microsoft.com/office/powerpoint/2010/main" val="4000372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8294E-A2EC-1502-33A1-CE8905F0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Edge </a:t>
            </a:r>
            <a:r>
              <a:rPr lang="pt-BR" dirty="0" err="1"/>
              <a:t>detection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A41281-5AE9-F7D6-F75E-259E79DE9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034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2D306-3EBA-0D93-799D-E52D9C7E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7E14A7-395B-7826-D083-F8D88ADA1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é encontrar os pesos </a:t>
            </a:r>
            <a:r>
              <a:rPr lang="pt-BR"/>
              <a:t>dos filtros.</a:t>
            </a:r>
          </a:p>
        </p:txBody>
      </p:sp>
    </p:spTree>
    <p:extLst>
      <p:ext uri="{BB962C8B-B14F-4D97-AF65-F5344CB8AC3E}">
        <p14:creationId xmlns:p14="http://schemas.microsoft.com/office/powerpoint/2010/main" val="121280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FDEE0-F22A-CFC7-3FC5-441368F0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D6BBE4-2214-A808-8A9F-F5661EC2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781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898" cy="4351338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9304" cy="4351338"/>
          </a:xfrm>
        </p:spPr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Introduzindo Convoluções</a:t>
            </a:r>
            <a:r>
              <a:rPr lang="pt-BR" dirty="0"/>
              <a:t>”.</a:t>
            </a:r>
          </a:p>
          <a:p>
            <a:r>
              <a:rPr lang="pt-BR" dirty="0"/>
              <a:t>Exercício: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C10D9D7E-21EA-C2D8-5761-4F6786036D00}"/>
              </a:ext>
            </a:extLst>
          </p:cNvPr>
          <p:cNvSpPr txBox="1"/>
          <p:nvPr/>
        </p:nvSpPr>
        <p:spPr>
          <a:xfrm>
            <a:off x="1296715" y="82399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253F684-8E73-FD40-BE49-2A50F4A7A603}"/>
              </a:ext>
            </a:extLst>
          </p:cNvPr>
          <p:cNvGrpSpPr/>
          <p:nvPr/>
        </p:nvGrpSpPr>
        <p:grpSpPr>
          <a:xfrm>
            <a:off x="1296713" y="451731"/>
            <a:ext cx="4619517" cy="5927244"/>
            <a:chOff x="1296713" y="451731"/>
            <a:chExt cx="4619517" cy="592724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73076516"/>
                    </p:ext>
                  </p:extLst>
                </p:nvPr>
              </p:nvGraphicFramePr>
              <p:xfrm>
                <a:off x="1296713" y="451731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73076516"/>
                    </p:ext>
                  </p:extLst>
                </p:nvPr>
              </p:nvGraphicFramePr>
              <p:xfrm>
                <a:off x="1296713" y="451731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8627264"/>
                    </p:ext>
                  </p:extLst>
                </p:nvPr>
              </p:nvGraphicFramePr>
              <p:xfrm>
                <a:off x="3564541" y="836722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8627264"/>
                    </p:ext>
                  </p:extLst>
                </p:nvPr>
              </p:nvGraphicFramePr>
              <p:xfrm>
                <a:off x="3564541" y="836722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/>
                <p:nvPr/>
              </p:nvSpPr>
              <p:spPr>
                <a:xfrm>
                  <a:off x="2962385" y="948221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385" y="948221"/>
                  <a:ext cx="578069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352DED4-AC8A-2504-0A48-2A08B9F1ECAA}"/>
                </a:ext>
              </a:extLst>
            </p:cNvPr>
            <p:cNvSpPr txBox="1"/>
            <p:nvPr/>
          </p:nvSpPr>
          <p:spPr>
            <a:xfrm>
              <a:off x="3576364" y="451731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" name="Tabela 4">
                  <a:extLst>
                    <a:ext uri="{FF2B5EF4-FFF2-40B4-BE49-F238E27FC236}">
                      <a16:creationId xmlns:a16="http://schemas.microsoft.com/office/drawing/2014/main" id="{6DF99C71-2B0B-7A28-D9B1-5E28C2C2306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84218161"/>
                    </p:ext>
                  </p:extLst>
                </p:nvPr>
              </p:nvGraphicFramePr>
              <p:xfrm>
                <a:off x="1296713" y="2651124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9" name="Tabela 4">
                  <a:extLst>
                    <a:ext uri="{FF2B5EF4-FFF2-40B4-BE49-F238E27FC236}">
                      <a16:creationId xmlns:a16="http://schemas.microsoft.com/office/drawing/2014/main" id="{6DF99C71-2B0B-7A28-D9B1-5E28C2C2306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84218161"/>
                    </p:ext>
                  </p:extLst>
                </p:nvPr>
              </p:nvGraphicFramePr>
              <p:xfrm>
                <a:off x="1296713" y="2651124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E00C155-A3E4-2792-E47C-5F2929E60BCC}"/>
                </a:ext>
              </a:extLst>
            </p:cNvPr>
            <p:cNvSpPr txBox="1"/>
            <p:nvPr/>
          </p:nvSpPr>
          <p:spPr>
            <a:xfrm>
              <a:off x="1296714" y="4527949"/>
              <a:ext cx="1657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Tabela 4">
                  <a:extLst>
                    <a:ext uri="{FF2B5EF4-FFF2-40B4-BE49-F238E27FC236}">
                      <a16:creationId xmlns:a16="http://schemas.microsoft.com/office/drawing/2014/main" id="{6498B05F-4A0B-BE8C-9AEE-1F43D0F4F44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96458233"/>
                    </p:ext>
                  </p:extLst>
                </p:nvPr>
              </p:nvGraphicFramePr>
              <p:xfrm>
                <a:off x="1296713" y="4895615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Tabela 4">
                  <a:extLst>
                    <a:ext uri="{FF2B5EF4-FFF2-40B4-BE49-F238E27FC236}">
                      <a16:creationId xmlns:a16="http://schemas.microsoft.com/office/drawing/2014/main" id="{6498B05F-4A0B-BE8C-9AEE-1F43D0F4F44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96458233"/>
                    </p:ext>
                  </p:extLst>
                </p:nvPr>
              </p:nvGraphicFramePr>
              <p:xfrm>
                <a:off x="1296713" y="4895615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Tabela 11">
                  <a:extLst>
                    <a:ext uri="{FF2B5EF4-FFF2-40B4-BE49-F238E27FC236}">
                      <a16:creationId xmlns:a16="http://schemas.microsoft.com/office/drawing/2014/main" id="{CD001AA0-1745-4C53-D7BF-262224FE393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9131330"/>
                    </p:ext>
                  </p:extLst>
                </p:nvPr>
              </p:nvGraphicFramePr>
              <p:xfrm>
                <a:off x="3564541" y="3035409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Tabela 11">
                  <a:extLst>
                    <a:ext uri="{FF2B5EF4-FFF2-40B4-BE49-F238E27FC236}">
                      <a16:creationId xmlns:a16="http://schemas.microsoft.com/office/drawing/2014/main" id="{CD001AA0-1745-4C53-D7BF-262224FE393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9131330"/>
                    </p:ext>
                  </p:extLst>
                </p:nvPr>
              </p:nvGraphicFramePr>
              <p:xfrm>
                <a:off x="3564541" y="3035409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98DC7BD1-F6EF-AF80-1AB1-73D6EA8B91A8}"/>
                    </a:ext>
                  </a:extLst>
                </p:cNvPr>
                <p:cNvSpPr txBox="1"/>
                <p:nvPr/>
              </p:nvSpPr>
              <p:spPr>
                <a:xfrm>
                  <a:off x="2962385" y="3146908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98DC7BD1-F6EF-AF80-1AB1-73D6EA8B9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385" y="3146908"/>
                  <a:ext cx="57806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BD8FF47-23D0-F9E2-6127-EFCC96747C8E}"/>
                </a:ext>
              </a:extLst>
            </p:cNvPr>
            <p:cNvSpPr txBox="1"/>
            <p:nvPr/>
          </p:nvSpPr>
          <p:spPr>
            <a:xfrm>
              <a:off x="3576364" y="2650418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Tabela 14">
                  <a:extLst>
                    <a:ext uri="{FF2B5EF4-FFF2-40B4-BE49-F238E27FC236}">
                      <a16:creationId xmlns:a16="http://schemas.microsoft.com/office/drawing/2014/main" id="{5D949D9E-F8BE-00AB-C505-24E0215F8F3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39605555"/>
                    </p:ext>
                  </p:extLst>
                </p:nvPr>
              </p:nvGraphicFramePr>
              <p:xfrm>
                <a:off x="3564541" y="5280678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5" name="Tabela 14">
                  <a:extLst>
                    <a:ext uri="{FF2B5EF4-FFF2-40B4-BE49-F238E27FC236}">
                      <a16:creationId xmlns:a16="http://schemas.microsoft.com/office/drawing/2014/main" id="{5D949D9E-F8BE-00AB-C505-24E0215F8F3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39605555"/>
                    </p:ext>
                  </p:extLst>
                </p:nvPr>
              </p:nvGraphicFramePr>
              <p:xfrm>
                <a:off x="3564541" y="5280678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2AA7FAF1-BAD7-577C-EB24-FC0671D271D4}"/>
                    </a:ext>
                  </a:extLst>
                </p:cNvPr>
                <p:cNvSpPr txBox="1"/>
                <p:nvPr/>
              </p:nvSpPr>
              <p:spPr>
                <a:xfrm>
                  <a:off x="2962385" y="5392177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2AA7FAF1-BAD7-577C-EB24-FC0671D27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385" y="5392177"/>
                  <a:ext cx="57806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E5D60CE-5411-4079-DB44-A87268EBBC49}"/>
                </a:ext>
              </a:extLst>
            </p:cNvPr>
            <p:cNvSpPr txBox="1"/>
            <p:nvPr/>
          </p:nvSpPr>
          <p:spPr>
            <a:xfrm>
              <a:off x="3576364" y="4895687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22B8B47-A17C-A100-60A3-3A41326FDBFE}"/>
                </a:ext>
              </a:extLst>
            </p:cNvPr>
            <p:cNvSpPr txBox="1"/>
            <p:nvPr/>
          </p:nvSpPr>
          <p:spPr>
            <a:xfrm>
              <a:off x="1296713" y="2281792"/>
              <a:ext cx="1657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/>
                <p:nvPr/>
              </p:nvSpPr>
              <p:spPr>
                <a:xfrm>
                  <a:off x="4419382" y="902325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382" y="902325"/>
                  <a:ext cx="5780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17244650"/>
                    </p:ext>
                  </p:extLst>
                </p:nvPr>
              </p:nvGraphicFramePr>
              <p:xfrm>
                <a:off x="5045624" y="852381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17244650"/>
                    </p:ext>
                  </p:extLst>
                </p:nvPr>
              </p:nvGraphicFramePr>
              <p:xfrm>
                <a:off x="5045624" y="852381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D29E7EF-21DC-CA63-209C-4A573A902511}"/>
                </a:ext>
              </a:extLst>
            </p:cNvPr>
            <p:cNvSpPr txBox="1"/>
            <p:nvPr/>
          </p:nvSpPr>
          <p:spPr>
            <a:xfrm>
              <a:off x="5045623" y="46739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A0F14A40-A001-5B2A-3C53-11A2954A6F2D}"/>
                    </a:ext>
                  </a:extLst>
                </p:cNvPr>
                <p:cNvSpPr txBox="1"/>
                <p:nvPr/>
              </p:nvSpPr>
              <p:spPr>
                <a:xfrm>
                  <a:off x="4419381" y="3115062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A0F14A40-A001-5B2A-3C53-11A2954A6F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381" y="3115062"/>
                  <a:ext cx="5780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3" name="Tabela 4">
                  <a:extLst>
                    <a:ext uri="{FF2B5EF4-FFF2-40B4-BE49-F238E27FC236}">
                      <a16:creationId xmlns:a16="http://schemas.microsoft.com/office/drawing/2014/main" id="{3DD5A588-7FB3-CF7D-BD89-877C69008564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35460298"/>
                    </p:ext>
                  </p:extLst>
                </p:nvPr>
              </p:nvGraphicFramePr>
              <p:xfrm>
                <a:off x="5045623" y="3065118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3" name="Tabela 4">
                  <a:extLst>
                    <a:ext uri="{FF2B5EF4-FFF2-40B4-BE49-F238E27FC236}">
                      <a16:creationId xmlns:a16="http://schemas.microsoft.com/office/drawing/2014/main" id="{3DD5A588-7FB3-CF7D-BD89-877C69008564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35460298"/>
                    </p:ext>
                  </p:extLst>
                </p:nvPr>
              </p:nvGraphicFramePr>
              <p:xfrm>
                <a:off x="5045623" y="3065118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C880960-A047-F50E-D355-8A2786955E8B}"/>
                </a:ext>
              </a:extLst>
            </p:cNvPr>
            <p:cNvSpPr txBox="1"/>
            <p:nvPr/>
          </p:nvSpPr>
          <p:spPr>
            <a:xfrm>
              <a:off x="5045622" y="2680127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3C7D3423-06C3-901D-A9E0-00C2F55C6C70}"/>
                    </a:ext>
                  </a:extLst>
                </p:cNvPr>
                <p:cNvSpPr txBox="1"/>
                <p:nvPr/>
              </p:nvSpPr>
              <p:spPr>
                <a:xfrm>
                  <a:off x="4419380" y="5356261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3C7D3423-06C3-901D-A9E0-00C2F55C6C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380" y="5356261"/>
                  <a:ext cx="5780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6" name="Tabela 4">
                  <a:extLst>
                    <a:ext uri="{FF2B5EF4-FFF2-40B4-BE49-F238E27FC236}">
                      <a16:creationId xmlns:a16="http://schemas.microsoft.com/office/drawing/2014/main" id="{151DFBB2-EF9C-90CA-2CC0-A48170E71137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42053723"/>
                    </p:ext>
                  </p:extLst>
                </p:nvPr>
              </p:nvGraphicFramePr>
              <p:xfrm>
                <a:off x="5045622" y="5306317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6" name="Tabela 4">
                  <a:extLst>
                    <a:ext uri="{FF2B5EF4-FFF2-40B4-BE49-F238E27FC236}">
                      <a16:creationId xmlns:a16="http://schemas.microsoft.com/office/drawing/2014/main" id="{151DFBB2-EF9C-90CA-2CC0-A48170E71137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42053723"/>
                    </p:ext>
                  </p:extLst>
                </p:nvPr>
              </p:nvGraphicFramePr>
              <p:xfrm>
                <a:off x="5045622" y="5306317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D243296-8FA3-2FF3-C7E0-09DD055D6E57}"/>
                </a:ext>
              </a:extLst>
            </p:cNvPr>
            <p:cNvSpPr txBox="1"/>
            <p:nvPr/>
          </p:nvSpPr>
          <p:spPr>
            <a:xfrm>
              <a:off x="5045621" y="4921326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p:sp>
          <p:nvSpPr>
            <p:cNvPr id="28" name="Seta: para a Direita 27">
              <a:extLst>
                <a:ext uri="{FF2B5EF4-FFF2-40B4-BE49-F238E27FC236}">
                  <a16:creationId xmlns:a16="http://schemas.microsoft.com/office/drawing/2014/main" id="{2B5E4F88-7C95-E8B9-4506-61ECCE8FE71C}"/>
                </a:ext>
              </a:extLst>
            </p:cNvPr>
            <p:cNvSpPr/>
            <p:nvPr/>
          </p:nvSpPr>
          <p:spPr>
            <a:xfrm rot="5400000">
              <a:off x="3642453" y="2041842"/>
              <a:ext cx="305455" cy="40829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Seta: para a Direita 28">
              <a:extLst>
                <a:ext uri="{FF2B5EF4-FFF2-40B4-BE49-F238E27FC236}">
                  <a16:creationId xmlns:a16="http://schemas.microsoft.com/office/drawing/2014/main" id="{E8349426-7287-7D6C-3BE4-34C67AF1CBD6}"/>
                </a:ext>
              </a:extLst>
            </p:cNvPr>
            <p:cNvSpPr/>
            <p:nvPr/>
          </p:nvSpPr>
          <p:spPr>
            <a:xfrm rot="5400000">
              <a:off x="3648882" y="4235466"/>
              <a:ext cx="305455" cy="40829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01762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Agrupar 53">
            <a:extLst>
              <a:ext uri="{FF2B5EF4-FFF2-40B4-BE49-F238E27FC236}">
                <a16:creationId xmlns:a16="http://schemas.microsoft.com/office/drawing/2014/main" id="{B852FB9C-6431-A8BA-1EEB-AD6AC2EE1D7F}"/>
              </a:ext>
            </a:extLst>
          </p:cNvPr>
          <p:cNvGrpSpPr/>
          <p:nvPr/>
        </p:nvGrpSpPr>
        <p:grpSpPr>
          <a:xfrm>
            <a:off x="990729" y="1681050"/>
            <a:ext cx="7978978" cy="4250552"/>
            <a:chOff x="990729" y="1681050"/>
            <a:chExt cx="7978978" cy="4250552"/>
          </a:xfrm>
        </p:grpSpPr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ABCDAC50-1159-41CA-5DAC-B1BF550E4078}"/>
                </a:ext>
              </a:extLst>
            </p:cNvPr>
            <p:cNvGrpSpPr/>
            <p:nvPr/>
          </p:nvGrpSpPr>
          <p:grpSpPr>
            <a:xfrm>
              <a:off x="991915" y="1681050"/>
              <a:ext cx="7961097" cy="4250552"/>
              <a:chOff x="991915" y="1681050"/>
              <a:chExt cx="7961097" cy="4250552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2" name="Tabela 31">
                    <a:extLst>
                      <a:ext uri="{FF2B5EF4-FFF2-40B4-BE49-F238E27FC236}">
                        <a16:creationId xmlns:a16="http://schemas.microsoft.com/office/drawing/2014/main" id="{2F9A2461-BB38-98A3-9217-822694E3F2B2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78335930"/>
                      </p:ext>
                    </p:extLst>
                  </p:nvPr>
                </p:nvGraphicFramePr>
                <p:xfrm>
                  <a:off x="3518729" y="343316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2" name="Tabela 31">
                    <a:extLst>
                      <a:ext uri="{FF2B5EF4-FFF2-40B4-BE49-F238E27FC236}">
                        <a16:creationId xmlns:a16="http://schemas.microsoft.com/office/drawing/2014/main" id="{2F9A2461-BB38-98A3-9217-822694E3F2B2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78335930"/>
                      </p:ext>
                    </p:extLst>
                  </p:nvPr>
                </p:nvGraphicFramePr>
                <p:xfrm>
                  <a:off x="3518729" y="343316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1" name="Tabela 30">
                    <a:extLst>
                      <a:ext uri="{FF2B5EF4-FFF2-40B4-BE49-F238E27FC236}">
                        <a16:creationId xmlns:a16="http://schemas.microsoft.com/office/drawing/2014/main" id="{FADB2249-E063-C463-8822-4F21596A797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82886799"/>
                      </p:ext>
                    </p:extLst>
                  </p:nvPr>
                </p:nvGraphicFramePr>
                <p:xfrm>
                  <a:off x="3332034" y="3616661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1" name="Tabela 30">
                    <a:extLst>
                      <a:ext uri="{FF2B5EF4-FFF2-40B4-BE49-F238E27FC236}">
                        <a16:creationId xmlns:a16="http://schemas.microsoft.com/office/drawing/2014/main" id="{FADB2249-E063-C463-8822-4F21596A797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82886799"/>
                      </p:ext>
                    </p:extLst>
                  </p:nvPr>
                </p:nvGraphicFramePr>
                <p:xfrm>
                  <a:off x="3332034" y="3616661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" name="Tabela 4">
                    <a:extLst>
                      <a:ext uri="{FF2B5EF4-FFF2-40B4-BE49-F238E27FC236}">
                        <a16:creationId xmlns:a16="http://schemas.microsoft.com/office/drawing/2014/main" id="{9941D272-0AFC-301C-EC99-4892310F8E6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60367381"/>
                      </p:ext>
                    </p:extLst>
                  </p:nvPr>
                </p:nvGraphicFramePr>
                <p:xfrm>
                  <a:off x="1370287" y="3310084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" name="Tabela 4">
                    <a:extLst>
                      <a:ext uri="{FF2B5EF4-FFF2-40B4-BE49-F238E27FC236}">
                        <a16:creationId xmlns:a16="http://schemas.microsoft.com/office/drawing/2014/main" id="{9941D272-0AFC-301C-EC99-4892310F8E6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60367381"/>
                      </p:ext>
                    </p:extLst>
                  </p:nvPr>
                </p:nvGraphicFramePr>
                <p:xfrm>
                  <a:off x="1370287" y="3310084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" name="Tabela 4">
                    <a:extLst>
                      <a:ext uri="{FF2B5EF4-FFF2-40B4-BE49-F238E27FC236}">
                        <a16:creationId xmlns:a16="http://schemas.microsoft.com/office/drawing/2014/main" id="{19F7ED3C-53B7-4FEA-18ED-F42CDFE05109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874099308"/>
                      </p:ext>
                    </p:extLst>
                  </p:nvPr>
                </p:nvGraphicFramePr>
                <p:xfrm>
                  <a:off x="1181101" y="3487970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2" name="Tabela 4">
                    <a:extLst>
                      <a:ext uri="{FF2B5EF4-FFF2-40B4-BE49-F238E27FC236}">
                        <a16:creationId xmlns:a16="http://schemas.microsoft.com/office/drawing/2014/main" id="{19F7ED3C-53B7-4FEA-18ED-F42CDFE05109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874099308"/>
                      </p:ext>
                    </p:extLst>
                  </p:nvPr>
                </p:nvGraphicFramePr>
                <p:xfrm>
                  <a:off x="1181101" y="3487970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10D9D7E-21EA-C2D8-5761-4F6786036D00}"/>
                  </a:ext>
                </a:extLst>
              </p:cNvPr>
              <p:cNvSpPr txBox="1"/>
              <p:nvPr/>
            </p:nvSpPr>
            <p:spPr>
              <a:xfrm>
                <a:off x="991916" y="1685990"/>
                <a:ext cx="1601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Input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" name="Tabela 4">
                    <a:extLst>
                      <a:ext uri="{FF2B5EF4-FFF2-40B4-BE49-F238E27FC236}">
                        <a16:creationId xmlns:a16="http://schemas.microsoft.com/office/drawing/2014/main" id="{7ECEAD7E-13C4-930B-CF59-043497D0AE4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56969781"/>
                      </p:ext>
                    </p:extLst>
                  </p:nvPr>
                </p:nvGraphicFramePr>
                <p:xfrm>
                  <a:off x="991915" y="3665856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4" name="Tabela 4">
                    <a:extLst>
                      <a:ext uri="{FF2B5EF4-FFF2-40B4-BE49-F238E27FC236}">
                        <a16:creationId xmlns:a16="http://schemas.microsoft.com/office/drawing/2014/main" id="{7ECEAD7E-13C4-930B-CF59-043497D0AE4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56969781"/>
                      </p:ext>
                    </p:extLst>
                  </p:nvPr>
                </p:nvGraphicFramePr>
                <p:xfrm>
                  <a:off x="991915" y="3665856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Tabela 4">
                    <a:extLst>
                      <a:ext uri="{FF2B5EF4-FFF2-40B4-BE49-F238E27FC236}">
                        <a16:creationId xmlns:a16="http://schemas.microsoft.com/office/drawing/2014/main" id="{D035F2CA-FB18-FF07-F121-82526F89420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13255268"/>
                      </p:ext>
                    </p:extLst>
                  </p:nvPr>
                </p:nvGraphicFramePr>
                <p:xfrm>
                  <a:off x="3180866" y="377122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Tabela 4">
                    <a:extLst>
                      <a:ext uri="{FF2B5EF4-FFF2-40B4-BE49-F238E27FC236}">
                        <a16:creationId xmlns:a16="http://schemas.microsoft.com/office/drawing/2014/main" id="{D035F2CA-FB18-FF07-F121-82526F89420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13255268"/>
                      </p:ext>
                    </p:extLst>
                  </p:nvPr>
                </p:nvGraphicFramePr>
                <p:xfrm>
                  <a:off x="3180866" y="377122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ixaDeTexto 5">
                    <a:extLst>
                      <a:ext uri="{FF2B5EF4-FFF2-40B4-BE49-F238E27FC236}">
                        <a16:creationId xmlns:a16="http://schemas.microsoft.com/office/drawing/2014/main" id="{1F95B3DA-B65D-197D-DA2B-E33A2B91AF70}"/>
                      </a:ext>
                    </a:extLst>
                  </p:cNvPr>
                  <p:cNvSpPr txBox="1"/>
                  <p:nvPr/>
                </p:nvSpPr>
                <p:spPr>
                  <a:xfrm>
                    <a:off x="2593049" y="3760451"/>
                    <a:ext cx="57806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6" name="CaixaDeTexto 5">
                    <a:extLst>
                      <a:ext uri="{FF2B5EF4-FFF2-40B4-BE49-F238E27FC236}">
                        <a16:creationId xmlns:a16="http://schemas.microsoft.com/office/drawing/2014/main" id="{1F95B3DA-B65D-197D-DA2B-E33A2B91AF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3049" y="3760451"/>
                    <a:ext cx="578069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352DED4-AC8A-2504-0A48-2A08B9F1ECAA}"/>
                  </a:ext>
                </a:extLst>
              </p:cNvPr>
              <p:cNvSpPr txBox="1"/>
              <p:nvPr/>
            </p:nvSpPr>
            <p:spPr>
              <a:xfrm>
                <a:off x="3180866" y="1685990"/>
                <a:ext cx="1196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Kernel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ixaDeTexto 18">
                    <a:extLst>
                      <a:ext uri="{FF2B5EF4-FFF2-40B4-BE49-F238E27FC236}">
                        <a16:creationId xmlns:a16="http://schemas.microsoft.com/office/drawing/2014/main" id="{C939B888-B31C-7C03-C007-B8A7B62631D8}"/>
                      </a:ext>
                    </a:extLst>
                  </p:cNvPr>
                  <p:cNvSpPr txBox="1"/>
                  <p:nvPr/>
                </p:nvSpPr>
                <p:spPr>
                  <a:xfrm>
                    <a:off x="4342253" y="3729631"/>
                    <a:ext cx="578069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pt-BR" sz="2800" dirty="0"/>
                  </a:p>
                </p:txBody>
              </p:sp>
            </mc:Choice>
            <mc:Fallback xmlns="">
              <p:sp>
                <p:nvSpPr>
                  <p:cNvPr id="19" name="CaixaDeTexto 18">
                    <a:extLst>
                      <a:ext uri="{FF2B5EF4-FFF2-40B4-BE49-F238E27FC236}">
                        <a16:creationId xmlns:a16="http://schemas.microsoft.com/office/drawing/2014/main" id="{C939B888-B31C-7C03-C007-B8A7B62631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2253" y="3729631"/>
                    <a:ext cx="578069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0" name="Tabela 4">
                    <a:extLst>
                      <a:ext uri="{FF2B5EF4-FFF2-40B4-BE49-F238E27FC236}">
                        <a16:creationId xmlns:a16="http://schemas.microsoft.com/office/drawing/2014/main" id="{D77B0A95-15D4-FBA2-9E53-248747A9695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77964058"/>
                      </p:ext>
                    </p:extLst>
                  </p:nvPr>
                </p:nvGraphicFramePr>
                <p:xfrm>
                  <a:off x="8082406" y="3678470"/>
                  <a:ext cx="870606" cy="7416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35303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35303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20" name="Tabela 4">
                    <a:extLst>
                      <a:ext uri="{FF2B5EF4-FFF2-40B4-BE49-F238E27FC236}">
                        <a16:creationId xmlns:a16="http://schemas.microsoft.com/office/drawing/2014/main" id="{D77B0A95-15D4-FBA2-9E53-248747A9695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77964058"/>
                      </p:ext>
                    </p:extLst>
                  </p:nvPr>
                </p:nvGraphicFramePr>
                <p:xfrm>
                  <a:off x="8082406" y="3678470"/>
                  <a:ext cx="870606" cy="7416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35303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35303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D29E7EF-21DC-CA63-209C-4A573A902511}"/>
                  </a:ext>
                </a:extLst>
              </p:cNvPr>
              <p:cNvSpPr txBox="1"/>
              <p:nvPr/>
            </p:nvSpPr>
            <p:spPr>
              <a:xfrm>
                <a:off x="5106526" y="1685990"/>
                <a:ext cx="870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Output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3" name="Tabela 4">
                    <a:extLst>
                      <a:ext uri="{FF2B5EF4-FFF2-40B4-BE49-F238E27FC236}">
                        <a16:creationId xmlns:a16="http://schemas.microsoft.com/office/drawing/2014/main" id="{C3BFA42E-33D9-0D1D-1D8B-AE6FB990046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81471261"/>
                      </p:ext>
                    </p:extLst>
                  </p:nvPr>
                </p:nvGraphicFramePr>
                <p:xfrm>
                  <a:off x="4920322" y="2067220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3" name="Tabela 4">
                    <a:extLst>
                      <a:ext uri="{FF2B5EF4-FFF2-40B4-BE49-F238E27FC236}">
                        <a16:creationId xmlns:a16="http://schemas.microsoft.com/office/drawing/2014/main" id="{C3BFA42E-33D9-0D1D-1D8B-AE6FB990046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81471261"/>
                      </p:ext>
                    </p:extLst>
                  </p:nvPr>
                </p:nvGraphicFramePr>
                <p:xfrm>
                  <a:off x="4920322" y="2067220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4" name="Tabela 4">
                    <a:extLst>
                      <a:ext uri="{FF2B5EF4-FFF2-40B4-BE49-F238E27FC236}">
                        <a16:creationId xmlns:a16="http://schemas.microsoft.com/office/drawing/2014/main" id="{85DB3302-AF25-3250-97E6-1E43A0400605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34252241"/>
                      </p:ext>
                    </p:extLst>
                  </p:nvPr>
                </p:nvGraphicFramePr>
                <p:xfrm>
                  <a:off x="4920322" y="3443151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4" name="Tabela 4">
                    <a:extLst>
                      <a:ext uri="{FF2B5EF4-FFF2-40B4-BE49-F238E27FC236}">
                        <a16:creationId xmlns:a16="http://schemas.microsoft.com/office/drawing/2014/main" id="{85DB3302-AF25-3250-97E6-1E43A0400605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34252241"/>
                      </p:ext>
                    </p:extLst>
                  </p:nvPr>
                </p:nvGraphicFramePr>
                <p:xfrm>
                  <a:off x="4920322" y="3443151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5" name="Tabela 4">
                    <a:extLst>
                      <a:ext uri="{FF2B5EF4-FFF2-40B4-BE49-F238E27FC236}">
                        <a16:creationId xmlns:a16="http://schemas.microsoft.com/office/drawing/2014/main" id="{FE40C774-FBE8-41AB-59B7-7FD4CE57331B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26379338"/>
                      </p:ext>
                    </p:extLst>
                  </p:nvPr>
                </p:nvGraphicFramePr>
                <p:xfrm>
                  <a:off x="4920322" y="4819082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5" name="Tabela 4">
                    <a:extLst>
                      <a:ext uri="{FF2B5EF4-FFF2-40B4-BE49-F238E27FC236}">
                        <a16:creationId xmlns:a16="http://schemas.microsoft.com/office/drawing/2014/main" id="{FE40C774-FBE8-41AB-59B7-7FD4CE57331B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26379338"/>
                      </p:ext>
                    </p:extLst>
                  </p:nvPr>
                </p:nvGraphicFramePr>
                <p:xfrm>
                  <a:off x="4920322" y="4819082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6" name="Tabela 35">
                    <a:extLst>
                      <a:ext uri="{FF2B5EF4-FFF2-40B4-BE49-F238E27FC236}">
                        <a16:creationId xmlns:a16="http://schemas.microsoft.com/office/drawing/2014/main" id="{9A1F4462-B7AA-6A33-EC8A-B252AB9FC14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69381372"/>
                      </p:ext>
                    </p:extLst>
                  </p:nvPr>
                </p:nvGraphicFramePr>
                <p:xfrm>
                  <a:off x="6677676" y="227102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6" name="Tabela 35">
                    <a:extLst>
                      <a:ext uri="{FF2B5EF4-FFF2-40B4-BE49-F238E27FC236}">
                        <a16:creationId xmlns:a16="http://schemas.microsoft.com/office/drawing/2014/main" id="{9A1F4462-B7AA-6A33-EC8A-B252AB9FC14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69381372"/>
                      </p:ext>
                    </p:extLst>
                  </p:nvPr>
                </p:nvGraphicFramePr>
                <p:xfrm>
                  <a:off x="6677676" y="227102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7" name="Tabela 36">
                    <a:extLst>
                      <a:ext uri="{FF2B5EF4-FFF2-40B4-BE49-F238E27FC236}">
                        <a16:creationId xmlns:a16="http://schemas.microsoft.com/office/drawing/2014/main" id="{EF5FE9EB-D1E0-4699-3454-A270D4048AC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76135963"/>
                      </p:ext>
                    </p:extLst>
                  </p:nvPr>
                </p:nvGraphicFramePr>
                <p:xfrm>
                  <a:off x="6677676" y="3678470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7" name="Tabela 36">
                    <a:extLst>
                      <a:ext uri="{FF2B5EF4-FFF2-40B4-BE49-F238E27FC236}">
                        <a16:creationId xmlns:a16="http://schemas.microsoft.com/office/drawing/2014/main" id="{EF5FE9EB-D1E0-4699-3454-A270D4048AC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76135963"/>
                      </p:ext>
                    </p:extLst>
                  </p:nvPr>
                </p:nvGraphicFramePr>
                <p:xfrm>
                  <a:off x="6677676" y="3678470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8" name="Tabela 37">
                    <a:extLst>
                      <a:ext uri="{FF2B5EF4-FFF2-40B4-BE49-F238E27FC236}">
                        <a16:creationId xmlns:a16="http://schemas.microsoft.com/office/drawing/2014/main" id="{935049B8-6BC8-4B94-508A-E4E830B007C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01185566"/>
                      </p:ext>
                    </p:extLst>
                  </p:nvPr>
                </p:nvGraphicFramePr>
                <p:xfrm>
                  <a:off x="6677676" y="5009582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8" name="Tabela 37">
                    <a:extLst>
                      <a:ext uri="{FF2B5EF4-FFF2-40B4-BE49-F238E27FC236}">
                        <a16:creationId xmlns:a16="http://schemas.microsoft.com/office/drawing/2014/main" id="{935049B8-6BC8-4B94-508A-E4E830B007C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01185566"/>
                      </p:ext>
                    </p:extLst>
                  </p:nvPr>
                </p:nvGraphicFramePr>
                <p:xfrm>
                  <a:off x="6677676" y="5009582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ixaDeTexto 38">
                    <a:extLst>
                      <a:ext uri="{FF2B5EF4-FFF2-40B4-BE49-F238E27FC236}">
                        <a16:creationId xmlns:a16="http://schemas.microsoft.com/office/drawing/2014/main" id="{ADCA8886-9326-60B6-AD0F-784DDDA17982}"/>
                      </a:ext>
                    </a:extLst>
                  </p:cNvPr>
                  <p:cNvSpPr txBox="1"/>
                  <p:nvPr/>
                </p:nvSpPr>
                <p:spPr>
                  <a:xfrm>
                    <a:off x="6128462" y="2381894"/>
                    <a:ext cx="57806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39" name="CaixaDeTexto 38">
                    <a:extLst>
                      <a:ext uri="{FF2B5EF4-FFF2-40B4-BE49-F238E27FC236}">
                        <a16:creationId xmlns:a16="http://schemas.microsoft.com/office/drawing/2014/main" id="{ADCA8886-9326-60B6-AD0F-784DDDA179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8462" y="2381894"/>
                    <a:ext cx="57806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aixaDeTexto 39">
                    <a:extLst>
                      <a:ext uri="{FF2B5EF4-FFF2-40B4-BE49-F238E27FC236}">
                        <a16:creationId xmlns:a16="http://schemas.microsoft.com/office/drawing/2014/main" id="{5B985AE4-6A29-0737-F218-4FFA24F547B1}"/>
                      </a:ext>
                    </a:extLst>
                  </p:cNvPr>
                  <p:cNvSpPr txBox="1"/>
                  <p:nvPr/>
                </p:nvSpPr>
                <p:spPr>
                  <a:xfrm>
                    <a:off x="6136742" y="3795509"/>
                    <a:ext cx="57806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40" name="CaixaDeTexto 39">
                    <a:extLst>
                      <a:ext uri="{FF2B5EF4-FFF2-40B4-BE49-F238E27FC236}">
                        <a16:creationId xmlns:a16="http://schemas.microsoft.com/office/drawing/2014/main" id="{5B985AE4-6A29-0737-F218-4FFA24F547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6742" y="3795509"/>
                    <a:ext cx="57806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CaixaDeTexto 40">
                    <a:extLst>
                      <a:ext uri="{FF2B5EF4-FFF2-40B4-BE49-F238E27FC236}">
                        <a16:creationId xmlns:a16="http://schemas.microsoft.com/office/drawing/2014/main" id="{1559FE9B-65AA-3BAA-3DAE-62E4C5417647}"/>
                      </a:ext>
                    </a:extLst>
                  </p:cNvPr>
                  <p:cNvSpPr txBox="1"/>
                  <p:nvPr/>
                </p:nvSpPr>
                <p:spPr>
                  <a:xfrm>
                    <a:off x="6128461" y="5144509"/>
                    <a:ext cx="57806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41" name="CaixaDeTexto 40">
                    <a:extLst>
                      <a:ext uri="{FF2B5EF4-FFF2-40B4-BE49-F238E27FC236}">
                        <a16:creationId xmlns:a16="http://schemas.microsoft.com/office/drawing/2014/main" id="{1559FE9B-65AA-3BAA-3DAE-62E4C54176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8461" y="5144509"/>
                    <a:ext cx="57806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4EF73DA9-EC25-D209-515D-B655C2B79626}"/>
                      </a:ext>
                    </a:extLst>
                  </p:cNvPr>
                  <p:cNvSpPr txBox="1"/>
                  <p:nvPr/>
                </p:nvSpPr>
                <p:spPr>
                  <a:xfrm>
                    <a:off x="7504337" y="3726072"/>
                    <a:ext cx="578069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pt-BR" sz="2800" dirty="0"/>
                  </a:p>
                </p:txBody>
              </p:sp>
            </mc:Choice>
            <mc:Fallback xmlns="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4EF73DA9-EC25-D209-515D-B655C2B796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4337" y="3726072"/>
                    <a:ext cx="578069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015D1AB5-CE41-FC4A-B444-1A433ADAEC37}"/>
                  </a:ext>
                </a:extLst>
              </p:cNvPr>
              <p:cNvSpPr txBox="1"/>
              <p:nvPr/>
            </p:nvSpPr>
            <p:spPr>
              <a:xfrm>
                <a:off x="8082406" y="1681050"/>
                <a:ext cx="870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Output</a:t>
                </a:r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05C00E29-1787-385A-91BB-0BA8D07E0063}"/>
                  </a:ext>
                </a:extLst>
              </p:cNvPr>
              <p:cNvSpPr txBox="1"/>
              <p:nvPr/>
            </p:nvSpPr>
            <p:spPr>
              <a:xfrm>
                <a:off x="6677676" y="1681050"/>
                <a:ext cx="858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Kernel</a:t>
                </a:r>
              </a:p>
            </p:txBody>
          </p:sp>
          <p:sp>
            <p:nvSpPr>
              <p:cNvPr id="47" name="Sinal de Adição 46">
                <a:extLst>
                  <a:ext uri="{FF2B5EF4-FFF2-40B4-BE49-F238E27FC236}">
                    <a16:creationId xmlns:a16="http://schemas.microsoft.com/office/drawing/2014/main" id="{C4209092-C8B1-15DC-F864-DF3CED4ACFC4}"/>
                  </a:ext>
                </a:extLst>
              </p:cNvPr>
              <p:cNvSpPr/>
              <p:nvPr/>
            </p:nvSpPr>
            <p:spPr>
              <a:xfrm>
                <a:off x="6963068" y="3165890"/>
                <a:ext cx="288000" cy="288000"/>
              </a:xfrm>
              <a:prstGeom prst="mathPlu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inal de Adição 47">
                <a:extLst>
                  <a:ext uri="{FF2B5EF4-FFF2-40B4-BE49-F238E27FC236}">
                    <a16:creationId xmlns:a16="http://schemas.microsoft.com/office/drawing/2014/main" id="{48B30B19-762F-DFCC-F08D-25A1D8450882}"/>
                  </a:ext>
                </a:extLst>
              </p:cNvPr>
              <p:cNvSpPr/>
              <p:nvPr/>
            </p:nvSpPr>
            <p:spPr>
              <a:xfrm>
                <a:off x="6963068" y="4572054"/>
                <a:ext cx="288000" cy="288000"/>
              </a:xfrm>
              <a:prstGeom prst="mathPlu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/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/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/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032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B9476-4706-8E81-221F-E5040AB2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tabulares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90306-31A3-7468-D521-F26B9341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5891" y="1825624"/>
            <a:ext cx="6537434" cy="5032375"/>
          </a:xfrm>
        </p:spPr>
        <p:txBody>
          <a:bodyPr>
            <a:normAutofit/>
          </a:bodyPr>
          <a:lstStyle/>
          <a:p>
            <a:r>
              <a:rPr lang="pt-BR" b="0" i="0" dirty="0" err="1">
                <a:effectLst/>
              </a:rPr>
              <a:t>DNNs</a:t>
            </a:r>
            <a:r>
              <a:rPr lang="pt-BR" b="0" i="0" dirty="0">
                <a:effectLst/>
              </a:rPr>
              <a:t> são ideais para dados tabulares, onde os exemplos são representados por linhas e os atributos por colunas.</a:t>
            </a:r>
          </a:p>
          <a:p>
            <a:r>
              <a:rPr lang="pt-BR" b="0" i="0" dirty="0">
                <a:effectLst/>
              </a:rPr>
              <a:t>Ao analisar esses dados, o objetivo da DNN é descobrir padrões que envolvem interações entre os atributos, sem presumir uma estrutura espacial (em termos de posicionamento físico) específica entre eles.</a:t>
            </a:r>
          </a:p>
          <a:p>
            <a:r>
              <a:rPr lang="pt-BR" b="0" i="0" dirty="0">
                <a:effectLst/>
              </a:rPr>
              <a:t>Em contraste, imagens têm uma estrutura espacial que pode ser explorada por modelos de ML.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CDC4BE-18F1-F196-DB89-42DF13D65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6" t="2799"/>
          <a:stretch/>
        </p:blipFill>
        <p:spPr>
          <a:xfrm>
            <a:off x="493986" y="2082962"/>
            <a:ext cx="4588632" cy="383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70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CF2BC960-C732-DE9A-4C42-83C203EE1EE1}"/>
              </a:ext>
            </a:extLst>
          </p:cNvPr>
          <p:cNvGrpSpPr/>
          <p:nvPr/>
        </p:nvGrpSpPr>
        <p:grpSpPr>
          <a:xfrm>
            <a:off x="990729" y="1681050"/>
            <a:ext cx="7978978" cy="4250552"/>
            <a:chOff x="990729" y="1681050"/>
            <a:chExt cx="7978978" cy="42505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05455660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05455660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36631534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36631534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40630855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40630855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44064367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44064367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10D9D7E-21EA-C2D8-5761-4F6786036D00}"/>
                </a:ext>
              </a:extLst>
            </p:cNvPr>
            <p:cNvSpPr txBox="1"/>
            <p:nvPr/>
          </p:nvSpPr>
          <p:spPr>
            <a:xfrm>
              <a:off x="991916" y="1685990"/>
              <a:ext cx="1601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093335978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093335978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63184752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63184752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/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352DED4-AC8A-2504-0A48-2A08B9F1ECAA}"/>
                </a:ext>
              </a:extLst>
            </p:cNvPr>
            <p:cNvSpPr txBox="1"/>
            <p:nvPr/>
          </p:nvSpPr>
          <p:spPr>
            <a:xfrm>
              <a:off x="3180866" y="1685990"/>
              <a:ext cx="1196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/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68571525"/>
                    </p:ext>
                  </p:extLst>
                </p:nvPr>
              </p:nvGraphicFramePr>
              <p:xfrm>
                <a:off x="8082406" y="367847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68571525"/>
                    </p:ext>
                  </p:extLst>
                </p:nvPr>
              </p:nvGraphicFramePr>
              <p:xfrm>
                <a:off x="8082406" y="367847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D29E7EF-21DC-CA63-209C-4A573A902511}"/>
                </a:ext>
              </a:extLst>
            </p:cNvPr>
            <p:cNvSpPr txBox="1"/>
            <p:nvPr/>
          </p:nvSpPr>
          <p:spPr>
            <a:xfrm>
              <a:off x="5106526" y="168599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18724014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18724014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82237516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82237516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84591626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84591626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08235669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08235669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97975939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97975939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01600385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01600385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/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/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/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/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15D1AB5-CE41-FC4A-B444-1A433ADAEC37}"/>
                </a:ext>
              </a:extLst>
            </p:cNvPr>
            <p:cNvSpPr txBox="1"/>
            <p:nvPr/>
          </p:nvSpPr>
          <p:spPr>
            <a:xfrm>
              <a:off x="8082406" y="168105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5C00E29-1787-385A-91BB-0BA8D07E0063}"/>
                </a:ext>
              </a:extLst>
            </p:cNvPr>
            <p:cNvSpPr txBox="1"/>
            <p:nvPr/>
          </p:nvSpPr>
          <p:spPr>
            <a:xfrm>
              <a:off x="6677676" y="1681050"/>
              <a:ext cx="85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47" name="Sinal de Adição 46">
              <a:extLst>
                <a:ext uri="{FF2B5EF4-FFF2-40B4-BE49-F238E27FC236}">
                  <a16:creationId xmlns:a16="http://schemas.microsoft.com/office/drawing/2014/main" id="{C4209092-C8B1-15DC-F864-DF3CED4ACFC4}"/>
                </a:ext>
              </a:extLst>
            </p:cNvPr>
            <p:cNvSpPr/>
            <p:nvPr/>
          </p:nvSpPr>
          <p:spPr>
            <a:xfrm>
              <a:off x="6963068" y="3165890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Sinal de Adição 47">
              <a:extLst>
                <a:ext uri="{FF2B5EF4-FFF2-40B4-BE49-F238E27FC236}">
                  <a16:creationId xmlns:a16="http://schemas.microsoft.com/office/drawing/2014/main" id="{48B30B19-762F-DFCC-F08D-25A1D8450882}"/>
                </a:ext>
              </a:extLst>
            </p:cNvPr>
            <p:cNvSpPr/>
            <p:nvPr/>
          </p:nvSpPr>
          <p:spPr>
            <a:xfrm>
              <a:off x="6963068" y="4572054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/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/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/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701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2CB9575F-57C6-8038-26C6-0AFED3A1B57F}"/>
              </a:ext>
            </a:extLst>
          </p:cNvPr>
          <p:cNvGrpSpPr/>
          <p:nvPr/>
        </p:nvGrpSpPr>
        <p:grpSpPr>
          <a:xfrm>
            <a:off x="990729" y="1681050"/>
            <a:ext cx="7978978" cy="4250552"/>
            <a:chOff x="990729" y="1681050"/>
            <a:chExt cx="7978978" cy="42505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13034814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13034814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00052530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00052530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41290506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41290506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40279896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40279896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10D9D7E-21EA-C2D8-5761-4F6786036D00}"/>
                </a:ext>
              </a:extLst>
            </p:cNvPr>
            <p:cNvSpPr txBox="1"/>
            <p:nvPr/>
          </p:nvSpPr>
          <p:spPr>
            <a:xfrm>
              <a:off x="991916" y="1685990"/>
              <a:ext cx="1601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03288288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03288288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24797774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24797774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/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352DED4-AC8A-2504-0A48-2A08B9F1ECAA}"/>
                </a:ext>
              </a:extLst>
            </p:cNvPr>
            <p:cNvSpPr txBox="1"/>
            <p:nvPr/>
          </p:nvSpPr>
          <p:spPr>
            <a:xfrm>
              <a:off x="3180866" y="1685990"/>
              <a:ext cx="1196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/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15063193"/>
                    </p:ext>
                  </p:extLst>
                </p:nvPr>
              </p:nvGraphicFramePr>
              <p:xfrm>
                <a:off x="8082406" y="367847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15063193"/>
                    </p:ext>
                  </p:extLst>
                </p:nvPr>
              </p:nvGraphicFramePr>
              <p:xfrm>
                <a:off x="8082406" y="367847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D29E7EF-21DC-CA63-209C-4A573A902511}"/>
                </a:ext>
              </a:extLst>
            </p:cNvPr>
            <p:cNvSpPr txBox="1"/>
            <p:nvPr/>
          </p:nvSpPr>
          <p:spPr>
            <a:xfrm>
              <a:off x="5106526" y="168599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78147743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78147743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568658690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568658690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60610719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60610719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15579303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15579303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91485641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91485641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86408353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86408353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/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/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/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/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15D1AB5-CE41-FC4A-B444-1A433ADAEC37}"/>
                </a:ext>
              </a:extLst>
            </p:cNvPr>
            <p:cNvSpPr txBox="1"/>
            <p:nvPr/>
          </p:nvSpPr>
          <p:spPr>
            <a:xfrm>
              <a:off x="8082406" y="168105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5C00E29-1787-385A-91BB-0BA8D07E0063}"/>
                </a:ext>
              </a:extLst>
            </p:cNvPr>
            <p:cNvSpPr txBox="1"/>
            <p:nvPr/>
          </p:nvSpPr>
          <p:spPr>
            <a:xfrm>
              <a:off x="6677676" y="1681050"/>
              <a:ext cx="85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47" name="Sinal de Adição 46">
              <a:extLst>
                <a:ext uri="{FF2B5EF4-FFF2-40B4-BE49-F238E27FC236}">
                  <a16:creationId xmlns:a16="http://schemas.microsoft.com/office/drawing/2014/main" id="{C4209092-C8B1-15DC-F864-DF3CED4ACFC4}"/>
                </a:ext>
              </a:extLst>
            </p:cNvPr>
            <p:cNvSpPr/>
            <p:nvPr/>
          </p:nvSpPr>
          <p:spPr>
            <a:xfrm>
              <a:off x="6963068" y="3165890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Sinal de Adição 47">
              <a:extLst>
                <a:ext uri="{FF2B5EF4-FFF2-40B4-BE49-F238E27FC236}">
                  <a16:creationId xmlns:a16="http://schemas.microsoft.com/office/drawing/2014/main" id="{48B30B19-762F-DFCC-F08D-25A1D8450882}"/>
                </a:ext>
              </a:extLst>
            </p:cNvPr>
            <p:cNvSpPr/>
            <p:nvPr/>
          </p:nvSpPr>
          <p:spPr>
            <a:xfrm>
              <a:off x="6963068" y="4572054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/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/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/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152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1D71BDE5-600D-5EB4-6E57-2C26BB4FD8E5}"/>
              </a:ext>
            </a:extLst>
          </p:cNvPr>
          <p:cNvGrpSpPr/>
          <p:nvPr/>
        </p:nvGrpSpPr>
        <p:grpSpPr>
          <a:xfrm>
            <a:off x="990729" y="1681050"/>
            <a:ext cx="8212520" cy="4250552"/>
            <a:chOff x="990729" y="1681050"/>
            <a:chExt cx="8212520" cy="42505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13124509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13124509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83989985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83989985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36936553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36936553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2528071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2528071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10D9D7E-21EA-C2D8-5761-4F6786036D00}"/>
                </a:ext>
              </a:extLst>
            </p:cNvPr>
            <p:cNvSpPr txBox="1"/>
            <p:nvPr/>
          </p:nvSpPr>
          <p:spPr>
            <a:xfrm>
              <a:off x="991916" y="1685990"/>
              <a:ext cx="1601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78190294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78190294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20481600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20481600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/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352DED4-AC8A-2504-0A48-2A08B9F1ECAA}"/>
                </a:ext>
              </a:extLst>
            </p:cNvPr>
            <p:cNvSpPr txBox="1"/>
            <p:nvPr/>
          </p:nvSpPr>
          <p:spPr>
            <a:xfrm>
              <a:off x="3180866" y="1685990"/>
              <a:ext cx="1196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/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11511094"/>
                    </p:ext>
                  </p:extLst>
                </p:nvPr>
              </p:nvGraphicFramePr>
              <p:xfrm>
                <a:off x="8082405" y="3616661"/>
                <a:ext cx="1120844" cy="80349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56042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56042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40174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40174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122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11511094"/>
                    </p:ext>
                  </p:extLst>
                </p:nvPr>
              </p:nvGraphicFramePr>
              <p:xfrm>
                <a:off x="8082405" y="3616661"/>
                <a:ext cx="1120844" cy="80349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56042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56042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40174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40174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122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D29E7EF-21DC-CA63-209C-4A573A902511}"/>
                </a:ext>
              </a:extLst>
            </p:cNvPr>
            <p:cNvSpPr txBox="1"/>
            <p:nvPr/>
          </p:nvSpPr>
          <p:spPr>
            <a:xfrm>
              <a:off x="5106526" y="168599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12199514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12199514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25410649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25410649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57539565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57539565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11892949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11892949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24320732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24320732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47203953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47203953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/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/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/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/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15D1AB5-CE41-FC4A-B444-1A433ADAEC37}"/>
                </a:ext>
              </a:extLst>
            </p:cNvPr>
            <p:cNvSpPr txBox="1"/>
            <p:nvPr/>
          </p:nvSpPr>
          <p:spPr>
            <a:xfrm>
              <a:off x="8082406" y="168105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5C00E29-1787-385A-91BB-0BA8D07E0063}"/>
                </a:ext>
              </a:extLst>
            </p:cNvPr>
            <p:cNvSpPr txBox="1"/>
            <p:nvPr/>
          </p:nvSpPr>
          <p:spPr>
            <a:xfrm>
              <a:off x="6677676" y="1681050"/>
              <a:ext cx="85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47" name="Sinal de Adição 46">
              <a:extLst>
                <a:ext uri="{FF2B5EF4-FFF2-40B4-BE49-F238E27FC236}">
                  <a16:creationId xmlns:a16="http://schemas.microsoft.com/office/drawing/2014/main" id="{C4209092-C8B1-15DC-F864-DF3CED4ACFC4}"/>
                </a:ext>
              </a:extLst>
            </p:cNvPr>
            <p:cNvSpPr/>
            <p:nvPr/>
          </p:nvSpPr>
          <p:spPr>
            <a:xfrm>
              <a:off x="6963068" y="3165890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Sinal de Adição 47">
              <a:extLst>
                <a:ext uri="{FF2B5EF4-FFF2-40B4-BE49-F238E27FC236}">
                  <a16:creationId xmlns:a16="http://schemas.microsoft.com/office/drawing/2014/main" id="{48B30B19-762F-DFCC-F08D-25A1D8450882}"/>
                </a:ext>
              </a:extLst>
            </p:cNvPr>
            <p:cNvSpPr/>
            <p:nvPr/>
          </p:nvSpPr>
          <p:spPr>
            <a:xfrm>
              <a:off x="6963068" y="4572054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/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/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/>
                <p:nvPr/>
              </p:nvSpPr>
              <p:spPr>
                <a:xfrm>
                  <a:off x="8224240" y="4502756"/>
                  <a:ext cx="8706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240" y="4502756"/>
                  <a:ext cx="8706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481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B9476-4706-8E81-221F-E5040AB2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90306-31A3-7468-D521-F26B9341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17324" cy="5032375"/>
          </a:xfrm>
        </p:spPr>
        <p:txBody>
          <a:bodyPr>
            <a:normAutofit/>
          </a:bodyPr>
          <a:lstStyle/>
          <a:p>
            <a:r>
              <a:rPr lang="pt-BR" dirty="0"/>
              <a:t>Até o momento, as imagens que usamos nos problemas de classificação eram bem simples.</a:t>
            </a:r>
          </a:p>
          <a:p>
            <a:r>
              <a:rPr lang="pt-BR" dirty="0"/>
              <a:t>Eram imagens em tons de cinza, com objetos centralizados, sem muita variação em termos de rotação, iluminação, escala, com um mesmo fundo, sem </a:t>
            </a:r>
            <a:r>
              <a:rPr lang="pt-BR" b="0" i="0" dirty="0">
                <a:effectLst/>
              </a:rPr>
              <a:t>oclusões (i.e., partes do objeto obstruídas), </a:t>
            </a:r>
            <a:r>
              <a:rPr lang="pt-BR" dirty="0"/>
              <a:t>etc.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CDC4BE-18F1-F196-DB89-42DF13D65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6" t="2799"/>
          <a:stretch/>
        </p:blipFill>
        <p:spPr>
          <a:xfrm>
            <a:off x="364743" y="2120682"/>
            <a:ext cx="5310874" cy="44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7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951B7-26D0-12FA-7AE3-4CD59110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complexas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B0A49-A3CD-CFA0-C43A-88F82912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48856" cy="5032375"/>
          </a:xfrm>
        </p:spPr>
        <p:txBody>
          <a:bodyPr>
            <a:normAutofit/>
          </a:bodyPr>
          <a:lstStyle/>
          <a:p>
            <a:r>
              <a:rPr lang="pt-BR" dirty="0"/>
              <a:t>Mas e quando as imagens são mais complexas?</a:t>
            </a:r>
          </a:p>
          <a:p>
            <a:r>
              <a:rPr lang="pt-BR" dirty="0"/>
              <a:t>Com cores, resoluções variadas, objetos não centralizados, com variação em termos de rotação, iluminação, escala, diferentes fundos, </a:t>
            </a:r>
            <a:r>
              <a:rPr lang="pt-BR" b="0" i="0" dirty="0">
                <a:effectLst/>
              </a:rPr>
              <a:t>oclusões, </a:t>
            </a:r>
            <a:r>
              <a:rPr lang="pt-BR" dirty="0"/>
              <a:t>etc.</a:t>
            </a:r>
          </a:p>
          <a:p>
            <a:r>
              <a:rPr lang="pt-BR" dirty="0"/>
              <a:t>Usar </a:t>
            </a:r>
            <a:r>
              <a:rPr lang="pt-BR" b="1" i="1" dirty="0"/>
              <a:t>filtros de convolução</a:t>
            </a:r>
            <a:r>
              <a:rPr lang="pt-BR" dirty="0"/>
              <a:t> pode nos ajudar com esses problemas.</a:t>
            </a:r>
          </a:p>
          <a:p>
            <a:r>
              <a:rPr lang="pt-BR" dirty="0"/>
              <a:t>Por exemplo, e se eu quiser classificar entre pessoas e cavalos na praia?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0DEACD-FB99-FF37-8876-F0514CDC9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58" y="1825624"/>
            <a:ext cx="2682169" cy="27231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7D9D255-6733-0D61-095D-FE9373546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99" y="3974314"/>
            <a:ext cx="2735029" cy="27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7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E4793-151C-2CA5-C485-E1D4FC40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88E49-E748-7646-F1CF-D0DB5ED6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614" y="1825624"/>
            <a:ext cx="5791200" cy="5032375"/>
          </a:xfrm>
        </p:spPr>
        <p:txBody>
          <a:bodyPr/>
          <a:lstStyle/>
          <a:p>
            <a:r>
              <a:rPr lang="pt-BR" dirty="0"/>
              <a:t>Até agora, ignoramos que imagens, em geral, consistem em três canais: vermelho (R), verde (G) e azul (B).</a:t>
            </a:r>
          </a:p>
          <a:p>
            <a:r>
              <a:rPr lang="pt-BR" dirty="0"/>
              <a:t>Imagens coloridas têm canais RGB para indicar a quantidade de vermelho, verde e azul.</a:t>
            </a:r>
          </a:p>
          <a:p>
            <a:r>
              <a:rPr lang="pt-BR" dirty="0"/>
              <a:t>Em suma, as imagens não são objetos bidimensionais, mas sim tensores de três dimensões, caracterizados por altura, largura e canal.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5FDCF5-FA6A-E9B1-8E1D-A0544C66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58" y="1825624"/>
            <a:ext cx="2682169" cy="27231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045FBDC-0740-0137-66ED-5E9FF5078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99" y="3974314"/>
            <a:ext cx="2735029" cy="27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EB90F607-C31F-517B-77C5-9D9929A933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1893"/>
              </p:ext>
            </p:extLst>
          </p:nvPr>
        </p:nvGraphicFramePr>
        <p:xfrm>
          <a:off x="1835594" y="4291611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7126498E-E22B-DAA9-37A6-29E364F2C9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057451"/>
              </p:ext>
            </p:extLst>
          </p:nvPr>
        </p:nvGraphicFramePr>
        <p:xfrm>
          <a:off x="1657353" y="4377897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9E617CA2-D366-5591-D365-031CADD5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de convolução ou </a:t>
            </a:r>
            <a:r>
              <a:rPr lang="pt-BR" i="1" dirty="0"/>
              <a:t>kernels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4C109-DA4E-D4E5-AC68-01E97642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240" y="1825624"/>
            <a:ext cx="7672553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 </a:t>
            </a:r>
            <a:r>
              <a:rPr lang="pt-BR" b="1" i="1" dirty="0">
                <a:effectLst/>
              </a:rPr>
              <a:t>kernel</a:t>
            </a:r>
            <a:r>
              <a:rPr lang="pt-BR" b="0" i="0" dirty="0">
                <a:effectLst/>
              </a:rPr>
              <a:t> é um tensor responsável por detectar características específicas em uma imagem.</a:t>
            </a:r>
          </a:p>
          <a:p>
            <a:r>
              <a:rPr lang="pt-BR" dirty="0"/>
              <a:t>Ele </a:t>
            </a:r>
            <a:r>
              <a:rPr lang="pt-BR" b="0" i="0" dirty="0">
                <a:effectLst/>
              </a:rPr>
              <a:t>percorre </a:t>
            </a:r>
            <a:r>
              <a:rPr lang="pt-BR" dirty="0"/>
              <a:t>uma</a:t>
            </a:r>
            <a:r>
              <a:rPr lang="pt-BR" b="0" i="0" dirty="0">
                <a:effectLst/>
              </a:rPr>
              <a:t> imagem e realiza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operações convolução</a:t>
            </a:r>
            <a:r>
              <a:rPr lang="pt-BR" b="0" i="0" dirty="0">
                <a:effectLst/>
              </a:rPr>
              <a:t> entre seus valores e os dos pixels na região da imagem correspondente a ele.</a:t>
            </a:r>
          </a:p>
          <a:p>
            <a:r>
              <a:rPr lang="pt-BR" b="0" i="0" dirty="0">
                <a:effectLst/>
              </a:rPr>
              <a:t>Cada </a:t>
            </a:r>
            <a:r>
              <a:rPr lang="pt-BR" b="1" i="1" dirty="0">
                <a:effectLst/>
              </a:rPr>
              <a:t>kernel</a:t>
            </a:r>
            <a:r>
              <a:rPr lang="pt-BR" b="0" i="0" dirty="0">
                <a:effectLst/>
              </a:rPr>
              <a:t> é projetado para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extrair um tipo particular de característica</a:t>
            </a:r>
            <a:r>
              <a:rPr lang="pt-BR" b="0" i="0" dirty="0">
                <a:effectLst/>
              </a:rPr>
              <a:t>, como bordas, texturas, padrões ou partes específicas de objetos. </a:t>
            </a:r>
          </a:p>
          <a:p>
            <a:r>
              <a:rPr lang="pt-BR" b="0" i="0" dirty="0">
                <a:effectLst/>
              </a:rPr>
              <a:t>Os </a:t>
            </a:r>
            <a:r>
              <a:rPr lang="pt-BR" b="1" i="1" dirty="0">
                <a:effectLst/>
              </a:rPr>
              <a:t>kernels</a:t>
            </a:r>
            <a:r>
              <a:rPr lang="pt-BR" b="0" i="0" dirty="0">
                <a:effectLst/>
              </a:rPr>
              <a:t> aprendem automaticamente a detectar as características mais relevantes para a tarefa específica em mãos.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Eles aprendem os valores dos elementos do tensor.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FD95762-F8DE-81FE-C4E9-8D66BEBCB8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671485"/>
              </p:ext>
            </p:extLst>
          </p:nvPr>
        </p:nvGraphicFramePr>
        <p:xfrm>
          <a:off x="1609835" y="2546946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D0EA9B26-38CE-1968-8D22-E48A4497C387}"/>
              </a:ext>
            </a:extLst>
          </p:cNvPr>
          <p:cNvSpPr txBox="1"/>
          <p:nvPr/>
        </p:nvSpPr>
        <p:spPr>
          <a:xfrm>
            <a:off x="1479112" y="2137290"/>
            <a:ext cx="113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Kernel 2D</a:t>
            </a: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280819F3-F602-E083-3DA1-FC41E7741B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211003"/>
              </p:ext>
            </p:extLst>
          </p:nvPr>
        </p:nvGraphicFramePr>
        <p:xfrm>
          <a:off x="1479112" y="4538530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8AECE292-9CC9-7AF8-2480-6EF55CF45330}"/>
              </a:ext>
            </a:extLst>
          </p:cNvPr>
          <p:cNvSpPr txBox="1"/>
          <p:nvPr/>
        </p:nvSpPr>
        <p:spPr>
          <a:xfrm>
            <a:off x="1662830" y="3874261"/>
            <a:ext cx="113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Kernel 3D</a:t>
            </a:r>
          </a:p>
        </p:txBody>
      </p:sp>
    </p:spTree>
    <p:extLst>
      <p:ext uri="{BB962C8B-B14F-4D97-AF65-F5344CB8AC3E}">
        <p14:creationId xmlns:p14="http://schemas.microsoft.com/office/powerpoint/2010/main" val="331055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96C3292B-4443-865B-28D7-E54C4111F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3145" y="1825624"/>
                <a:ext cx="5833242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Vamos ignorar os canais por enquanto e ver como uma operação de convolução funciona com dados bidimensionais.</a:t>
                </a:r>
              </a:p>
              <a:p>
                <a:r>
                  <a:rPr lang="pt-BR" dirty="0"/>
                  <a:t>O símbolo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pt-BR" dirty="0"/>
                  <a:t> representa a operação de “convolução”.</a:t>
                </a:r>
              </a:p>
              <a:p>
                <a:r>
                  <a:rPr lang="pt-BR" dirty="0"/>
                  <a:t>A entrada é chamada de </a:t>
                </a:r>
                <a:r>
                  <a:rPr lang="pt-BR" b="1" i="1" dirty="0"/>
                  <a:t>input </a:t>
                </a:r>
                <a:r>
                  <a:rPr lang="pt-BR" b="1" i="1" dirty="0" err="1"/>
                  <a:t>feature</a:t>
                </a:r>
                <a:r>
                  <a:rPr lang="pt-BR" b="1" i="1" dirty="0"/>
                  <a:t> map</a:t>
                </a:r>
                <a:r>
                  <a:rPr lang="pt-BR" i="1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filtro</a:t>
                </a:r>
                <a:r>
                  <a:rPr lang="pt-BR" dirty="0"/>
                  <a:t> também é chamado de “</a:t>
                </a:r>
                <a:r>
                  <a:rPr lang="pt-BR" b="1" i="1" dirty="0"/>
                  <a:t>kernel</a:t>
                </a:r>
                <a:r>
                  <a:rPr lang="pt-BR" dirty="0"/>
                  <a:t>”.</a:t>
                </a:r>
              </a:p>
              <a:p>
                <a:r>
                  <a:rPr lang="pt-BR" dirty="0"/>
                  <a:t>O operação é representada pela equação ao lado.</a:t>
                </a:r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96C3292B-4443-865B-28D7-E54C4111F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3145" y="1825624"/>
                <a:ext cx="5833242" cy="5032375"/>
              </a:xfrm>
              <a:blipFill>
                <a:blip r:embed="rId3"/>
                <a:stretch>
                  <a:fillRect l="-1881" t="-2663" r="-2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558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558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D4840A5-A7FE-7736-7256-0BF65657B1E6}"/>
              </a:ext>
            </a:extLst>
          </p:cNvPr>
          <p:cNvGrpSpPr/>
          <p:nvPr/>
        </p:nvGrpSpPr>
        <p:grpSpPr>
          <a:xfrm>
            <a:off x="838200" y="2177587"/>
            <a:ext cx="4311868" cy="1481852"/>
            <a:chOff x="838200" y="2503408"/>
            <a:chExt cx="4311868" cy="14818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Tabela 4">
                  <a:extLst>
                    <a:ext uri="{FF2B5EF4-FFF2-40B4-BE49-F238E27FC236}">
                      <a16:creationId xmlns:a16="http://schemas.microsoft.com/office/drawing/2014/main" id="{C4C2D6BD-31E3-2F49-63EB-CFE4150DDAF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66073508"/>
                    </p:ext>
                  </p:extLst>
                </p:nvPr>
              </p:nvGraphicFramePr>
              <p:xfrm>
                <a:off x="838200" y="2872740"/>
                <a:ext cx="1305909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7" name="Tabela 4">
                  <a:extLst>
                    <a:ext uri="{FF2B5EF4-FFF2-40B4-BE49-F238E27FC236}">
                      <a16:creationId xmlns:a16="http://schemas.microsoft.com/office/drawing/2014/main" id="{C4C2D6BD-31E3-2F49-63EB-CFE4150DDAF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66073508"/>
                    </p:ext>
                  </p:extLst>
                </p:nvPr>
              </p:nvGraphicFramePr>
              <p:xfrm>
                <a:off x="838200" y="2872740"/>
                <a:ext cx="1305909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Tabela 4">
                  <a:extLst>
                    <a:ext uri="{FF2B5EF4-FFF2-40B4-BE49-F238E27FC236}">
                      <a16:creationId xmlns:a16="http://schemas.microsoft.com/office/drawing/2014/main" id="{5F214703-DA81-DEF4-831A-390E707C56E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89380067"/>
                    </p:ext>
                  </p:extLst>
                </p:nvPr>
              </p:nvGraphicFramePr>
              <p:xfrm>
                <a:off x="273444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" name="Tabela 4">
                  <a:extLst>
                    <a:ext uri="{FF2B5EF4-FFF2-40B4-BE49-F238E27FC236}">
                      <a16:creationId xmlns:a16="http://schemas.microsoft.com/office/drawing/2014/main" id="{5F214703-DA81-DEF4-831A-390E707C56E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89380067"/>
                    </p:ext>
                  </p:extLst>
                </p:nvPr>
              </p:nvGraphicFramePr>
              <p:xfrm>
                <a:off x="273444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12480A3-50D2-93DB-2FC2-4DBF0CE8B18C}"/>
                    </a:ext>
                  </a:extLst>
                </p:cNvPr>
                <p:cNvSpPr txBox="1"/>
                <p:nvPr/>
              </p:nvSpPr>
              <p:spPr>
                <a:xfrm>
                  <a:off x="2132286" y="316965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12480A3-50D2-93DB-2FC2-4DBF0CE8B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286" y="3169659"/>
                  <a:ext cx="5780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CBE637D-BCDA-1557-B962-763A4DEE29A5}"/>
                    </a:ext>
                  </a:extLst>
                </p:cNvPr>
                <p:cNvSpPr txBox="1"/>
                <p:nvPr/>
              </p:nvSpPr>
              <p:spPr>
                <a:xfrm>
                  <a:off x="3653220" y="3108104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CBE637D-BCDA-1557-B962-763A4DEE29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220" y="3108104"/>
                  <a:ext cx="5780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Tabela 4">
                  <a:extLst>
                    <a:ext uri="{FF2B5EF4-FFF2-40B4-BE49-F238E27FC236}">
                      <a16:creationId xmlns:a16="http://schemas.microsoft.com/office/drawing/2014/main" id="{09CC5A7F-CFC9-B6FB-7B31-611EFC1892D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2385079"/>
                    </p:ext>
                  </p:extLst>
                </p:nvPr>
              </p:nvGraphicFramePr>
              <p:xfrm>
                <a:off x="427946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Tabela 4">
                  <a:extLst>
                    <a:ext uri="{FF2B5EF4-FFF2-40B4-BE49-F238E27FC236}">
                      <a16:creationId xmlns:a16="http://schemas.microsoft.com/office/drawing/2014/main" id="{09CC5A7F-CFC9-B6FB-7B31-611EFC1892D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2385079"/>
                    </p:ext>
                  </p:extLst>
                </p:nvPr>
              </p:nvGraphicFramePr>
              <p:xfrm>
                <a:off x="427946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DD30C51-7FC3-C492-E7BB-85C7BC47423B}"/>
                </a:ext>
              </a:extLst>
            </p:cNvPr>
            <p:cNvSpPr txBox="1"/>
            <p:nvPr/>
          </p:nvSpPr>
          <p:spPr>
            <a:xfrm>
              <a:off x="838200" y="2503408"/>
              <a:ext cx="1294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6C8B262-6054-1EC9-24FC-F0E6F6CB657D}"/>
                </a:ext>
              </a:extLst>
            </p:cNvPr>
            <p:cNvSpPr txBox="1"/>
            <p:nvPr/>
          </p:nvSpPr>
          <p:spPr>
            <a:xfrm>
              <a:off x="2746265" y="2673169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2EBEA7C-E891-80AF-EB7F-19CD72A35768}"/>
                </a:ext>
              </a:extLst>
            </p:cNvPr>
            <p:cNvSpPr txBox="1"/>
            <p:nvPr/>
          </p:nvSpPr>
          <p:spPr>
            <a:xfrm>
              <a:off x="4279461" y="2673169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</p:grp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20FFCDFB-D30B-EE37-7EBD-E01B18A1100B}"/>
              </a:ext>
            </a:extLst>
          </p:cNvPr>
          <p:cNvSpPr/>
          <p:nvPr/>
        </p:nvSpPr>
        <p:spPr>
          <a:xfrm>
            <a:off x="2869324" y="3932649"/>
            <a:ext cx="735724" cy="6268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39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92333203-DD75-95F3-445A-FF387DB74693}"/>
              </a:ext>
            </a:extLst>
          </p:cNvPr>
          <p:cNvCxnSpPr>
            <a:cxnSpLocks/>
          </p:cNvCxnSpPr>
          <p:nvPr/>
        </p:nvCxnSpPr>
        <p:spPr>
          <a:xfrm>
            <a:off x="1707356" y="2546919"/>
            <a:ext cx="1897692" cy="18542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F4CF36CD-4569-3C2D-7DC0-625C74DE6CB4}"/>
              </a:ext>
            </a:extLst>
          </p:cNvPr>
          <p:cNvCxnSpPr/>
          <p:nvPr/>
        </p:nvCxnSpPr>
        <p:spPr>
          <a:xfrm>
            <a:off x="1707356" y="3288506"/>
            <a:ext cx="1897692" cy="18551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DA86514-C355-EB56-2B2A-46EBD71C9F8B}"/>
              </a:ext>
            </a:extLst>
          </p:cNvPr>
          <p:cNvCxnSpPr/>
          <p:nvPr/>
        </p:nvCxnSpPr>
        <p:spPr>
          <a:xfrm>
            <a:off x="838200" y="3288506"/>
            <a:ext cx="1896242" cy="18551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007" y="1825624"/>
            <a:ext cx="5465379" cy="5032375"/>
          </a:xfrm>
        </p:spPr>
        <p:txBody>
          <a:bodyPr>
            <a:normAutofit/>
          </a:bodyPr>
          <a:lstStyle/>
          <a:p>
            <a:r>
              <a:rPr lang="pt-BR" dirty="0"/>
              <a:t>Ao calcular a convolução, começamos com a </a:t>
            </a:r>
            <a:r>
              <a:rPr lang="pt-BR" b="1" i="1" dirty="0"/>
              <a:t>janela de convolução</a:t>
            </a:r>
            <a:r>
              <a:rPr lang="pt-BR" dirty="0"/>
              <a:t> no canto superior esquerdo do tensor de entrada.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=0∗0+1∗1+3∗2+4∗3=19</m:t>
                      </m:r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blipFill>
                <a:blip r:embed="rId3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D4840A5-A7FE-7736-7256-0BF65657B1E6}"/>
              </a:ext>
            </a:extLst>
          </p:cNvPr>
          <p:cNvGrpSpPr/>
          <p:nvPr/>
        </p:nvGrpSpPr>
        <p:grpSpPr>
          <a:xfrm>
            <a:off x="838200" y="2177587"/>
            <a:ext cx="4311868" cy="1481852"/>
            <a:chOff x="838200" y="2503408"/>
            <a:chExt cx="4311868" cy="14818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Tabela 4">
                  <a:extLst>
                    <a:ext uri="{FF2B5EF4-FFF2-40B4-BE49-F238E27FC236}">
                      <a16:creationId xmlns:a16="http://schemas.microsoft.com/office/drawing/2014/main" id="{C4C2D6BD-31E3-2F49-63EB-CFE4150DDAF6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838200" y="2872740"/>
                <a:ext cx="1305909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7" name="Tabela 4">
                  <a:extLst>
                    <a:ext uri="{FF2B5EF4-FFF2-40B4-BE49-F238E27FC236}">
                      <a16:creationId xmlns:a16="http://schemas.microsoft.com/office/drawing/2014/main" id="{C4C2D6BD-31E3-2F49-63EB-CFE4150DDAF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58000016"/>
                    </p:ext>
                  </p:extLst>
                </p:nvPr>
              </p:nvGraphicFramePr>
              <p:xfrm>
                <a:off x="838200" y="2872740"/>
                <a:ext cx="1305909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12480A3-50D2-93DB-2FC2-4DBF0CE8B18C}"/>
                    </a:ext>
                  </a:extLst>
                </p:cNvPr>
                <p:cNvSpPr txBox="1"/>
                <p:nvPr/>
              </p:nvSpPr>
              <p:spPr>
                <a:xfrm>
                  <a:off x="2132286" y="316965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12480A3-50D2-93DB-2FC2-4DBF0CE8B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286" y="3169659"/>
                  <a:ext cx="5780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CBE637D-BCDA-1557-B962-763A4DEE29A5}"/>
                    </a:ext>
                  </a:extLst>
                </p:cNvPr>
                <p:cNvSpPr txBox="1"/>
                <p:nvPr/>
              </p:nvSpPr>
              <p:spPr>
                <a:xfrm>
                  <a:off x="3653220" y="3108104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CBE637D-BCDA-1557-B962-763A4DEE29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220" y="3108104"/>
                  <a:ext cx="5780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Tabela 4">
                  <a:extLst>
                    <a:ext uri="{FF2B5EF4-FFF2-40B4-BE49-F238E27FC236}">
                      <a16:creationId xmlns:a16="http://schemas.microsoft.com/office/drawing/2014/main" id="{09CC5A7F-CFC9-B6FB-7B31-611EFC1892DC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427946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Tabela 4">
                  <a:extLst>
                    <a:ext uri="{FF2B5EF4-FFF2-40B4-BE49-F238E27FC236}">
                      <a16:creationId xmlns:a16="http://schemas.microsoft.com/office/drawing/2014/main" id="{09CC5A7F-CFC9-B6FB-7B31-611EFC1892D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73965621"/>
                    </p:ext>
                  </p:extLst>
                </p:nvPr>
              </p:nvGraphicFramePr>
              <p:xfrm>
                <a:off x="427946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DD30C51-7FC3-C492-E7BB-85C7BC47423B}"/>
                </a:ext>
              </a:extLst>
            </p:cNvPr>
            <p:cNvSpPr txBox="1"/>
            <p:nvPr/>
          </p:nvSpPr>
          <p:spPr>
            <a:xfrm>
              <a:off x="838200" y="2503408"/>
              <a:ext cx="1294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6C8B262-6054-1EC9-24FC-F0E6F6CB657D}"/>
                </a:ext>
              </a:extLst>
            </p:cNvPr>
            <p:cNvSpPr txBox="1"/>
            <p:nvPr/>
          </p:nvSpPr>
          <p:spPr>
            <a:xfrm>
              <a:off x="2746265" y="2673169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2EBEA7C-E891-80AF-EB7F-19CD72A35768}"/>
                </a:ext>
              </a:extLst>
            </p:cNvPr>
            <p:cNvSpPr txBox="1"/>
            <p:nvPr/>
          </p:nvSpPr>
          <p:spPr>
            <a:xfrm>
              <a:off x="4279461" y="2673169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Tabela 4">
                  <a:extLst>
                    <a:ext uri="{FF2B5EF4-FFF2-40B4-BE49-F238E27FC236}">
                      <a16:creationId xmlns:a16="http://schemas.microsoft.com/office/drawing/2014/main" id="{5F214703-DA81-DEF4-831A-390E707C56EF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273444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" name="Tabela 4">
                  <a:extLst>
                    <a:ext uri="{FF2B5EF4-FFF2-40B4-BE49-F238E27FC236}">
                      <a16:creationId xmlns:a16="http://schemas.microsoft.com/office/drawing/2014/main" id="{5F214703-DA81-DEF4-831A-390E707C56E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03282144"/>
                    </p:ext>
                  </p:extLst>
                </p:nvPr>
              </p:nvGraphicFramePr>
              <p:xfrm>
                <a:off x="273444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</p:grp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ED2284E-862D-3385-A95D-08F11A4C58CC}"/>
              </a:ext>
            </a:extLst>
          </p:cNvPr>
          <p:cNvCxnSpPr>
            <a:cxnSpLocks/>
          </p:cNvCxnSpPr>
          <p:nvPr/>
        </p:nvCxnSpPr>
        <p:spPr>
          <a:xfrm>
            <a:off x="838200" y="2546919"/>
            <a:ext cx="1896242" cy="18542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76E058-0378-65D5-ADEC-A97A871CBAFE}"/>
              </a:ext>
            </a:extLst>
          </p:cNvPr>
          <p:cNvSpPr txBox="1"/>
          <p:nvPr/>
        </p:nvSpPr>
        <p:spPr>
          <a:xfrm>
            <a:off x="57258" y="1768803"/>
            <a:ext cx="88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Janela de convolução</a:t>
            </a:r>
          </a:p>
        </p:txBody>
      </p:sp>
      <p:cxnSp>
        <p:nvCxnSpPr>
          <p:cNvPr id="46" name="Conector: Curvo 45">
            <a:extLst>
              <a:ext uri="{FF2B5EF4-FFF2-40B4-BE49-F238E27FC236}">
                <a16:creationId xmlns:a16="http://schemas.microsoft.com/office/drawing/2014/main" id="{7A7C2766-37C5-C0D2-ED4B-9B2709D52B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889" y="2392413"/>
            <a:ext cx="635861" cy="3372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562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13740</TotalTime>
  <Words>2027</Words>
  <Application>Microsoft Office PowerPoint</Application>
  <PresentationFormat>Widescreen</PresentationFormat>
  <Paragraphs>745</Paragraphs>
  <Slides>32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Roboto</vt:lpstr>
      <vt:lpstr>Söhne</vt:lpstr>
      <vt:lpstr>Wingdings</vt:lpstr>
      <vt:lpstr>Tema do Office</vt:lpstr>
      <vt:lpstr>TP557 - Tópicos avançados em IoT e Machine Learning: Introduzindo Convoluções</vt:lpstr>
      <vt:lpstr>O que vamos ver?</vt:lpstr>
      <vt:lpstr>Dados tabulares </vt:lpstr>
      <vt:lpstr>Imagens simples</vt:lpstr>
      <vt:lpstr>Imagens complexas</vt:lpstr>
      <vt:lpstr>Canais</vt:lpstr>
      <vt:lpstr>Filtros de convolução ou kernels</vt:lpstr>
      <vt:lpstr>Operação de convolução com 1 canal</vt:lpstr>
      <vt:lpstr>Operação de convolução com 1 canal</vt:lpstr>
      <vt:lpstr>Operação de convolução com 1 canal</vt:lpstr>
      <vt:lpstr>Operação de convolução com 1 canal</vt:lpstr>
      <vt:lpstr>Operação de convolução com 1 canal</vt:lpstr>
      <vt:lpstr>Mapa de características</vt:lpstr>
      <vt:lpstr>Stride</vt:lpstr>
      <vt:lpstr>Convolução ou correlação cruzada?</vt:lpstr>
      <vt:lpstr>Operação de convolução com 3 canais</vt:lpstr>
      <vt:lpstr>Operação de convolução com 3 canais</vt:lpstr>
      <vt:lpstr>Operação de convolução com 3 canais</vt:lpstr>
      <vt:lpstr>Operação de convolução com 3 canais</vt:lpstr>
      <vt:lpstr>Normalmente usamos vários kernels em uma camada!</vt:lpstr>
      <vt:lpstr>Edge detection</vt:lpstr>
      <vt:lpstr>Apresentação do PowerPoint</vt:lpstr>
      <vt:lpstr>Apresentação do PowerPoint</vt:lpstr>
      <vt:lpstr>Exemplo</vt:lpstr>
      <vt:lpstr>Atividades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2358</cp:revision>
  <dcterms:created xsi:type="dcterms:W3CDTF">2020-01-20T13:50:05Z</dcterms:created>
  <dcterms:modified xsi:type="dcterms:W3CDTF">2023-08-29T19:11:47Z</dcterms:modified>
</cp:coreProperties>
</file>