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406" r:id="rId3"/>
    <p:sldId id="407" r:id="rId4"/>
    <p:sldId id="431" r:id="rId5"/>
    <p:sldId id="408" r:id="rId6"/>
    <p:sldId id="410" r:id="rId7"/>
    <p:sldId id="411" r:id="rId8"/>
    <p:sldId id="409" r:id="rId9"/>
    <p:sldId id="412" r:id="rId10"/>
    <p:sldId id="413" r:id="rId11"/>
    <p:sldId id="433" r:id="rId12"/>
    <p:sldId id="414" r:id="rId13"/>
    <p:sldId id="415" r:id="rId14"/>
    <p:sldId id="416" r:id="rId15"/>
    <p:sldId id="428" r:id="rId16"/>
    <p:sldId id="429" r:id="rId17"/>
    <p:sldId id="417" r:id="rId18"/>
    <p:sldId id="418" r:id="rId19"/>
    <p:sldId id="419" r:id="rId20"/>
    <p:sldId id="420" r:id="rId21"/>
    <p:sldId id="421" r:id="rId22"/>
    <p:sldId id="424" r:id="rId23"/>
    <p:sldId id="423" r:id="rId24"/>
    <p:sldId id="434" r:id="rId25"/>
    <p:sldId id="422" r:id="rId26"/>
    <p:sldId id="425" r:id="rId27"/>
    <p:sldId id="427" r:id="rId28"/>
    <p:sldId id="426" r:id="rId29"/>
    <p:sldId id="405" r:id="rId30"/>
    <p:sldId id="293" r:id="rId31"/>
    <p:sldId id="306" r:id="rId32"/>
    <p:sldId id="430" r:id="rId33"/>
    <p:sldId id="432" r:id="rId3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93826" autoAdjust="0"/>
  </p:normalViewPr>
  <p:slideViewPr>
    <p:cSldViewPr snapToGrid="0">
      <p:cViewPr varScale="1">
        <p:scale>
          <a:sx n="104" d="100"/>
          <a:sy n="104" d="100"/>
        </p:scale>
        <p:origin x="1194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30/08/2023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9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25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487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17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183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78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174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Regressão_com_DNNs.ipynb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Exercício_sobre_regressão_com_DNNs.ipynb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5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1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26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947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582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86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Learning, as 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e as 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são termos usados para se referir a diferentes etapas no processo de treinamento de um modelo de aprendizado de máquina.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época é uma unidade de medida que representa uma passagem completa pelo conjunto de treinamento durante o treinamento de um modelo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Learning. Durante uma época, o modelo utiliza todo o conjunto de treinamento para ajustar seus parâmetros com base nos dados fornecidos. Em outras palavras, cada época significa que o modelo viu e aprendeu de todos os exemplos de treinamento disponíveis. As épocas são usadas para controlar a quantidade de vezes que o modelo revisita os dados durante o treinamento, permitindo ajustar gradualmente os parâmetros para melhorar o desempenho do modelo.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iteração é uma unidade de medida que representa o número de atualizações de parâmetros que ocorrem durante o treinamento do modelo em um lote de dados. Em geral, o treinamento de modelos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 é realizado em lotes (ou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dados, onde vários exemplos são agrupados e usados para atualizar os parâmetros do modelo de uma só vez. Cada vez que um lote é usado para atualizar os parâmetros, uma iteração ocorre. Por exemplo, se o conjunto de treinamento tem 1000 exemplos e está sendo treinado em lotes de 100 exemplos, então uma época é composta por 10 iterações.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uma época é uma unidade de medida que representa uma passagem completa pelo conjunto de treinamento, enquanto uma iteração é uma unidade de medida que representa o número de vezes que os parâmetros do modelo são atualizados em um lote de dados durante o treinamento. As épocas são usadas para controlar o número total de vezes que o modelo revisita os dados, enquanto as iterações são usadas para controlar o número de atualizações de parâmetros em um lote específico.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60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Regress&#227;o_com_DNNs.ipynb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sobre_regress&#227;o_com_DNNs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Regressão com </a:t>
            </a:r>
            <a:r>
              <a:rPr lang="pt-BR" b="1" i="1" dirty="0" err="1"/>
              <a:t>DNNs</a:t>
            </a:r>
            <a:r>
              <a:rPr lang="pt-BR" b="1" i="1" dirty="0"/>
              <a:t>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491" y="1825624"/>
            <a:ext cx="5757224" cy="5032371"/>
          </a:xfrm>
        </p:spPr>
        <p:txBody>
          <a:bodyPr>
            <a:normAutofit/>
          </a:bodyPr>
          <a:lstStyle/>
          <a:p>
            <a:r>
              <a:rPr lang="pt-BR" dirty="0"/>
              <a:t>Em redes de </a:t>
            </a:r>
            <a:r>
              <a:rPr lang="pt-BR" b="1" i="1" dirty="0">
                <a:solidFill>
                  <a:srgbClr val="00B050"/>
                </a:solidFill>
              </a:rPr>
              <a:t>alimentação direta</a:t>
            </a:r>
            <a:r>
              <a:rPr lang="pt-BR" dirty="0"/>
              <a:t>, as camadas estão conectadas em </a:t>
            </a:r>
            <a:r>
              <a:rPr lang="pt-BR" b="1" i="1" dirty="0">
                <a:solidFill>
                  <a:srgbClr val="7030A0"/>
                </a:solidFill>
              </a:rPr>
              <a:t>sequência</a:t>
            </a:r>
            <a:r>
              <a:rPr lang="pt-BR" dirty="0"/>
              <a:t>.</a:t>
            </a:r>
          </a:p>
          <a:p>
            <a:r>
              <a:rPr lang="pt-BR" dirty="0"/>
              <a:t>As </a:t>
            </a:r>
            <a:r>
              <a:rPr lang="pt-BR" b="1" i="1" dirty="0">
                <a:solidFill>
                  <a:srgbClr val="7030A0"/>
                </a:solidFill>
              </a:rPr>
              <a:t>i</a:t>
            </a:r>
            <a:r>
              <a:rPr lang="pt-BR" b="1" i="1" dirty="0">
                <a:solidFill>
                  <a:srgbClr val="7030A0"/>
                </a:solidFill>
                <a:effectLst/>
              </a:rPr>
              <a:t>nformações fluem em uma única direção</a:t>
            </a:r>
            <a:r>
              <a:rPr lang="pt-BR" b="0" i="0" dirty="0">
                <a:effectLst/>
              </a:rPr>
              <a:t>, ou seja, da entrada para as camadas ocultas e, finalmente, para a camada de saída, sem recursões.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/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7209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/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9535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30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363" y="1825624"/>
            <a:ext cx="5840351" cy="5032371"/>
          </a:xfrm>
        </p:spPr>
        <p:txBody>
          <a:bodyPr>
            <a:normAutofit/>
          </a:bodyPr>
          <a:lstStyle/>
          <a:p>
            <a:r>
              <a:rPr lang="pt-BR" dirty="0"/>
              <a:t>Na terminologia do Tensorflow, nós usamos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para definir este tipo de rede.</a:t>
            </a:r>
          </a:p>
          <a:p>
            <a:r>
              <a:rPr lang="pt-BR" dirty="0"/>
              <a:t>Além disso, vemos que as </a:t>
            </a:r>
            <a:r>
              <a:rPr lang="pt-BR" b="1" i="1" dirty="0">
                <a:solidFill>
                  <a:srgbClr val="00B050"/>
                </a:solidFill>
              </a:rPr>
              <a:t>saídas de uma camada estão conectadas a todos os neurônios da próxima camada</a:t>
            </a:r>
            <a:r>
              <a:rPr lang="pt-BR" dirty="0"/>
              <a:t>, criando conexões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.</a:t>
            </a:r>
          </a:p>
          <a:p>
            <a:r>
              <a:rPr lang="pt-BR" dirty="0"/>
              <a:t>Usaremos o termo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 para definir o nome e tipos das camadas da rede.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/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7209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/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9535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43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Voltando ao código, nós vemos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e, portanto, temos a definição de uma rede de alimentação direta ou sequencial.</a:t>
            </a:r>
          </a:p>
          <a:p>
            <a:r>
              <a:rPr lang="pt-BR" dirty="0"/>
              <a:t>Dentro dos colchetes, </a:t>
            </a:r>
            <a:r>
              <a:rPr lang="pt-BR" b="1" i="1" dirty="0">
                <a:solidFill>
                  <a:srgbClr val="7030A0"/>
                </a:solidFill>
              </a:rPr>
              <a:t>listamos</a:t>
            </a:r>
            <a:r>
              <a:rPr lang="pt-BR" dirty="0"/>
              <a:t> </a:t>
            </a:r>
            <a:r>
              <a:rPr lang="pt-BR" b="1" i="1" dirty="0"/>
              <a:t>as camadas </a:t>
            </a:r>
            <a:r>
              <a:rPr lang="pt-BR" dirty="0"/>
              <a:t>dessa rede neural.</a:t>
            </a:r>
          </a:p>
          <a:p>
            <a:r>
              <a:rPr lang="pt-BR" dirty="0"/>
              <a:t>Nesse exemplo, a lista contém apenas um elemento, portanto, temos apenas uma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3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4376057"/>
            <a:ext cx="11636828" cy="248194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Essa camada é do tipo </a:t>
            </a:r>
            <a:r>
              <a:rPr lang="pt-BR" b="1" i="1" dirty="0">
                <a:solidFill>
                  <a:srgbClr val="00B050"/>
                </a:solidFill>
              </a:rPr>
              <a:t>densa</a:t>
            </a:r>
            <a:r>
              <a:rPr lang="pt-BR" dirty="0"/>
              <a:t> (classe </a:t>
            </a:r>
            <a:r>
              <a:rPr lang="pt-BR" i="1" dirty="0"/>
              <a:t>Dense</a:t>
            </a:r>
            <a:r>
              <a:rPr lang="pt-BR" dirty="0"/>
              <a:t>), então sabemos que é uma rede </a:t>
            </a:r>
            <a:r>
              <a:rPr lang="pt-BR" b="1" i="1" dirty="0"/>
              <a:t>densamente conectada</a:t>
            </a:r>
            <a:r>
              <a:rPr lang="pt-BR" dirty="0"/>
              <a:t>.</a:t>
            </a:r>
          </a:p>
          <a:p>
            <a:r>
              <a:rPr lang="pt-BR" dirty="0"/>
              <a:t>O parâmetro </a:t>
            </a:r>
            <a:r>
              <a:rPr lang="pt-BR" b="1" i="1" dirty="0" err="1">
                <a:solidFill>
                  <a:srgbClr val="00B050"/>
                </a:solidFill>
              </a:rPr>
              <a:t>units</a:t>
            </a:r>
            <a:r>
              <a:rPr lang="pt-BR" dirty="0"/>
              <a:t> define quantos neurônios a camada possui.</a:t>
            </a:r>
          </a:p>
          <a:p>
            <a:r>
              <a:rPr lang="pt-BR" dirty="0"/>
              <a:t>Podemos ver que essa camada tem </a:t>
            </a:r>
            <a:r>
              <a:rPr lang="pt-BR" b="1" i="1" dirty="0"/>
              <a:t>apenas um neurônio</a:t>
            </a:r>
            <a:r>
              <a:rPr lang="pt-BR" dirty="0"/>
              <a:t>.</a:t>
            </a:r>
          </a:p>
          <a:p>
            <a:r>
              <a:rPr lang="pt-BR" dirty="0"/>
              <a:t>Portanto, esse código define a rede neural mais simples possível.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Há apenas uma camada com um único neurônio nela.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2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 parâmetro que definimos </a:t>
                </a:r>
                <a:r>
                  <a:rPr lang="pt-BR" b="1" i="1" dirty="0"/>
                  <a:t>apenas para a primeira camada</a:t>
                </a:r>
                <a:r>
                  <a:rPr lang="pt-BR" dirty="0"/>
                  <a:t> (neste caso a única) de uma rede neural é o formato (i.e., </a:t>
                </a:r>
                <a:r>
                  <a:rPr lang="pt-BR" b="1" i="1" dirty="0"/>
                  <a:t>dimensões</a:t>
                </a:r>
                <a:r>
                  <a:rPr lang="pt-BR" dirty="0"/>
                  <a:t>) das </a:t>
                </a:r>
                <a:r>
                  <a:rPr lang="pt-BR" b="1" i="1" dirty="0"/>
                  <a:t>entradas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exemplo, o parâmetro </a:t>
                </a:r>
                <a:r>
                  <a:rPr lang="pt-BR" b="1" i="1" dirty="0" err="1">
                    <a:solidFill>
                      <a:srgbClr val="00B050"/>
                    </a:solidFill>
                    <a:highlight>
                      <a:srgbClr val="FFFFFF"/>
                    </a:highlight>
                  </a:rPr>
                  <a:t>input_shape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o valor 1, que indica a dimensão da entrada, ou seja, a </a:t>
                </a:r>
                <a:r>
                  <a:rPr lang="pt-BR" b="1" i="1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quantidade de atributos de entrada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do neurônio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  <a:p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Isso significa que o neurônio tem apenas uma entrada, o atributo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  <a:blipFill>
                <a:blip r:embed="rId3"/>
                <a:stretch>
                  <a:fillRect l="-941" t="-4348" b="-23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4550228"/>
            <a:ext cx="11658600" cy="230777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Quando vimos o funcionamento dos neurônios, aprendemos que eles possuem uma </a:t>
            </a:r>
            <a:r>
              <a:rPr lang="pt-BR" b="1" i="1" dirty="0"/>
              <a:t>função de ativação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que têm como entrada a </a:t>
            </a:r>
            <a:r>
              <a:rPr lang="pt-BR" b="1" i="1" dirty="0"/>
              <a:t>combinação ponderada das entradas pelos pesos sinápticos mais o peso de bias</a:t>
            </a:r>
            <a:r>
              <a:rPr lang="pt-BR" dirty="0"/>
              <a:t> e que faz um </a:t>
            </a:r>
            <a:r>
              <a:rPr lang="pt-BR" b="1" i="1" dirty="0">
                <a:solidFill>
                  <a:srgbClr val="00B050"/>
                </a:solidFill>
              </a:rPr>
              <a:t>mapeamento não linear </a:t>
            </a:r>
            <a:r>
              <a:rPr lang="pt-BR" dirty="0"/>
              <a:t>de sua entrada na saída.</a:t>
            </a:r>
          </a:p>
          <a:p>
            <a:r>
              <a:rPr lang="pt-BR" dirty="0"/>
              <a:t>Porém, como queremos encontrar um </a:t>
            </a:r>
            <a:r>
              <a:rPr lang="pt-BR" b="1" i="1" dirty="0">
                <a:solidFill>
                  <a:srgbClr val="00B050"/>
                </a:solidFill>
              </a:rPr>
              <a:t>mapeamento linear entre entrada e saída</a:t>
            </a:r>
            <a:r>
              <a:rPr lang="pt-BR" dirty="0"/>
              <a:t>, </a:t>
            </a:r>
            <a:r>
              <a:rPr lang="pt-BR" b="1" i="1" dirty="0"/>
              <a:t>não usaremos </a:t>
            </a:r>
            <a:r>
              <a:rPr lang="pt-BR" dirty="0"/>
              <a:t>nenhuma </a:t>
            </a:r>
            <a:r>
              <a:rPr lang="pt-BR" b="1" i="1" dirty="0"/>
              <a:t>função de ativação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24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Lembrem-se nosso objetivo é encontrar os pesos de uma função hipótese, modelada pela rede neural, do tipo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função de ativação é definida através do parâmetro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activation</a:t>
                </a:r>
                <a:r>
                  <a:rPr lang="pt-BR" dirty="0"/>
                  <a:t> da classe </a:t>
                </a:r>
                <a:r>
                  <a:rPr lang="pt-BR" b="1" i="1" dirty="0"/>
                  <a:t>Dense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padrão, a ativação é definida como </a:t>
                </a:r>
                <a:r>
                  <a:rPr lang="pt-BR" b="1" i="1" dirty="0" err="1"/>
                  <a:t>None</a:t>
                </a:r>
                <a:r>
                  <a:rPr lang="pt-BR" dirty="0"/>
                  <a:t>, ou seja, não se tem ativação.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  <a:blipFill>
                <a:blip r:embed="rId3"/>
                <a:stretch>
                  <a:fillRect l="-941" t="-4145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45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8184" y="1825624"/>
                <a:ext cx="7366990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Visualmente, nossa rede neural se parece com a figura ao lado.</a:t>
                </a:r>
              </a:p>
              <a:p>
                <a:r>
                  <a:rPr lang="pt-BR" dirty="0"/>
                  <a:t>Nós temos apenas </a:t>
                </a:r>
                <a:r>
                  <a:rPr lang="pt-BR" b="1" i="1" dirty="0"/>
                  <a:t>uma camada</a:t>
                </a:r>
                <a:r>
                  <a:rPr lang="pt-BR" dirty="0"/>
                  <a:t> com um </a:t>
                </a:r>
                <a:r>
                  <a:rPr lang="pt-BR" b="1" i="1" dirty="0"/>
                  <a:t>único neurônio</a:t>
                </a:r>
                <a:r>
                  <a:rPr lang="pt-BR" dirty="0"/>
                  <a:t> nela.</a:t>
                </a:r>
              </a:p>
              <a:p>
                <a:r>
                  <a:rPr lang="pt-BR" dirty="0"/>
                  <a:t>O neurônio tem apenas uma entrada, 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isso a dimensão da entrada é igual a 1.</a:t>
                </a:r>
              </a:p>
              <a:p>
                <a:r>
                  <a:rPr lang="pt-BR" dirty="0"/>
                  <a:t>Nenhuma função de ativação é definida.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Pois queremos encontrar um mapeamento linear.</a:t>
                </a:r>
              </a:p>
              <a:p>
                <a:r>
                  <a:rPr lang="pt-BR" dirty="0"/>
                  <a:t>Ele irá aprender os pesos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) que mapeiam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da melhor forma possível, baseado no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modelo é conhecido na literatura como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8184" y="1825624"/>
                <a:ext cx="7366990" cy="5032376"/>
              </a:xfrm>
              <a:blipFill>
                <a:blip r:embed="rId2"/>
                <a:stretch>
                  <a:fillRect l="-1325" t="-2421" r="-1242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81F8E92-5E4D-380C-2C1E-42DD6285D5EB}"/>
              </a:ext>
            </a:extLst>
          </p:cNvPr>
          <p:cNvGrpSpPr/>
          <p:nvPr/>
        </p:nvGrpSpPr>
        <p:grpSpPr>
          <a:xfrm>
            <a:off x="1512224" y="3502891"/>
            <a:ext cx="1848393" cy="566057"/>
            <a:chOff x="1851660" y="2612572"/>
            <a:chExt cx="1848393" cy="566057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14B27F3-1C94-2ECC-30C0-E54C55E7D8A9}"/>
                </a:ext>
              </a:extLst>
            </p:cNvPr>
            <p:cNvSpPr/>
            <p:nvPr/>
          </p:nvSpPr>
          <p:spPr>
            <a:xfrm>
              <a:off x="2492828" y="261257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2830856A-6DDF-054C-047C-3639E9D7DC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198914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D7BD0E92-0842-BCA5-B7B8-4D940F7B3F1D}"/>
                </a:ext>
              </a:extLst>
            </p:cNvPr>
            <p:cNvCxnSpPr>
              <a:cxnSpLocks/>
            </p:cNvCxnSpPr>
            <p:nvPr/>
          </p:nvCxnSpPr>
          <p:spPr>
            <a:xfrm>
              <a:off x="3058885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/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/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20588"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4C3B78-C9C4-6812-CBE9-D26CFE776AE1}"/>
                  </a:ext>
                </a:extLst>
              </p:cNvPr>
              <p:cNvSpPr txBox="1"/>
              <p:nvPr/>
            </p:nvSpPr>
            <p:spPr>
              <a:xfrm>
                <a:off x="1832263" y="3540193"/>
                <a:ext cx="1741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4C3B78-C9C4-6812-CBE9-D26CFE776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263" y="3540193"/>
                <a:ext cx="174172" cy="307777"/>
              </a:xfrm>
              <a:prstGeom prst="rect">
                <a:avLst/>
              </a:prstGeom>
              <a:blipFill>
                <a:blip r:embed="rId5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FF91332-8504-F835-3710-D46BA9E7E8EE}"/>
              </a:ext>
            </a:extLst>
          </p:cNvPr>
          <p:cNvCxnSpPr>
            <a:endCxn id="4" idx="0"/>
          </p:cNvCxnSpPr>
          <p:nvPr/>
        </p:nvCxnSpPr>
        <p:spPr>
          <a:xfrm>
            <a:off x="2436420" y="3198091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72638A-B4E9-5B3E-C9EB-26DAFFEE0289}"/>
                  </a:ext>
                </a:extLst>
              </p:cNvPr>
              <p:cNvSpPr txBox="1"/>
              <p:nvPr/>
            </p:nvSpPr>
            <p:spPr>
              <a:xfrm>
                <a:off x="2315315" y="2948503"/>
                <a:ext cx="1741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272638A-B4E9-5B3E-C9EB-26DAFFEE0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315" y="2948503"/>
                <a:ext cx="174172" cy="307777"/>
              </a:xfrm>
              <a:prstGeom prst="rect">
                <a:avLst/>
              </a:prstGeom>
              <a:blipFill>
                <a:blip r:embed="rId6"/>
                <a:stretch>
                  <a:fillRect r="-46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AD21F71-69DC-F2C8-900B-DF14EABE43B9}"/>
                  </a:ext>
                </a:extLst>
              </p:cNvPr>
              <p:cNvSpPr txBox="1"/>
              <p:nvPr/>
            </p:nvSpPr>
            <p:spPr>
              <a:xfrm>
                <a:off x="1006037" y="4214050"/>
                <a:ext cx="26822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𝑤𝑥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AD21F71-69DC-F2C8-900B-DF14EABE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37" y="4214050"/>
                <a:ext cx="268224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07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Depois de termos definido o modelo, precisamos compilá-lo.</a:t>
            </a:r>
          </a:p>
          <a:p>
            <a:r>
              <a:rPr lang="pt-BR" dirty="0"/>
              <a:t>Ao compilarmos o modelo, devemos definir a </a:t>
            </a:r>
            <a:r>
              <a:rPr lang="pt-BR" b="1" i="1" dirty="0"/>
              <a:t>função de erro (</a:t>
            </a:r>
            <a:r>
              <a:rPr lang="pt-BR" b="1" i="1" dirty="0" err="1"/>
              <a:t>loss</a:t>
            </a:r>
            <a:r>
              <a:rPr lang="pt-BR" b="1" i="1" dirty="0"/>
              <a:t>)</a:t>
            </a:r>
            <a:r>
              <a:rPr lang="pt-BR" dirty="0"/>
              <a:t> e um </a:t>
            </a:r>
            <a:r>
              <a:rPr lang="pt-BR" b="1" i="1" dirty="0"/>
              <a:t>otimizador</a:t>
            </a:r>
            <a:r>
              <a:rPr lang="pt-BR" dirty="0"/>
              <a:t>.</a:t>
            </a:r>
          </a:p>
          <a:p>
            <a:r>
              <a:rPr lang="pt-BR" dirty="0"/>
              <a:t>A função de erro será a do </a:t>
            </a:r>
            <a:r>
              <a:rPr lang="pt-BR" b="1" i="1" dirty="0"/>
              <a:t>erro quadrático médio</a:t>
            </a:r>
            <a:r>
              <a:rPr lang="pt-BR" dirty="0"/>
              <a:t>, como usamos anteriormente.</a:t>
            </a:r>
          </a:p>
          <a:p>
            <a:r>
              <a:rPr lang="pt-BR" dirty="0"/>
              <a:t>O Tensorflow se encarrega de realizar os cálculos do erro, não precisamos nos preocupar com isso.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372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/>
              <a:t>otimizador</a:t>
            </a:r>
            <a:r>
              <a:rPr lang="pt-BR" dirty="0"/>
              <a:t> é o SGD, que significa </a:t>
            </a:r>
            <a:r>
              <a:rPr lang="pt-BR" i="1" dirty="0" err="1"/>
              <a:t>Stochastic</a:t>
            </a:r>
            <a:r>
              <a:rPr lang="pt-BR" i="1" dirty="0"/>
              <a:t> </a:t>
            </a:r>
            <a:r>
              <a:rPr lang="pt-BR" i="1" dirty="0" err="1"/>
              <a:t>Gradient</a:t>
            </a:r>
            <a:r>
              <a:rPr lang="pt-BR" i="1" dirty="0"/>
              <a:t> </a:t>
            </a:r>
            <a:r>
              <a:rPr lang="pt-BR" i="1" dirty="0" err="1"/>
              <a:t>Descent</a:t>
            </a:r>
            <a:r>
              <a:rPr lang="pt-BR" dirty="0"/>
              <a:t>.</a:t>
            </a:r>
          </a:p>
          <a:p>
            <a:r>
              <a:rPr lang="pt-BR" dirty="0"/>
              <a:t>Na verdade, ele implementa o </a:t>
            </a:r>
            <a:r>
              <a:rPr lang="pt-BR" b="1" i="1" dirty="0">
                <a:solidFill>
                  <a:srgbClr val="00B050"/>
                </a:solidFill>
              </a:rPr>
              <a:t>gradiente descendente em mini-lotes</a:t>
            </a:r>
            <a:r>
              <a:rPr lang="pt-BR" dirty="0"/>
              <a:t>.</a:t>
            </a:r>
          </a:p>
          <a:p>
            <a:r>
              <a:rPr lang="pt-BR" dirty="0"/>
              <a:t>Ele segue o processo que vimos anteriormente, o qual usa o vetor gradiente para caminhar pela (descer a) superfície de erro até atingir </a:t>
            </a:r>
            <a:r>
              <a:rPr lang="pt-BR" b="1" i="1" dirty="0">
                <a:solidFill>
                  <a:srgbClr val="7030A0"/>
                </a:solidFill>
              </a:rPr>
              <a:t>um</a:t>
            </a:r>
            <a:r>
              <a:rPr lang="pt-BR" dirty="0"/>
              <a:t> mínimo.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0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Anteriormente, vimos como minimizar iterativamente a função de erro usando 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sobre os valores dos pesos (i.e., inicializa-se os pesos com valores aleatórios);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com esse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Usa-se a informação obtida através do erro (i.e., vetor gradiente) para melhorar o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Repete-se o processo até a convergência ou até que um critério de parada seja atingido.</a:t>
            </a:r>
          </a:p>
          <a:p>
            <a:r>
              <a:rPr lang="pt-BR" dirty="0"/>
              <a:t>Em termos gerais, é assim que as redes neurais são treinadas.</a:t>
            </a:r>
          </a:p>
          <a:p>
            <a:r>
              <a:rPr lang="pt-BR" dirty="0"/>
              <a:t>Portanto, neste tópico, nós veremos como criar uma rede neural que atinge o mesmo objetivo anterior, encontrar uma função que aproxime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4218"/>
            <a:ext cx="11234058" cy="2433782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O treinamento propriamente dito é feito através do método </a:t>
            </a:r>
            <a:r>
              <a:rPr lang="pt-BR" i="1" dirty="0" err="1">
                <a:solidFill>
                  <a:schemeClr val="tx1"/>
                </a:solidFill>
              </a:rPr>
              <a:t>fit</a:t>
            </a:r>
            <a:r>
              <a:rPr lang="pt-BR" i="1" dirty="0">
                <a:solidFill>
                  <a:schemeClr val="tx1"/>
                </a:solidFill>
              </a:rPr>
              <a:t>()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r>
              <a:rPr lang="pt-BR" dirty="0">
                <a:solidFill>
                  <a:schemeClr val="tx1"/>
                </a:solidFill>
              </a:rPr>
              <a:t>O que ele faz é atualizar iterativamente </a:t>
            </a:r>
            <a:r>
              <a:rPr lang="pt-BR" dirty="0"/>
              <a:t>os pesos do modelo</a:t>
            </a:r>
            <a:r>
              <a:rPr lang="pt-BR" dirty="0">
                <a:solidFill>
                  <a:schemeClr val="tx1"/>
                </a:solidFill>
              </a:rPr>
              <a:t> usando o GDE.</a:t>
            </a:r>
          </a:p>
          <a:p>
            <a:r>
              <a:rPr lang="pt-BR" dirty="0">
                <a:solidFill>
                  <a:schemeClr val="tx1"/>
                </a:solidFill>
              </a:rPr>
              <a:t>O treinamento é feito por 500 épocas.</a:t>
            </a:r>
          </a:p>
          <a:p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época</a:t>
            </a:r>
            <a:r>
              <a:rPr lang="pt-BR" dirty="0"/>
              <a:t> representa uma passagem completa pelo conjunto de treinamento </a:t>
            </a:r>
            <a:r>
              <a:rPr lang="pt-BR" b="0" i="0" dirty="0">
                <a:effectLst/>
              </a:rPr>
              <a:t>durante o treinamento do modelo.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05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representa o número de atualizações de pesos que ocorrem durante o treinamento do modelo no conjunto de treinamento.</a:t>
            </a:r>
          </a:p>
          <a:p>
            <a:r>
              <a:rPr lang="pt-BR" dirty="0"/>
              <a:t>Por exemplo, </a:t>
            </a:r>
            <a:r>
              <a:rPr lang="pt-BR" b="0" i="0" dirty="0">
                <a:effectLst/>
              </a:rPr>
              <a:t>se o conjunto de treinamento tem 1000 exemplos e está sendo treinado em </a:t>
            </a:r>
            <a:r>
              <a:rPr lang="pt-BR" b="0" i="1" dirty="0" err="1">
                <a:effectLst/>
              </a:rPr>
              <a:t>mini</a:t>
            </a:r>
            <a:r>
              <a:rPr lang="pt-BR" b="0" i="0" dirty="0" err="1">
                <a:effectLst/>
              </a:rPr>
              <a:t>-</a:t>
            </a:r>
            <a:r>
              <a:rPr lang="pt-BR" b="0" i="1" dirty="0" err="1">
                <a:effectLst/>
              </a:rPr>
              <a:t>batches</a:t>
            </a:r>
            <a:r>
              <a:rPr lang="pt-BR" b="0" i="0" dirty="0">
                <a:effectLst/>
              </a:rPr>
              <a:t> de 100 exemplos, então uma época é composta por 10 iterações.</a:t>
            </a:r>
          </a:p>
          <a:p>
            <a:r>
              <a:rPr lang="pt-BR" dirty="0"/>
              <a:t>Por padrão, o tamanho do </a:t>
            </a:r>
            <a:r>
              <a:rPr lang="pt-BR" i="1" dirty="0" err="1"/>
              <a:t>mini-batch</a:t>
            </a:r>
            <a:r>
              <a:rPr lang="pt-BR" dirty="0"/>
              <a:t> é igual a 32.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340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O tamanho do </a:t>
            </a:r>
            <a:r>
              <a:rPr lang="pt-BR" i="1" dirty="0" err="1"/>
              <a:t>mini-batch</a:t>
            </a:r>
            <a:r>
              <a:rPr lang="pt-BR" dirty="0"/>
              <a:t> é definido através do parâmetro </a:t>
            </a:r>
            <a:r>
              <a:rPr lang="pt-BR" b="1" i="1" dirty="0" err="1">
                <a:solidFill>
                  <a:srgbClr val="00B050"/>
                </a:solidFill>
              </a:rPr>
              <a:t>batch_size</a:t>
            </a:r>
            <a:r>
              <a:rPr lang="pt-BR" dirty="0"/>
              <a:t> do método </a:t>
            </a:r>
            <a:r>
              <a:rPr lang="pt-BR" i="1" dirty="0" err="1"/>
              <a:t>fit</a:t>
            </a:r>
            <a:r>
              <a:rPr lang="pt-BR" i="1" dirty="0"/>
              <a:t>()</a:t>
            </a:r>
            <a:r>
              <a:rPr lang="pt-BR" dirty="0"/>
              <a:t>.</a:t>
            </a:r>
          </a:p>
          <a:p>
            <a:r>
              <a:rPr lang="pt-BR" dirty="0"/>
              <a:t>Porém, como no código acima o número de exemplos de treinamento é menor do que o tamanho padrão, 1 iteração se torna igual a 1 época.</a:t>
            </a:r>
          </a:p>
          <a:p>
            <a:r>
              <a:rPr lang="pt-BR" dirty="0"/>
              <a:t>Ou seja, todo os exemplos são usados para se atualizar os pesos.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47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Cada iteração executa as etapas que discutimos antes: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a respeito dos valores dos pesos,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causado por aquele palpite,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atualiza-se os pesos,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repete-se o processo, aqui, até se completar as 500 épocas.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0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Percebam que não estamos fazendo, nem faremos, nenhum cálculo nós mesmos. </a:t>
            </a:r>
          </a:p>
          <a:p>
            <a:r>
              <a:rPr lang="pt-BR" dirty="0"/>
              <a:t>Nós deixaremos o </a:t>
            </a:r>
            <a:r>
              <a:rPr lang="pt-BR" dirty="0" err="1"/>
              <a:t>TensorFlow</a:t>
            </a:r>
            <a:r>
              <a:rPr lang="pt-BR" dirty="0"/>
              <a:t> fazer isso por nós.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329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b="0" dirty="0">
                <a:effectLst/>
              </a:rPr>
              <a:t>Ao final do treinamento, o método </a:t>
            </a:r>
            <a:r>
              <a:rPr lang="pt-BR" b="0" i="1" dirty="0" err="1">
                <a:effectLst/>
              </a:rPr>
              <a:t>fit</a:t>
            </a:r>
            <a:r>
              <a:rPr lang="pt-BR" b="0" i="1" dirty="0">
                <a:effectLst/>
              </a:rPr>
              <a:t>() </a:t>
            </a:r>
            <a:r>
              <a:rPr lang="pt-BR" b="0" dirty="0">
                <a:effectLst/>
              </a:rPr>
              <a:t>retorna um objeto do tipo </a:t>
            </a:r>
            <a:r>
              <a:rPr lang="pt-BR" b="0" i="1" dirty="0" err="1">
                <a:effectLst/>
              </a:rPr>
              <a:t>History</a:t>
            </a:r>
            <a:r>
              <a:rPr lang="pt-BR" b="0" dirty="0">
                <a:effectLst/>
              </a:rPr>
              <a:t> que contém, além de outros parâmetros, um dicionário chamado de </a:t>
            </a:r>
            <a:r>
              <a:rPr lang="pt-BR" b="0" i="1" dirty="0" err="1">
                <a:effectLst/>
              </a:rPr>
              <a:t>history</a:t>
            </a:r>
            <a:r>
              <a:rPr lang="pt-BR" b="0" dirty="0">
                <a:effectLst/>
              </a:rPr>
              <a:t> com </a:t>
            </a:r>
            <a:r>
              <a:rPr lang="pt-BR" dirty="0"/>
              <a:t>o erro </a:t>
            </a:r>
            <a:r>
              <a:rPr lang="pt-BR" b="0" dirty="0">
                <a:effectLst/>
              </a:rPr>
              <a:t>e todas as métricas extras medidas ao final de cada época no conjunto de treinamento e no conjunto de validação (se houver).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28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b="0" dirty="0">
                    <a:effectLst/>
                  </a:rPr>
                  <a:t>Depois de treinado, podemos usar o modelo para predizer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b="0" dirty="0">
                    <a:effectLst/>
                  </a:rPr>
                  <a:t> para um determinado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effectLst/>
                  </a:rPr>
                  <a:t>.</a:t>
                </a:r>
              </a:p>
              <a:p>
                <a:r>
                  <a:rPr lang="pt-BR" dirty="0"/>
                  <a:t>A predição também é chamada de </a:t>
                </a:r>
                <a:r>
                  <a:rPr lang="pt-BR" b="1" i="1" dirty="0"/>
                  <a:t>inferência</a:t>
                </a:r>
                <a:r>
                  <a:rPr lang="pt-BR" dirty="0"/>
                  <a:t>.</a:t>
                </a:r>
              </a:p>
              <a:p>
                <a:r>
                  <a:rPr lang="pt-BR" b="0" dirty="0">
                    <a:effectLst/>
                  </a:rPr>
                  <a:t>Pr</a:t>
                </a:r>
                <a:r>
                  <a:rPr lang="pt-BR" dirty="0"/>
                  <a:t>edições são feitas com o método </a:t>
                </a:r>
                <a:r>
                  <a:rPr lang="pt-BR" i="1" dirty="0" err="1"/>
                  <a:t>predict</a:t>
                </a:r>
                <a:r>
                  <a:rPr lang="pt-BR" i="1" dirty="0"/>
                  <a:t>()</a:t>
                </a:r>
                <a:r>
                  <a:rPr lang="pt-BR" dirty="0"/>
                  <a:t>.</a:t>
                </a:r>
                <a:endParaRPr lang="pt-BR" b="0" dirty="0">
                  <a:effectLst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16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b="0" dirty="0">
                    <a:effectLst/>
                  </a:rPr>
                  <a:t>Qual valor vocês esperam que seja predito e impresso para uma entrada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b="0" dirty="0">
                    <a:effectLst/>
                  </a:rPr>
                  <a:t>?</a:t>
                </a:r>
              </a:p>
              <a:p>
                <a:r>
                  <a:rPr lang="pt-BR" b="0" dirty="0">
                    <a:effectLst/>
                  </a:rPr>
                  <a:t>Seria 19?</a:t>
                </a:r>
              </a:p>
              <a:p>
                <a:r>
                  <a:rPr lang="pt-BR" dirty="0"/>
                  <a:t>Vamos ver no próximo exemplo, que, </a:t>
                </a:r>
                <a:r>
                  <a:rPr lang="pt-BR" b="0" dirty="0">
                    <a:effectLst/>
                  </a:rPr>
                  <a:t>surpreendentemente, a resposta é não.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0654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/>
              <a:t>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Regressão com </a:t>
            </a:r>
            <a:r>
              <a:rPr lang="pt-BR" b="1" i="1" dirty="0" err="1"/>
              <a:t>DNNs</a:t>
            </a:r>
            <a:r>
              <a:rPr lang="pt-BR" b="1" i="1" dirty="0"/>
              <a:t> (Parte I)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>
                <a:hlinkClick r:id="rId3"/>
              </a:rPr>
              <a:t> (Parte I)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de treinamento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Ao lado temos o conjunto de dados que usamos anteriormente.</a:t>
                </a:r>
              </a:p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</a:t>
                </a:r>
                <a:r>
                  <a:rPr lang="pt-BR" dirty="0"/>
                  <a:t> é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modelo que mapeie</a:t>
                </a:r>
                <a:r>
                  <a:rPr lang="pt-BR" dirty="0"/>
                  <a:t>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de forma ótima (no sentido da minimização do erro).</a:t>
                </a:r>
              </a:p>
              <a:p>
                <a:r>
                  <a:rPr lang="pt-BR" dirty="0"/>
                  <a:t>Antes, nós usamos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gradiente descendente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otimizar os pesos de uma função hipótese</a:t>
                </a:r>
                <a:r>
                  <a:rPr lang="pt-BR" dirty="0"/>
                  <a:t> com formato de reta.</a:t>
                </a:r>
              </a:p>
              <a:p>
                <a:r>
                  <a:rPr lang="pt-BR" dirty="0"/>
                  <a:t>Agora, treinaremos uma rede neural para resolver o problema do mapeamento.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  <a:blipFill>
                <a:blip r:embed="rId2"/>
                <a:stretch>
                  <a:fillRect l="-1673" t="-2663" r="-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33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6FA5A0B-AB8E-AB00-1685-06F32CE379FE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B429AC6-930D-E23B-780C-18632C46D95C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6A7C4E8-DBF4-B3BC-ECE9-E17506CA3002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0037FB4-7AD1-558F-830D-104EAFA1605D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3FCEEB6-3308-8475-FE26-D06DBE08711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1182C24-BE65-4B82-FA4C-EF4D0DCC0DE3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5AB9D06-9BF2-A7C9-4386-B20BD7A0E4F2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D32C0B0-FC13-341E-BCC1-2F702123D137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74DEB2-3CCF-78F9-408E-B4572A7D2C57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FA16CB3-88E7-24CD-7D04-D4340DA2CBE3}"/>
              </a:ext>
            </a:extLst>
          </p:cNvPr>
          <p:cNvCxnSpPr>
            <a:stCxn id="10" idx="6"/>
            <a:endCxn id="4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8150507-5B6F-2240-A687-80CA51CDF199}"/>
              </a:ext>
            </a:extLst>
          </p:cNvPr>
          <p:cNvCxnSpPr>
            <a:stCxn id="10" idx="6"/>
            <a:endCxn id="5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A52E568-4C07-D18B-3A19-52EEE29F70AB}"/>
              </a:ext>
            </a:extLst>
          </p:cNvPr>
          <p:cNvCxnSpPr>
            <a:stCxn id="10" idx="6"/>
            <a:endCxn id="6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6930BB3-DDFF-6A76-6538-278F25784B97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C445030-62AB-D74D-0A28-334CE726C776}"/>
              </a:ext>
            </a:extLst>
          </p:cNvPr>
          <p:cNvCxnSpPr>
            <a:stCxn id="11" idx="6"/>
            <a:endCxn id="4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E1A0C0B-6AC1-A7B4-41C4-D3B9F3A44C29}"/>
              </a:ext>
            </a:extLst>
          </p:cNvPr>
          <p:cNvCxnSpPr>
            <a:stCxn id="12" idx="6"/>
            <a:endCxn id="5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04F485B-2435-32A5-51AB-085EA1D80380}"/>
              </a:ext>
            </a:extLst>
          </p:cNvPr>
          <p:cNvCxnSpPr>
            <a:stCxn id="11" idx="6"/>
            <a:endCxn id="5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BB2A268-8402-FD26-1A24-2CDF8D722867}"/>
              </a:ext>
            </a:extLst>
          </p:cNvPr>
          <p:cNvCxnSpPr>
            <a:stCxn id="11" idx="6"/>
            <a:endCxn id="6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74A738D-2B30-00C2-BAA6-93CD9408FF36}"/>
              </a:ext>
            </a:extLst>
          </p:cNvPr>
          <p:cNvCxnSpPr>
            <a:stCxn id="11" idx="6"/>
            <a:endCxn id="7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1845046-85F1-CFC2-BED9-B9EF0D03F7F8}"/>
              </a:ext>
            </a:extLst>
          </p:cNvPr>
          <p:cNvCxnSpPr>
            <a:stCxn id="12" idx="6"/>
            <a:endCxn id="4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2DCE219-2925-B632-B390-ED92212DCB05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7C207CF-0C9C-689B-D13E-682D1222FD1E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E991E0D-BE0D-A609-05F6-3AF1EA2CFF2F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12CECD9C-33D2-224C-7FFA-6668486CCA07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B9099D9-6BBF-D928-D6C0-53C588C21B26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F0A72C1-9522-E9F7-08BD-38C98881A7E5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2374655-E1A2-940B-5F68-74C4698FC3D9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01A3620-1081-31FA-ED3E-B6E3B185998F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DC6B9CC7-5DEF-65CA-ADBB-9A9BDC88BDAC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7C410C9-8998-9DD9-E00F-753FA12D15E6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EB6FC38F-CC2D-DEBC-0814-2EF53F8E09FD}"/>
              </a:ext>
            </a:extLst>
          </p:cNvPr>
          <p:cNvCxnSpPr>
            <a:endCxn id="10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4B8F38C-26F3-3676-8058-65116A4B3C75}"/>
              </a:ext>
            </a:extLst>
          </p:cNvPr>
          <p:cNvCxnSpPr>
            <a:endCxn id="11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3DB334EC-0660-4ACE-49E7-B5499F78AA7E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51E4138-150F-9B54-FD8C-BD43C1362D71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01E14240-F10E-768B-E8C8-E154073A76D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962F3FA-18FE-D0D5-FE48-581F5ECA103E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E52B628B-8B53-5E45-472A-7213E7972E38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12BA3CAB-A1C1-3219-D99F-5AD5DAA5757C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5A72D9F-DEAB-A925-ABAB-955FB7E85F06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32D1E17-5108-B456-D125-0EDE5DFD40D8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B3F2DF9-FEC6-10F7-A546-C89E80F6874B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7AFAD6CF-97CD-94DD-E0D1-B7629DCD7F0B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35DC63-B882-7C7B-42AB-E8B188EBD204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35DC63-B882-7C7B-42AB-E8B188EBD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2D5257F-4516-1481-1D58-EA1312068D07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2D5257F-4516-1481-1D58-EA1312068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07BCDB8B-CE0C-9B08-2837-D5CFEF8F8027}"/>
              </a:ext>
            </a:extLst>
          </p:cNvPr>
          <p:cNvSpPr/>
          <p:nvPr/>
        </p:nvSpPr>
        <p:spPr>
          <a:xfrm>
            <a:off x="7500252" y="27649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3CB32753-29C3-55D3-8422-F352A806D763}"/>
              </a:ext>
            </a:extLst>
          </p:cNvPr>
          <p:cNvSpPr/>
          <p:nvPr/>
        </p:nvSpPr>
        <p:spPr>
          <a:xfrm>
            <a:off x="7500251" y="34834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BFC26550-A7ED-0423-9691-3BC491E002D2}"/>
              </a:ext>
            </a:extLst>
          </p:cNvPr>
          <p:cNvSpPr/>
          <p:nvPr/>
        </p:nvSpPr>
        <p:spPr>
          <a:xfrm>
            <a:off x="7500251" y="42018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5DCC9ADC-11EF-0D55-4743-6F7128E32CBE}"/>
              </a:ext>
            </a:extLst>
          </p:cNvPr>
          <p:cNvSpPr/>
          <p:nvPr/>
        </p:nvSpPr>
        <p:spPr>
          <a:xfrm>
            <a:off x="7500251" y="49203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523B2D2B-0A5B-2F90-913B-5ACA195CF6F9}"/>
              </a:ext>
            </a:extLst>
          </p:cNvPr>
          <p:cNvSpPr/>
          <p:nvPr/>
        </p:nvSpPr>
        <p:spPr>
          <a:xfrm>
            <a:off x="8458194" y="34834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A24C30B-B813-7CA9-7E2E-D209AF0BDCC0}"/>
              </a:ext>
            </a:extLst>
          </p:cNvPr>
          <p:cNvSpPr/>
          <p:nvPr/>
        </p:nvSpPr>
        <p:spPr>
          <a:xfrm>
            <a:off x="8458193" y="42018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0AE3DC55-5E70-4224-9097-8A0842DD250E}"/>
              </a:ext>
            </a:extLst>
          </p:cNvPr>
          <p:cNvSpPr/>
          <p:nvPr/>
        </p:nvSpPr>
        <p:spPr>
          <a:xfrm>
            <a:off x="6542308" y="30823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A97200D-1657-2A99-EED7-60774CCA8FFB}"/>
              </a:ext>
            </a:extLst>
          </p:cNvPr>
          <p:cNvSpPr/>
          <p:nvPr/>
        </p:nvSpPr>
        <p:spPr>
          <a:xfrm>
            <a:off x="6542308" y="38380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AE9D42E-7B4E-2C18-36E1-7E07D439B8A2}"/>
              </a:ext>
            </a:extLst>
          </p:cNvPr>
          <p:cNvSpPr/>
          <p:nvPr/>
        </p:nvSpPr>
        <p:spPr>
          <a:xfrm>
            <a:off x="6542308" y="45936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2E9C87CC-F45D-8D49-1EF0-90FBBEA3879B}"/>
              </a:ext>
            </a:extLst>
          </p:cNvPr>
          <p:cNvCxnSpPr>
            <a:stCxn id="53" idx="6"/>
            <a:endCxn id="47" idx="2"/>
          </p:cNvCxnSpPr>
          <p:nvPr/>
        </p:nvCxnSpPr>
        <p:spPr>
          <a:xfrm flipV="1">
            <a:off x="7108365" y="30480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C5344D80-3635-D8AD-BDC7-A1879AE7E4A7}"/>
              </a:ext>
            </a:extLst>
          </p:cNvPr>
          <p:cNvCxnSpPr>
            <a:stCxn id="53" idx="6"/>
            <a:endCxn id="48" idx="2"/>
          </p:cNvCxnSpPr>
          <p:nvPr/>
        </p:nvCxnSpPr>
        <p:spPr>
          <a:xfrm>
            <a:off x="7108365" y="33653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27511B2-E7A3-DC76-7C2C-455B083E7BDF}"/>
              </a:ext>
            </a:extLst>
          </p:cNvPr>
          <p:cNvCxnSpPr>
            <a:stCxn id="53" idx="6"/>
            <a:endCxn id="49" idx="2"/>
          </p:cNvCxnSpPr>
          <p:nvPr/>
        </p:nvCxnSpPr>
        <p:spPr>
          <a:xfrm>
            <a:off x="7108365" y="33653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853B6FBB-1C14-F4F3-A71E-AC6FB19A28DA}"/>
              </a:ext>
            </a:extLst>
          </p:cNvPr>
          <p:cNvCxnSpPr>
            <a:stCxn id="53" idx="6"/>
            <a:endCxn id="50" idx="2"/>
          </p:cNvCxnSpPr>
          <p:nvPr/>
        </p:nvCxnSpPr>
        <p:spPr>
          <a:xfrm>
            <a:off x="7108365" y="33653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C5A9D8EB-2F17-BF03-5782-A7A895D368DB}"/>
              </a:ext>
            </a:extLst>
          </p:cNvPr>
          <p:cNvCxnSpPr>
            <a:stCxn id="54" idx="6"/>
            <a:endCxn id="47" idx="2"/>
          </p:cNvCxnSpPr>
          <p:nvPr/>
        </p:nvCxnSpPr>
        <p:spPr>
          <a:xfrm flipV="1">
            <a:off x="7108365" y="30480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21AC2533-AF31-2CEF-5EDB-9E80147C1C29}"/>
              </a:ext>
            </a:extLst>
          </p:cNvPr>
          <p:cNvCxnSpPr>
            <a:stCxn id="55" idx="6"/>
            <a:endCxn id="48" idx="2"/>
          </p:cNvCxnSpPr>
          <p:nvPr/>
        </p:nvCxnSpPr>
        <p:spPr>
          <a:xfrm flipV="1">
            <a:off x="7108365" y="37664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3F41EFA-FDF2-3A90-29A3-6818EFD4C8B2}"/>
              </a:ext>
            </a:extLst>
          </p:cNvPr>
          <p:cNvCxnSpPr>
            <a:stCxn id="54" idx="6"/>
            <a:endCxn id="48" idx="2"/>
          </p:cNvCxnSpPr>
          <p:nvPr/>
        </p:nvCxnSpPr>
        <p:spPr>
          <a:xfrm flipV="1">
            <a:off x="7108365" y="37664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F2A12224-8316-65F1-6B99-742F5ACFFB61}"/>
              </a:ext>
            </a:extLst>
          </p:cNvPr>
          <p:cNvCxnSpPr>
            <a:stCxn id="54" idx="6"/>
            <a:endCxn id="49" idx="2"/>
          </p:cNvCxnSpPr>
          <p:nvPr/>
        </p:nvCxnSpPr>
        <p:spPr>
          <a:xfrm>
            <a:off x="7108365" y="41210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92A28C7-0627-C54D-D65F-5C62F6D5E04B}"/>
              </a:ext>
            </a:extLst>
          </p:cNvPr>
          <p:cNvCxnSpPr>
            <a:stCxn id="54" idx="6"/>
            <a:endCxn id="50" idx="2"/>
          </p:cNvCxnSpPr>
          <p:nvPr/>
        </p:nvCxnSpPr>
        <p:spPr>
          <a:xfrm>
            <a:off x="7108365" y="41210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F69B7603-EBC2-CF8A-D7BE-085E26ADAE6F}"/>
              </a:ext>
            </a:extLst>
          </p:cNvPr>
          <p:cNvCxnSpPr>
            <a:stCxn id="55" idx="6"/>
            <a:endCxn id="47" idx="2"/>
          </p:cNvCxnSpPr>
          <p:nvPr/>
        </p:nvCxnSpPr>
        <p:spPr>
          <a:xfrm flipV="1">
            <a:off x="7108365" y="30480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E5404BBF-2851-0A92-A19E-E34566A9DAAE}"/>
              </a:ext>
            </a:extLst>
          </p:cNvPr>
          <p:cNvCxnSpPr>
            <a:stCxn id="55" idx="6"/>
            <a:endCxn id="49" idx="2"/>
          </p:cNvCxnSpPr>
          <p:nvPr/>
        </p:nvCxnSpPr>
        <p:spPr>
          <a:xfrm flipV="1">
            <a:off x="7108365" y="44849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2B28CEA-1B34-6963-EF6B-E677A0513728}"/>
              </a:ext>
            </a:extLst>
          </p:cNvPr>
          <p:cNvCxnSpPr>
            <a:stCxn id="55" idx="6"/>
            <a:endCxn id="50" idx="2"/>
          </p:cNvCxnSpPr>
          <p:nvPr/>
        </p:nvCxnSpPr>
        <p:spPr>
          <a:xfrm>
            <a:off x="7108365" y="48766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2675C0C-DF08-8DB0-C4AB-7352662149C8}"/>
              </a:ext>
            </a:extLst>
          </p:cNvPr>
          <p:cNvCxnSpPr>
            <a:stCxn id="47" idx="6"/>
            <a:endCxn id="51" idx="2"/>
          </p:cNvCxnSpPr>
          <p:nvPr/>
        </p:nvCxnSpPr>
        <p:spPr>
          <a:xfrm>
            <a:off x="8066309" y="30480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B9CDF70B-BB09-E717-8636-332AE72132E9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8066308" y="37664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A0C59751-CA8C-CDF6-1949-E139868C72F9}"/>
              </a:ext>
            </a:extLst>
          </p:cNvPr>
          <p:cNvCxnSpPr>
            <a:stCxn id="49" idx="6"/>
            <a:endCxn id="52" idx="2"/>
          </p:cNvCxnSpPr>
          <p:nvPr/>
        </p:nvCxnSpPr>
        <p:spPr>
          <a:xfrm flipV="1">
            <a:off x="8066308" y="44849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434CD69-6350-59FE-5FBB-AD663AEC9823}"/>
              </a:ext>
            </a:extLst>
          </p:cNvPr>
          <p:cNvCxnSpPr>
            <a:stCxn id="50" idx="6"/>
            <a:endCxn id="52" idx="2"/>
          </p:cNvCxnSpPr>
          <p:nvPr/>
        </p:nvCxnSpPr>
        <p:spPr>
          <a:xfrm flipV="1">
            <a:off x="8066308" y="44849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41DD8E17-7931-D8F6-5774-D8C8B92A866B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>
            <a:off x="8066309" y="30480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8E54812-DD5C-1F06-EC64-60104362E19D}"/>
              </a:ext>
            </a:extLst>
          </p:cNvPr>
          <p:cNvCxnSpPr>
            <a:stCxn id="48" idx="6"/>
            <a:endCxn id="51" idx="2"/>
          </p:cNvCxnSpPr>
          <p:nvPr/>
        </p:nvCxnSpPr>
        <p:spPr>
          <a:xfrm flipV="1">
            <a:off x="8066308" y="37664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D089833F-AF62-43B8-7766-2CE57BE23F8E}"/>
              </a:ext>
            </a:extLst>
          </p:cNvPr>
          <p:cNvCxnSpPr>
            <a:stCxn id="49" idx="6"/>
            <a:endCxn id="51" idx="2"/>
          </p:cNvCxnSpPr>
          <p:nvPr/>
        </p:nvCxnSpPr>
        <p:spPr>
          <a:xfrm flipV="1">
            <a:off x="8066308" y="37664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CEA38E9-34F5-C027-B61C-BE3F7F26DC6B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 flipV="1">
            <a:off x="8066308" y="37664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C0D47946-6131-CED8-5624-7B46747DA81E}"/>
              </a:ext>
            </a:extLst>
          </p:cNvPr>
          <p:cNvCxnSpPr>
            <a:endCxn id="53" idx="2"/>
          </p:cNvCxnSpPr>
          <p:nvPr/>
        </p:nvCxnSpPr>
        <p:spPr>
          <a:xfrm>
            <a:off x="6270166" y="33653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67E883A-9C7F-9C49-89EE-CD9F6B4563EB}"/>
              </a:ext>
            </a:extLst>
          </p:cNvPr>
          <p:cNvCxnSpPr>
            <a:endCxn id="54" idx="2"/>
          </p:cNvCxnSpPr>
          <p:nvPr/>
        </p:nvCxnSpPr>
        <p:spPr>
          <a:xfrm>
            <a:off x="6270166" y="33653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14D2B78F-30D0-FBFD-5078-F273A138680C}"/>
              </a:ext>
            </a:extLst>
          </p:cNvPr>
          <p:cNvCxnSpPr>
            <a:endCxn id="55" idx="2"/>
          </p:cNvCxnSpPr>
          <p:nvPr/>
        </p:nvCxnSpPr>
        <p:spPr>
          <a:xfrm>
            <a:off x="6270166" y="33653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BB8412B6-AF58-2557-F413-F415E9857E4C}"/>
              </a:ext>
            </a:extLst>
          </p:cNvPr>
          <p:cNvCxnSpPr/>
          <p:nvPr/>
        </p:nvCxnSpPr>
        <p:spPr>
          <a:xfrm>
            <a:off x="6270166" y="48458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E9DF6111-D7CE-2D66-7876-57D625F15DA8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270165" y="41210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A0F64F37-1274-0520-7393-B446FFC14749}"/>
              </a:ext>
            </a:extLst>
          </p:cNvPr>
          <p:cNvCxnSpPr/>
          <p:nvPr/>
        </p:nvCxnSpPr>
        <p:spPr>
          <a:xfrm>
            <a:off x="9024249" y="37664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AE079E2A-2897-CDD6-63F5-C2B55F2414AA}"/>
              </a:ext>
            </a:extLst>
          </p:cNvPr>
          <p:cNvCxnSpPr/>
          <p:nvPr/>
        </p:nvCxnSpPr>
        <p:spPr>
          <a:xfrm>
            <a:off x="9024249" y="44825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736D8B32-0D1E-F148-06B6-0FAC704597CF}"/>
                  </a:ext>
                </a:extLst>
              </p:cNvPr>
              <p:cNvSpPr txBox="1"/>
              <p:nvPr/>
            </p:nvSpPr>
            <p:spPr>
              <a:xfrm>
                <a:off x="5929985" y="31266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736D8B32-0D1E-F148-06B6-0FAC7045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985" y="3126665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4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A6BCE2C-1F0E-0DA8-3BDD-5FCC74BC676A}"/>
                  </a:ext>
                </a:extLst>
              </p:cNvPr>
              <p:cNvSpPr txBox="1"/>
              <p:nvPr/>
            </p:nvSpPr>
            <p:spPr>
              <a:xfrm>
                <a:off x="5928350" y="45832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A6BCE2C-1F0E-0DA8-3BDD-5FCC74BC6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50" y="4583276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CA99F38-45BE-B8D7-535B-8352A60FF0C8}"/>
                  </a:ext>
                </a:extLst>
              </p:cNvPr>
              <p:cNvSpPr txBox="1"/>
              <p:nvPr/>
            </p:nvSpPr>
            <p:spPr>
              <a:xfrm>
                <a:off x="9258282" y="354117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CA99F38-45BE-B8D7-535B-8352A60F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82" y="3541172"/>
                <a:ext cx="266702" cy="369332"/>
              </a:xfrm>
              <a:prstGeom prst="rect">
                <a:avLst/>
              </a:prstGeom>
              <a:blipFill>
                <a:blip r:embed="rId6"/>
                <a:stretch>
                  <a:fillRect r="-3720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EB5B6839-2436-F44A-5F15-E4ADFF43C70D}"/>
                  </a:ext>
                </a:extLst>
              </p:cNvPr>
              <p:cNvSpPr txBox="1"/>
              <p:nvPr/>
            </p:nvSpPr>
            <p:spPr>
              <a:xfrm>
                <a:off x="9258282" y="42516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EB5B6839-2436-F44A-5F15-E4ADFF43C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82" y="4251665"/>
                <a:ext cx="266702" cy="369332"/>
              </a:xfrm>
              <a:prstGeom prst="rect">
                <a:avLst/>
              </a:prstGeom>
              <a:blipFill>
                <a:blip r:embed="rId7"/>
                <a:stretch>
                  <a:fillRect r="-39535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136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B1CADC4-4B7C-E55B-3FA3-60851808D1FA}"/>
              </a:ext>
            </a:extLst>
          </p:cNvPr>
          <p:cNvGrpSpPr/>
          <p:nvPr/>
        </p:nvGrpSpPr>
        <p:grpSpPr>
          <a:xfrm>
            <a:off x="748757" y="2602985"/>
            <a:ext cx="3548180" cy="3097036"/>
            <a:chOff x="748757" y="2602985"/>
            <a:chExt cx="3548180" cy="3097036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B0FBB431-6A27-90B0-4B70-B91F2940B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57" y="2602985"/>
              <a:ext cx="3548180" cy="309703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727F01E9-AADA-FC2E-BE4A-5DB94A96C0B0}"/>
                    </a:ext>
                  </a:extLst>
                </p:cNvPr>
                <p:cNvSpPr txBox="1"/>
                <p:nvPr/>
              </p:nvSpPr>
              <p:spPr>
                <a:xfrm rot="18819374">
                  <a:off x="1508582" y="2918519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727F01E9-AADA-FC2E-BE4A-5DB94A96C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19374">
                  <a:off x="1508582" y="2918519"/>
                  <a:ext cx="500957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409EC9F7-2B82-A60A-A162-2E0D464910F7}"/>
                    </a:ext>
                  </a:extLst>
                </p:cNvPr>
                <p:cNvSpPr txBox="1"/>
                <p:nvPr/>
              </p:nvSpPr>
              <p:spPr>
                <a:xfrm rot="995922">
                  <a:off x="1778160" y="3597867"/>
                  <a:ext cx="4792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409EC9F7-2B82-A60A-A162-2E0D46491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95922">
                  <a:off x="1778160" y="3597867"/>
                  <a:ext cx="479242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D9167C6-6844-9A17-2F5F-14C0D9249FB8}"/>
                    </a:ext>
                  </a:extLst>
                </p:cNvPr>
                <p:cNvSpPr txBox="1"/>
                <p:nvPr/>
              </p:nvSpPr>
              <p:spPr>
                <a:xfrm rot="17944624">
                  <a:off x="1498101" y="3186116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D9167C6-6844-9A17-2F5F-14C0D9249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44624">
                  <a:off x="1498101" y="3186116"/>
                  <a:ext cx="500957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749E4E98-E534-43B1-6499-0991ED03D8F5}"/>
                    </a:ext>
                  </a:extLst>
                </p:cNvPr>
                <p:cNvSpPr txBox="1"/>
                <p:nvPr/>
              </p:nvSpPr>
              <p:spPr>
                <a:xfrm rot="20527266">
                  <a:off x="1726983" y="3882381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749E4E98-E534-43B1-6499-0991ED03D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27266">
                  <a:off x="1726983" y="3882381"/>
                  <a:ext cx="50095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698A5C7D-F119-FC50-3AD6-ECEE5554AC17}"/>
                    </a:ext>
                  </a:extLst>
                </p:cNvPr>
                <p:cNvSpPr txBox="1"/>
                <p:nvPr/>
              </p:nvSpPr>
              <p:spPr>
                <a:xfrm rot="2498902">
                  <a:off x="1581204" y="4610116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698A5C7D-F119-FC50-3AD6-ECEE5554AC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98902">
                  <a:off x="1581204" y="4610116"/>
                  <a:ext cx="500957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88FA8706-04E7-6ECD-11D9-A7D887EE5C7E}"/>
                    </a:ext>
                  </a:extLst>
                </p:cNvPr>
                <p:cNvSpPr txBox="1"/>
                <p:nvPr/>
              </p:nvSpPr>
              <p:spPr>
                <a:xfrm rot="2951188">
                  <a:off x="1792314" y="4346246"/>
                  <a:ext cx="3526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88FA8706-04E7-6ECD-11D9-A7D887EE5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51188">
                  <a:off x="1792314" y="4346246"/>
                  <a:ext cx="352699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4FC323A1-6F35-EE65-75A2-C27606255271}"/>
                    </a:ext>
                  </a:extLst>
                </p:cNvPr>
                <p:cNvSpPr txBox="1"/>
                <p:nvPr/>
              </p:nvSpPr>
              <p:spPr>
                <a:xfrm>
                  <a:off x="4033703" y="3708658"/>
                  <a:ext cx="24476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4FC323A1-6F35-EE65-75A2-C27606255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703" y="3708658"/>
                  <a:ext cx="244762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557" r="-2500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E134FC37-38FD-F685-679D-8877138291EC}"/>
                    </a:ext>
                  </a:extLst>
                </p:cNvPr>
                <p:cNvSpPr txBox="1"/>
                <p:nvPr/>
              </p:nvSpPr>
              <p:spPr>
                <a:xfrm rot="3125581">
                  <a:off x="2729928" y="3008720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E134FC37-38FD-F685-679D-887713829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25581">
                  <a:off x="2729928" y="3008720"/>
                  <a:ext cx="500957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5831FEA-73AB-802B-C976-A82E89E3C123}"/>
                    </a:ext>
                  </a:extLst>
                </p:cNvPr>
                <p:cNvSpPr txBox="1"/>
                <p:nvPr/>
              </p:nvSpPr>
              <p:spPr>
                <a:xfrm rot="2033426">
                  <a:off x="2538745" y="3244405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5831FEA-73AB-802B-C976-A82E89E3C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3426">
                  <a:off x="2538745" y="3244405"/>
                  <a:ext cx="500957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ED47A2B9-25F4-1567-BDE0-CE84BAA1517F}"/>
                    </a:ext>
                  </a:extLst>
                </p:cNvPr>
                <p:cNvSpPr txBox="1"/>
                <p:nvPr/>
              </p:nvSpPr>
              <p:spPr>
                <a:xfrm>
                  <a:off x="2534452" y="363754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ED47A2B9-25F4-1567-BDE0-CE84BAA15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452" y="3637543"/>
                  <a:ext cx="500957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5DF83590-46F1-60DD-3E5E-B3C4FA86BC28}"/>
                    </a:ext>
                  </a:extLst>
                </p:cNvPr>
                <p:cNvSpPr txBox="1"/>
                <p:nvPr/>
              </p:nvSpPr>
              <p:spPr>
                <a:xfrm rot="19642320">
                  <a:off x="2499303" y="4008321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5DF83590-46F1-60DD-3E5E-B3C4FA86B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2320">
                  <a:off x="2499303" y="4008321"/>
                  <a:ext cx="500957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9426BC8E-7306-617D-6E33-F659B0E1B06D}"/>
                    </a:ext>
                  </a:extLst>
                </p:cNvPr>
                <p:cNvSpPr txBox="1"/>
                <p:nvPr/>
              </p:nvSpPr>
              <p:spPr>
                <a:xfrm rot="18527191">
                  <a:off x="2499303" y="439241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9426BC8E-7306-617D-6E33-F659B0E1B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527191">
                  <a:off x="2499303" y="4392413"/>
                  <a:ext cx="500957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994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4F9F4-136D-CEE1-5233-02754FB8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744" y="1825624"/>
            <a:ext cx="5541819" cy="5032375"/>
          </a:xfrm>
        </p:spPr>
        <p:txBody>
          <a:bodyPr>
            <a:normAutofit/>
          </a:bodyPr>
          <a:lstStyle/>
          <a:p>
            <a:r>
              <a:rPr lang="pt-BR" dirty="0"/>
              <a:t>Notem que independentemente se estamos usando </a:t>
            </a:r>
            <a:r>
              <a:rPr lang="pt-BR" b="1" i="1" dirty="0"/>
              <a:t>hiperplanos</a:t>
            </a:r>
            <a:r>
              <a:rPr lang="pt-BR" dirty="0"/>
              <a:t>, </a:t>
            </a:r>
            <a:r>
              <a:rPr lang="pt-BR" b="1" i="1" dirty="0"/>
              <a:t>polinômios</a:t>
            </a:r>
            <a:r>
              <a:rPr lang="pt-BR" dirty="0"/>
              <a:t> ou </a:t>
            </a:r>
            <a:r>
              <a:rPr lang="pt-BR" b="1" i="1" dirty="0"/>
              <a:t>redes neurais</a:t>
            </a:r>
            <a:r>
              <a:rPr lang="pt-BR" dirty="0"/>
              <a:t>, em todos os casos temos um </a:t>
            </a:r>
            <a:r>
              <a:rPr lang="pt-BR" b="1" i="1" dirty="0">
                <a:solidFill>
                  <a:srgbClr val="00B050"/>
                </a:solidFill>
              </a:rPr>
              <a:t>modelo</a:t>
            </a:r>
            <a:r>
              <a:rPr lang="pt-BR" dirty="0"/>
              <a:t> e o nosso </a:t>
            </a:r>
            <a:r>
              <a:rPr lang="pt-BR" b="1" i="1" dirty="0">
                <a:solidFill>
                  <a:srgbClr val="00B050"/>
                </a:solidFill>
              </a:rPr>
              <a:t>objetivo é encontrar seus pesos de forma que o erro seja minimizado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B88144D-2872-5AFE-89CA-B966B65CF145}"/>
                  </a:ext>
                </a:extLst>
              </p:cNvPr>
              <p:cNvSpPr txBox="1"/>
              <p:nvPr/>
            </p:nvSpPr>
            <p:spPr>
              <a:xfrm>
                <a:off x="838200" y="2027490"/>
                <a:ext cx="55995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B88144D-2872-5AFE-89CA-B966B65CF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7490"/>
                <a:ext cx="5599544" cy="400110"/>
              </a:xfrm>
              <a:prstGeom prst="rect">
                <a:avLst/>
              </a:prstGeom>
              <a:blipFill>
                <a:blip r:embed="rId2"/>
                <a:stretch>
                  <a:fillRect t="-6154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430FC27-A71C-098C-0A38-74E6426AC1C1}"/>
                  </a:ext>
                </a:extLst>
              </p:cNvPr>
              <p:cNvSpPr txBox="1"/>
              <p:nvPr/>
            </p:nvSpPr>
            <p:spPr>
              <a:xfrm>
                <a:off x="838200" y="2891900"/>
                <a:ext cx="5599544" cy="403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Sup>
                        <m:sSub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430FC27-A71C-098C-0A38-74E6426AC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91900"/>
                <a:ext cx="5599544" cy="403893"/>
              </a:xfrm>
              <a:prstGeom prst="rect">
                <a:avLst/>
              </a:prstGeom>
              <a:blipFill>
                <a:blip r:embed="rId3"/>
                <a:stretch>
                  <a:fillRect t="-4478" b="-74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D15AE257-D58E-7339-C43F-9A8A9A80E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87" y="3760093"/>
            <a:ext cx="3549569" cy="309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1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código da rede neural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791AC7-C2B0-7101-5671-F00395B916D9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19528D3-91FB-B680-C835-3E7362AD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Usaremos as APIs da biblioteca </a:t>
            </a:r>
            <a:r>
              <a:rPr lang="pt-BR" dirty="0" err="1"/>
              <a:t>TensorFlow</a:t>
            </a:r>
            <a:r>
              <a:rPr lang="pt-BR" dirty="0"/>
              <a:t> para </a:t>
            </a:r>
            <a:r>
              <a:rPr lang="pt-BR" b="1" i="1" dirty="0">
                <a:solidFill>
                  <a:srgbClr val="00B050"/>
                </a:solidFill>
              </a:rPr>
              <a:t>criar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treinar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avaliar</a:t>
            </a:r>
            <a:r>
              <a:rPr lang="pt-BR" dirty="0"/>
              <a:t> nossas redes neurais.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A</a:t>
            </a:r>
            <a:r>
              <a:rPr lang="pt-BR" b="1" i="1" dirty="0" err="1">
                <a:effectLst/>
              </a:rPr>
              <a:t>pplication</a:t>
            </a:r>
            <a:r>
              <a:rPr lang="pt-BR" b="1" i="1" dirty="0">
                <a:effectLst/>
              </a:rPr>
              <a:t> </a:t>
            </a:r>
            <a:r>
              <a:rPr lang="pt-BR" b="1" i="1" dirty="0" err="1">
                <a:effectLst/>
              </a:rPr>
              <a:t>programming</a:t>
            </a:r>
            <a:r>
              <a:rPr lang="pt-BR" b="1" i="1" dirty="0">
                <a:effectLst/>
              </a:rPr>
              <a:t> interface </a:t>
            </a:r>
            <a:r>
              <a:rPr lang="pt-BR" dirty="0">
                <a:effectLst/>
              </a:rPr>
              <a:t>(</a:t>
            </a:r>
            <a:r>
              <a:rPr lang="pt-BR" b="1" dirty="0"/>
              <a:t>API</a:t>
            </a:r>
            <a:r>
              <a:rPr lang="pt-BR" dirty="0"/>
              <a:t>): conjunto de regras (e.g., </a:t>
            </a:r>
            <a:r>
              <a:rPr lang="pt-BR" dirty="0">
                <a:effectLst/>
              </a:rPr>
              <a:t>funções, classes, etc.</a:t>
            </a:r>
            <a:r>
              <a:rPr lang="pt-BR" dirty="0"/>
              <a:t>) </a:t>
            </a:r>
            <a:r>
              <a:rPr lang="pt-BR" dirty="0">
                <a:effectLst/>
              </a:rPr>
              <a:t>que um software oferece para que outros programas ou desenvolvedores possam interagir com ele.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630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conjunto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primeiras duas linhas definem o conjunto de treinamento.</a:t>
                </a:r>
              </a:p>
              <a:p>
                <a:r>
                  <a:rPr lang="pt-BR" dirty="0"/>
                  <a:t>Ou seja,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que usaremos para otimizar o modelo durante as iterações e épocas de treinamento.</a:t>
                </a:r>
              </a:p>
              <a:p>
                <a:r>
                  <a:rPr lang="pt-BR" dirty="0"/>
                  <a:t>Cada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corresponde a um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Tensorflow espera que o conjunto de dados sejam </a:t>
                </a:r>
                <a:r>
                  <a:rPr lang="pt-BR" i="1" dirty="0" err="1"/>
                  <a:t>arrays</a:t>
                </a:r>
                <a:r>
                  <a:rPr lang="pt-BR" dirty="0"/>
                  <a:t> </a:t>
                </a:r>
                <a:r>
                  <a:rPr lang="pt-BR" dirty="0" err="1"/>
                  <a:t>NumPy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  <a:blipFill>
                <a:blip r:embed="rId2"/>
                <a:stretch>
                  <a:fillRect l="-956" t="-5699" b="-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78BF3C-13F3-2A8F-20C2-C8B2ED8D1C42}"/>
              </a:ext>
            </a:extLst>
          </p:cNvPr>
          <p:cNvSpPr/>
          <p:nvPr/>
        </p:nvSpPr>
        <p:spPr>
          <a:xfrm>
            <a:off x="2370363" y="1690688"/>
            <a:ext cx="3976007" cy="660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1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>
            <a:normAutofit/>
          </a:bodyPr>
          <a:lstStyle/>
          <a:p>
            <a:r>
              <a:rPr lang="pt-BR" dirty="0"/>
              <a:t>Na sequência, temos a definição da rede neural.</a:t>
            </a:r>
          </a:p>
          <a:p>
            <a:r>
              <a:rPr lang="pt-BR" dirty="0"/>
              <a:t>É uma rede neural muito simples, uma das mais simples que veremos.</a:t>
            </a:r>
          </a:p>
          <a:p>
            <a:r>
              <a:rPr lang="pt-BR" dirty="0"/>
              <a:t>Antes de discutirmos o código, vamos relembrar alguns termos para que possamos entendê-lo.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1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dos círculos ao lado é um neurônio ou nó.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8A379B1-E489-BBAB-ABBA-4E2CADA1B609}"/>
              </a:ext>
            </a:extLst>
          </p:cNvPr>
          <p:cNvGrpSpPr/>
          <p:nvPr/>
        </p:nvGrpSpPr>
        <p:grpSpPr>
          <a:xfrm>
            <a:off x="1262741" y="2275505"/>
            <a:ext cx="3086099" cy="3058495"/>
            <a:chOff x="598713" y="2308162"/>
            <a:chExt cx="3086099" cy="3058495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F711C16-999C-441C-29DF-DF5D5C235C30}"/>
                </a:ext>
              </a:extLst>
            </p:cNvPr>
            <p:cNvSpPr/>
            <p:nvPr/>
          </p:nvSpPr>
          <p:spPr>
            <a:xfrm>
              <a:off x="1828800" y="2645229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AD915BA-2D78-7CBE-5751-0196BDC99FF0}"/>
                </a:ext>
              </a:extLst>
            </p:cNvPr>
            <p:cNvSpPr/>
            <p:nvPr/>
          </p:nvSpPr>
          <p:spPr>
            <a:xfrm>
              <a:off x="1828799" y="3363686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51DA8EE-4CB1-4D59-F041-CC7FF7A0518E}"/>
                </a:ext>
              </a:extLst>
            </p:cNvPr>
            <p:cNvSpPr/>
            <p:nvPr/>
          </p:nvSpPr>
          <p:spPr>
            <a:xfrm>
              <a:off x="1828799" y="408214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9A74916-C423-EB59-EEBB-40E2C027DE0D}"/>
                </a:ext>
              </a:extLst>
            </p:cNvPr>
            <p:cNvSpPr/>
            <p:nvPr/>
          </p:nvSpPr>
          <p:spPr>
            <a:xfrm>
              <a:off x="1828799" y="4800600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E3A39CB9-6045-6283-87A1-A27DB4DD6B0A}"/>
                </a:ext>
              </a:extLst>
            </p:cNvPr>
            <p:cNvSpPr/>
            <p:nvPr/>
          </p:nvSpPr>
          <p:spPr>
            <a:xfrm>
              <a:off x="2786742" y="336368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A63130C6-D637-BB5C-C4BF-D644C40FA95A}"/>
                </a:ext>
              </a:extLst>
            </p:cNvPr>
            <p:cNvSpPr/>
            <p:nvPr/>
          </p:nvSpPr>
          <p:spPr>
            <a:xfrm>
              <a:off x="2786741" y="4082142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EB215F3-6528-4707-50FC-34BF384575D9}"/>
                </a:ext>
              </a:extLst>
            </p:cNvPr>
            <p:cNvSpPr/>
            <p:nvPr/>
          </p:nvSpPr>
          <p:spPr>
            <a:xfrm>
              <a:off x="870856" y="29626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D872480E-CA74-453B-B356-1CB8A7F6C1F7}"/>
                </a:ext>
              </a:extLst>
            </p:cNvPr>
            <p:cNvSpPr/>
            <p:nvPr/>
          </p:nvSpPr>
          <p:spPr>
            <a:xfrm>
              <a:off x="870856" y="371826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023918A-1BF1-E544-F30A-ADDEA61A6A9C}"/>
                </a:ext>
              </a:extLst>
            </p:cNvPr>
            <p:cNvSpPr/>
            <p:nvPr/>
          </p:nvSpPr>
          <p:spPr>
            <a:xfrm>
              <a:off x="870856" y="44739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4B0761D3-1D33-4C45-117F-C6828FCEAE1C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 flipV="1">
              <a:off x="1436913" y="2928258"/>
              <a:ext cx="391887" cy="31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0E618C7-0E69-7F34-602A-77456DA73C9B}"/>
                </a:ext>
              </a:extLst>
            </p:cNvPr>
            <p:cNvCxnSpPr>
              <a:stCxn id="84" idx="6"/>
              <a:endCxn id="79" idx="2"/>
            </p:cNvCxnSpPr>
            <p:nvPr/>
          </p:nvCxnSpPr>
          <p:spPr>
            <a:xfrm>
              <a:off x="1436913" y="3245644"/>
              <a:ext cx="391886" cy="40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2EF3BEA5-154E-8C01-8F7F-EBFB40A86510}"/>
                </a:ext>
              </a:extLst>
            </p:cNvPr>
            <p:cNvCxnSpPr>
              <a:stCxn id="84" idx="6"/>
              <a:endCxn id="80" idx="2"/>
            </p:cNvCxnSpPr>
            <p:nvPr/>
          </p:nvCxnSpPr>
          <p:spPr>
            <a:xfrm>
              <a:off x="1436913" y="3245644"/>
              <a:ext cx="391886" cy="111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3912DB0B-BA7B-88FA-614E-2A3BFF94445E}"/>
                </a:ext>
              </a:extLst>
            </p:cNvPr>
            <p:cNvCxnSpPr>
              <a:stCxn id="84" idx="6"/>
              <a:endCxn id="81" idx="2"/>
            </p:cNvCxnSpPr>
            <p:nvPr/>
          </p:nvCxnSpPr>
          <p:spPr>
            <a:xfrm>
              <a:off x="1436913" y="3245644"/>
              <a:ext cx="391886" cy="1837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C6CD3620-0444-E712-1D4A-A5A4B2CF8F63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 flipV="1">
              <a:off x="1436913" y="2928258"/>
              <a:ext cx="391887" cy="107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5E2A5F46-9BC2-47B0-C5E0-BAA439CC01FC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 flipV="1">
              <a:off x="1436913" y="3646715"/>
              <a:ext cx="391886" cy="111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F9D3224F-AF72-0426-8205-4FBD527BD7AD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 flipV="1">
              <a:off x="1436913" y="3646715"/>
              <a:ext cx="391886" cy="35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A66DAE43-0A1F-9F45-1176-49DCA5478EB6}"/>
                </a:ext>
              </a:extLst>
            </p:cNvPr>
            <p:cNvCxnSpPr>
              <a:stCxn id="85" idx="6"/>
              <a:endCxn id="80" idx="2"/>
            </p:cNvCxnSpPr>
            <p:nvPr/>
          </p:nvCxnSpPr>
          <p:spPr>
            <a:xfrm>
              <a:off x="1436913" y="4001294"/>
              <a:ext cx="391886" cy="363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60EAF2FA-38FF-EE48-A5C7-2BD378ED0805}"/>
                </a:ext>
              </a:extLst>
            </p:cNvPr>
            <p:cNvCxnSpPr>
              <a:stCxn id="85" idx="6"/>
              <a:endCxn id="81" idx="2"/>
            </p:cNvCxnSpPr>
            <p:nvPr/>
          </p:nvCxnSpPr>
          <p:spPr>
            <a:xfrm>
              <a:off x="1436913" y="4001294"/>
              <a:ext cx="391886" cy="108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C79D24B-5F96-09BC-0793-E01EC40CB9BD}"/>
                </a:ext>
              </a:extLst>
            </p:cNvPr>
            <p:cNvCxnSpPr>
              <a:stCxn id="86" idx="6"/>
              <a:endCxn id="78" idx="2"/>
            </p:cNvCxnSpPr>
            <p:nvPr/>
          </p:nvCxnSpPr>
          <p:spPr>
            <a:xfrm flipV="1">
              <a:off x="1436913" y="2928258"/>
              <a:ext cx="391887" cy="1828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AA49314F-364F-E84C-1DA5-F879603AAA8A}"/>
                </a:ext>
              </a:extLst>
            </p:cNvPr>
            <p:cNvCxnSpPr>
              <a:stCxn id="86" idx="6"/>
              <a:endCxn id="80" idx="2"/>
            </p:cNvCxnSpPr>
            <p:nvPr/>
          </p:nvCxnSpPr>
          <p:spPr>
            <a:xfrm flipV="1">
              <a:off x="1436913" y="4365172"/>
              <a:ext cx="391886" cy="39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0B05AD63-B476-DEEF-DAAB-5E56A6B079ED}"/>
                </a:ext>
              </a:extLst>
            </p:cNvPr>
            <p:cNvCxnSpPr>
              <a:stCxn id="86" idx="6"/>
              <a:endCxn id="81" idx="2"/>
            </p:cNvCxnSpPr>
            <p:nvPr/>
          </p:nvCxnSpPr>
          <p:spPr>
            <a:xfrm>
              <a:off x="1436913" y="4756944"/>
              <a:ext cx="391886" cy="32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6B937CD4-117C-7E48-9B45-BC50669F0CC2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2394857" y="2928258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480DCA50-06DD-1BF8-F4F5-263702B10061}"/>
                </a:ext>
              </a:extLst>
            </p:cNvPr>
            <p:cNvCxnSpPr>
              <a:stCxn id="79" idx="6"/>
              <a:endCxn id="83" idx="2"/>
            </p:cNvCxnSpPr>
            <p:nvPr/>
          </p:nvCxnSpPr>
          <p:spPr>
            <a:xfrm>
              <a:off x="2394856" y="3646715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8D93FBBA-532E-3921-0024-9D156EA6CC1B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 flipV="1">
              <a:off x="2394856" y="4365171"/>
              <a:ext cx="3918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345F2276-9F16-2A1C-8F90-C8391CB65DC7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 flipV="1">
              <a:off x="2394856" y="4365171"/>
              <a:ext cx="391885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B5C25FCE-8F3C-6BDA-58BB-933316DC8CB1}"/>
                </a:ext>
              </a:extLst>
            </p:cNvPr>
            <p:cNvCxnSpPr>
              <a:cxnSpLocks/>
              <a:stCxn id="78" idx="6"/>
              <a:endCxn id="83" idx="2"/>
            </p:cNvCxnSpPr>
            <p:nvPr/>
          </p:nvCxnSpPr>
          <p:spPr>
            <a:xfrm>
              <a:off x="2394857" y="2928258"/>
              <a:ext cx="391884" cy="14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8FCB7AE0-204C-C167-9A5C-B97A8F5A5E02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 flipV="1">
              <a:off x="2394856" y="3646714"/>
              <a:ext cx="3918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9E2A57D1-BF18-440A-1624-40AA9C0C9AED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2394856" y="3646714"/>
              <a:ext cx="391886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78EF831F-87D7-DBF8-17BD-62684A5E63BF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2394856" y="3646714"/>
              <a:ext cx="391886" cy="1436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86ECE9D6-68DB-75D1-E666-3B2F4229CC83}"/>
                </a:ext>
              </a:extLst>
            </p:cNvPr>
            <p:cNvSpPr txBox="1"/>
            <p:nvPr/>
          </p:nvSpPr>
          <p:spPr>
            <a:xfrm>
              <a:off x="2454726" y="2308162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Neurônio</a:t>
              </a: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75F6CAE9-4F5B-92EC-1FA9-38BDB9DC55A4}"/>
                </a:ext>
              </a:extLst>
            </p:cNvPr>
            <p:cNvSpPr/>
            <p:nvPr/>
          </p:nvSpPr>
          <p:spPr>
            <a:xfrm>
              <a:off x="2068281" y="2424094"/>
              <a:ext cx="413657" cy="166042"/>
            </a:xfrm>
            <a:custGeom>
              <a:avLst/>
              <a:gdLst>
                <a:gd name="connsiteX0" fmla="*/ 0 w 413657"/>
                <a:gd name="connsiteY0" fmla="*/ 166042 h 166042"/>
                <a:gd name="connsiteX1" fmla="*/ 76200 w 413657"/>
                <a:gd name="connsiteY1" fmla="*/ 2756 h 166042"/>
                <a:gd name="connsiteX2" fmla="*/ 413657 w 413657"/>
                <a:gd name="connsiteY2" fmla="*/ 78956 h 16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657" h="166042">
                  <a:moveTo>
                    <a:pt x="0" y="166042"/>
                  </a:moveTo>
                  <a:cubicBezTo>
                    <a:pt x="3628" y="91656"/>
                    <a:pt x="7257" y="17270"/>
                    <a:pt x="76200" y="2756"/>
                  </a:cubicBezTo>
                  <a:cubicBezTo>
                    <a:pt x="145143" y="-11758"/>
                    <a:pt x="279400" y="33599"/>
                    <a:pt x="413657" y="78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DD200772-7E7B-FE6C-44AC-7E941863A6BF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598714" y="3245643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9D8F67E1-B2AC-FD49-9C70-5716FA06969F}"/>
                </a:ext>
              </a:extLst>
            </p:cNvPr>
            <p:cNvCxnSpPr>
              <a:endCxn id="85" idx="2"/>
            </p:cNvCxnSpPr>
            <p:nvPr/>
          </p:nvCxnSpPr>
          <p:spPr>
            <a:xfrm>
              <a:off x="598714" y="3245643"/>
              <a:ext cx="272142" cy="75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5CB1FBC1-928E-E251-5995-908DBAA08898}"/>
                </a:ext>
              </a:extLst>
            </p:cNvPr>
            <p:cNvCxnSpPr>
              <a:endCxn id="86" idx="2"/>
            </p:cNvCxnSpPr>
            <p:nvPr/>
          </p:nvCxnSpPr>
          <p:spPr>
            <a:xfrm>
              <a:off x="598714" y="3245643"/>
              <a:ext cx="272142" cy="15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A35DF8F4-1616-8571-93FE-278EB3816FD4}"/>
                </a:ext>
              </a:extLst>
            </p:cNvPr>
            <p:cNvCxnSpPr/>
            <p:nvPr/>
          </p:nvCxnSpPr>
          <p:spPr>
            <a:xfrm>
              <a:off x="598714" y="4726100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B58FD32B-52AF-36BD-1B41-7407D017B45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598713" y="4001294"/>
              <a:ext cx="272143" cy="723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3EA617B7-DB9F-3092-147B-1F5A71166A33}"/>
                </a:ext>
              </a:extLst>
            </p:cNvPr>
            <p:cNvCxnSpPr/>
            <p:nvPr/>
          </p:nvCxnSpPr>
          <p:spPr>
            <a:xfrm>
              <a:off x="3352797" y="3646712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366AFBA3-B356-BFC5-FC24-1A6E67F4DA23}"/>
                </a:ext>
              </a:extLst>
            </p:cNvPr>
            <p:cNvCxnSpPr/>
            <p:nvPr/>
          </p:nvCxnSpPr>
          <p:spPr>
            <a:xfrm>
              <a:off x="3352797" y="4362846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1509603-7149-245B-A616-80929F56DD4C}"/>
                  </a:ext>
                </a:extLst>
              </p:cNvPr>
              <p:cNvSpPr txBox="1"/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1509603-7149-245B-A616-80929F56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5DD31E-6264-57BF-559E-7FB4B5DC68E2}"/>
                  </a:ext>
                </a:extLst>
              </p:cNvPr>
              <p:cNvSpPr txBox="1"/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5DD31E-6264-57BF-559E-7FB4B5DC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0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Nós chamamos cada um desses </a:t>
            </a:r>
            <a:r>
              <a:rPr lang="pt-BR" b="1" i="1" dirty="0">
                <a:solidFill>
                  <a:srgbClr val="00B050"/>
                </a:solidFill>
              </a:rPr>
              <a:t>conjuntos de neurônios </a:t>
            </a:r>
            <a:r>
              <a:rPr lang="pt-BR" dirty="0"/>
              <a:t>em um retângulo de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  <a:p>
            <a:r>
              <a:rPr lang="pt-BR" dirty="0"/>
              <a:t>A rede ao lado tem </a:t>
            </a:r>
            <a:r>
              <a:rPr lang="pt-BR" b="1" i="1" dirty="0">
                <a:solidFill>
                  <a:srgbClr val="00B050"/>
                </a:solidFill>
              </a:rPr>
              <a:t>duas camadas ocultas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uma camada de saída</a:t>
            </a:r>
            <a:r>
              <a:rPr lang="pt-BR" dirty="0"/>
              <a:t>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0D4E166-1E6B-E6D5-E031-F93FB83A0DA4}"/>
                  </a:ext>
                </a:extLst>
              </p:cNvPr>
              <p:cNvSpPr txBox="1"/>
              <p:nvPr/>
            </p:nvSpPr>
            <p:spPr>
              <a:xfrm>
                <a:off x="4261760" y="3429000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0D4E166-1E6B-E6D5-E031-F93FB83A0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60" y="3429000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5725D21-137D-3E16-180E-D723080FD984}"/>
                  </a:ext>
                </a:extLst>
              </p:cNvPr>
              <p:cNvSpPr txBox="1"/>
              <p:nvPr/>
            </p:nvSpPr>
            <p:spPr>
              <a:xfrm>
                <a:off x="4261760" y="4139493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5725D21-137D-3E16-180E-D723080FD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60" y="4139493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33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4077</Words>
  <Application>Microsoft Office PowerPoint</Application>
  <PresentationFormat>Widescreen</PresentationFormat>
  <Paragraphs>366</Paragraphs>
  <Slides>33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Regressão com DNNs (Parte I)</vt:lpstr>
      <vt:lpstr>O que vamos ver?</vt:lpstr>
      <vt:lpstr>Conjunto de dados de treinamento</vt:lpstr>
      <vt:lpstr>O modelo</vt:lpstr>
      <vt:lpstr>O código da rede neural</vt:lpstr>
      <vt:lpstr>Definindo o conjunto de treinamento</vt:lpstr>
      <vt:lpstr>Definindo uma rede neural</vt:lpstr>
      <vt:lpstr>Relembrando alguns termos</vt:lpstr>
      <vt:lpstr>Relembrando alguns termos</vt:lpstr>
      <vt:lpstr>Relembrando alguns termos</vt:lpstr>
      <vt:lpstr>Relembrando alguns termos</vt:lpstr>
      <vt:lpstr>Definindo uma rede neural</vt:lpstr>
      <vt:lpstr>Definindo uma rede neural</vt:lpstr>
      <vt:lpstr>Definindo uma rede neural</vt:lpstr>
      <vt:lpstr>Definindo uma rede neural</vt:lpstr>
      <vt:lpstr>Definindo uma rede neural</vt:lpstr>
      <vt:lpstr>Nossa rede neural</vt:lpstr>
      <vt:lpstr>Compilando a rede neural</vt:lpstr>
      <vt:lpstr>Compilando a rede neural</vt:lpstr>
      <vt:lpstr>Treinando a rede neural</vt:lpstr>
      <vt:lpstr>Treinando a rede neural</vt:lpstr>
      <vt:lpstr>Treinando a rede neural</vt:lpstr>
      <vt:lpstr>Treinando a rede neural</vt:lpstr>
      <vt:lpstr>Treinando a rede neural</vt:lpstr>
      <vt:lpstr>Treinando a rede neural</vt:lpstr>
      <vt:lpstr>Realizando predições</vt:lpstr>
      <vt:lpstr>Realizando predições</vt:lpstr>
      <vt:lpstr>Exemplo</vt:lpstr>
      <vt:lpstr>Atividades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1902</cp:revision>
  <dcterms:created xsi:type="dcterms:W3CDTF">2020-01-20T13:50:05Z</dcterms:created>
  <dcterms:modified xsi:type="dcterms:W3CDTF">2023-08-30T13:28:49Z</dcterms:modified>
</cp:coreProperties>
</file>