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29" r:id="rId15"/>
    <p:sldId id="439" r:id="rId16"/>
    <p:sldId id="440" r:id="rId17"/>
    <p:sldId id="441" r:id="rId18"/>
    <p:sldId id="442" r:id="rId19"/>
    <p:sldId id="436" r:id="rId20"/>
    <p:sldId id="438" r:id="rId21"/>
    <p:sldId id="435" r:id="rId22"/>
    <p:sldId id="434" r:id="rId23"/>
    <p:sldId id="431" r:id="rId24"/>
    <p:sldId id="405" r:id="rId25"/>
    <p:sldId id="293" r:id="rId26"/>
    <p:sldId id="306" r:id="rId27"/>
    <p:sldId id="430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7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4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encontre_os_pesos_da_fun&#231;&#227;o_hip&#243;tese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i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É a função de erro mais usada em problemas de regressão.</a:t>
                </a:r>
              </a:p>
              <a:p>
                <a:r>
                  <a:rPr lang="pt-BR" dirty="0"/>
                  <a:t>Calcula a média do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quadrado da diferença</a:t>
                </a:r>
                <a:r>
                  <a:rPr lang="pt-BR" dirty="0"/>
                  <a:t> entre os valores preditos e esperados.</a:t>
                </a:r>
              </a:p>
              <a:p>
                <a:r>
                  <a:rPr lang="pt-BR" dirty="0"/>
                  <a:t>Assim, ele </a:t>
                </a:r>
                <a:r>
                  <a:rPr lang="pt-BR" b="1" i="1" dirty="0"/>
                  <a:t>p</a:t>
                </a:r>
                <a:r>
                  <a:rPr lang="pt-BR" b="1" i="1" dirty="0">
                    <a:effectLst/>
                  </a:rPr>
                  <a:t>enaliza mais erros maiores </a:t>
                </a:r>
                <a:r>
                  <a:rPr lang="pt-BR" b="0" i="0" dirty="0">
                    <a:effectLst/>
                  </a:rPr>
                  <a:t>(devido ao quadrado), o que pode ser útil se desejarmos que o modelo seja </a:t>
                </a:r>
                <a:r>
                  <a:rPr lang="pt-BR" b="1" i="1" dirty="0">
                    <a:effectLst/>
                  </a:rPr>
                  <a:t>mais sensível a esses erros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r>
                  <a:rPr lang="pt-BR" dirty="0"/>
                  <a:t>Porém, como a diferença é elevada ao quadrado, ele </a:t>
                </a:r>
                <a:r>
                  <a:rPr lang="pt-BR" b="1" i="1" dirty="0"/>
                  <a:t>pode amplificar </a:t>
                </a:r>
                <a:r>
                  <a:rPr lang="pt-BR" dirty="0"/>
                  <a:t>a influência de </a:t>
                </a:r>
                <a:r>
                  <a:rPr lang="pt-BR" b="1" i="1" dirty="0"/>
                  <a:t>outliers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Por usar o quadrad</a:t>
                </a:r>
                <a:r>
                  <a:rPr lang="pt-BR" dirty="0"/>
                  <a:t>o da diferença, a métrica não fica na mesma escala dos dados originais.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Por exemplo, se estivermos predizendo o preço de casas em dólares, os erros estarão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lares</m:t>
                        </m:r>
                      </m:e>
                      <m:sup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i="0" dirty="0">
                    <a:effectLst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  <a:blipFill>
                <a:blip r:embed="rId3"/>
                <a:stretch>
                  <a:fillRect l="-1324" t="-2421" r="-220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1259440" y="3054151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40" y="3054151"/>
                <a:ext cx="3520374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7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55587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Calcula a raiz quadrada do MSE, retornando a métrica à mesma escala dos dados originais.</a:t>
            </a:r>
          </a:p>
          <a:p>
            <a:r>
              <a:rPr lang="pt-BR" dirty="0"/>
              <a:t>Isso é </a:t>
            </a:r>
            <a:r>
              <a:rPr lang="pt-BR" b="0" i="0" dirty="0">
                <a:effectLst/>
              </a:rPr>
              <a:t>útil para interpretar o erro em unidades da variável alvo original (i.e., os rótulos), o que pode facilitar a compreensão do impacto do erro.</a:t>
            </a:r>
          </a:p>
          <a:p>
            <a:r>
              <a:rPr lang="pt-BR" b="0" i="0" dirty="0">
                <a:effectLst/>
              </a:rPr>
              <a:t>Assim como o MSE, também penaliza erros maiores.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/>
              <p:nvPr/>
            </p:nvSpPr>
            <p:spPr>
              <a:xfrm>
                <a:off x="838200" y="2812610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610"/>
                <a:ext cx="4101291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5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C</a:t>
            </a:r>
            <a:r>
              <a:rPr lang="pt-BR" b="0" i="0" dirty="0">
                <a:effectLst/>
              </a:rPr>
              <a:t>alcula a </a:t>
            </a:r>
            <a:r>
              <a:rPr lang="pt-BR" b="1" i="1" dirty="0">
                <a:effectLst/>
              </a:rPr>
              <a:t>média das diferenças absolutas </a:t>
            </a:r>
            <a:r>
              <a:rPr lang="pt-BR" b="0" i="0" dirty="0">
                <a:effectLst/>
              </a:rPr>
              <a:t>entre as predições do modelo e os valores esperados.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Ou seja, penaliza os erros de maneira uniforme.</a:t>
            </a:r>
          </a:p>
          <a:p>
            <a:r>
              <a:rPr lang="pt-BR" b="0" i="0" dirty="0">
                <a:effectLst/>
              </a:rPr>
              <a:t>Ao contrário do MSE e RMSE, não eleva os erros ao quadrado, o que o torna menos sensível a </a:t>
            </a:r>
            <a:r>
              <a:rPr lang="pt-BR" b="0" i="1" dirty="0">
                <a:effectLst/>
              </a:rPr>
              <a:t>outliers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Representa os erros na </a:t>
            </a:r>
            <a:r>
              <a:rPr lang="pt-BR" b="0" i="0" dirty="0">
                <a:effectLst/>
              </a:rPr>
              <a:t>mesma escala dos dados originais, facilitando a interpretação.</a:t>
            </a:r>
          </a:p>
          <a:p>
            <a:r>
              <a:rPr lang="pt-BR" dirty="0"/>
              <a:t>Boa opção quando </a:t>
            </a:r>
            <a:r>
              <a:rPr lang="pt-BR" b="0" i="0" dirty="0">
                <a:effectLst/>
              </a:rPr>
              <a:t>desejamos um erro mais uniforme em todas as predições e desejamos minimizar a influência de outliers.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1218345" y="3075601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45" y="3075601"/>
                <a:ext cx="3520373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2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A700-99B2-FE0E-67A5-D3FF4AE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devo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C451E-859D-2157-A7CE-65479D14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69"/>
            <a:ext cx="10864065" cy="2213101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</a:rPr>
              <a:t>O recomendável é </a:t>
            </a:r>
            <a:r>
              <a:rPr lang="pt-BR" b="1" i="1" dirty="0">
                <a:effectLst/>
              </a:rPr>
              <a:t>experimentar diferentes funções de erro </a:t>
            </a:r>
            <a:r>
              <a:rPr lang="pt-BR" b="0" i="0" dirty="0">
                <a:effectLst/>
              </a:rPr>
              <a:t>durante a </a:t>
            </a:r>
            <a:r>
              <a:rPr lang="pt-BR" b="1" i="1" dirty="0">
                <a:effectLst/>
              </a:rPr>
              <a:t>fase de desenvolvimento </a:t>
            </a:r>
            <a:r>
              <a:rPr lang="pt-BR" b="0" i="0" dirty="0">
                <a:effectLst/>
              </a:rPr>
              <a:t>para determinar qual delas se </a:t>
            </a:r>
            <a:r>
              <a:rPr lang="pt-BR" b="1" i="1" dirty="0">
                <a:effectLst/>
              </a:rPr>
              <a:t>alinha</a:t>
            </a:r>
            <a:r>
              <a:rPr lang="pt-BR" b="0" i="0" dirty="0">
                <a:effectLst/>
              </a:rPr>
              <a:t> melhor com os </a:t>
            </a:r>
            <a:r>
              <a:rPr lang="pt-BR" b="1" i="1" dirty="0">
                <a:effectLst/>
              </a:rPr>
              <a:t>objetivos e as características </a:t>
            </a:r>
            <a:r>
              <a:rPr lang="pt-BR" b="0" i="0" dirty="0">
                <a:effectLst/>
              </a:rPr>
              <a:t>específicas do seu </a:t>
            </a:r>
            <a:r>
              <a:rPr lang="pt-BR" b="1" i="1" dirty="0">
                <a:effectLst/>
              </a:rPr>
              <a:t>problema de regressão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60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visto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/>
              <a:t>objetivo da regressão é encontrar os parâmetros (ou pesos) que 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26593D-D31D-1745-969C-3EA608630D35}"/>
              </a:ext>
            </a:extLst>
          </p:cNvPr>
          <p:cNvSpPr txBox="1"/>
          <p:nvPr/>
        </p:nvSpPr>
        <p:spPr>
          <a:xfrm>
            <a:off x="171236" y="5959388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</a:t>
            </a:r>
            <a:r>
              <a:rPr lang="pt-BR" sz="1600" dirty="0"/>
              <a:t>.: Nesse exemplo, conseguimos visualizar os dados e, facilmente, identificar a equação (ou formato) da função hipótese, mas em outros casos, além dos pesos, temos que descobrir o formato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6"/>
            <a:ext cx="5924762" cy="5032376"/>
          </a:xfrm>
        </p:spPr>
        <p:txBody>
          <a:bodyPr>
            <a:normAutofit/>
          </a:bodyPr>
          <a:lstStyle/>
          <a:p>
            <a:r>
              <a:rPr lang="pt-BR" dirty="0"/>
              <a:t>Se notarmos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modelo, nós podemos dizer que o </a:t>
            </a:r>
            <a:r>
              <a:rPr lang="pt-BR" b="1" i="1" dirty="0"/>
              <a:t>objetivo da regressão é encontrar o </a:t>
            </a:r>
            <a:r>
              <a:rPr lang="pt-BR" b="1" i="1" dirty="0">
                <a:solidFill>
                  <a:srgbClr val="00B0F0"/>
                </a:solidFill>
              </a:rPr>
              <a:t>ponto de mínimo</a:t>
            </a:r>
            <a:r>
              <a:rPr lang="pt-BR" dirty="0"/>
              <a:t>, especificado pelos pesos, da função, ou seja, </a:t>
            </a:r>
            <a:r>
              <a:rPr lang="pt-BR" b="1" i="1" dirty="0">
                <a:solidFill>
                  <a:srgbClr val="00B0F0"/>
                </a:solidFill>
              </a:rPr>
              <a:t>seu ponto mais baixo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/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em informação obtida a partir da função de erro.</a:t>
            </a:r>
          </a:p>
          <a:p>
            <a:r>
              <a:rPr lang="pt-BR" dirty="0"/>
              <a:t>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69" y="1690688"/>
            <a:ext cx="6792264" cy="5167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veremos em breve, de posse dessa informação,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atual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novo ponto (i.e., conjunto de pesos atualizado) resulta em um erro menor do que o anterior.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o erro seja minimizado.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exemplo que nos dará uma ideia sobre como funciona esse processo de otimização.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/>
                  <a:t>hipótese</a:t>
                </a:r>
                <a:r>
                  <a:rPr lang="pt-BR" dirty="0"/>
                  <a:t> de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8587</TotalTime>
  <Words>2449</Words>
  <Application>Microsoft Office PowerPoint</Application>
  <PresentationFormat>Widescreen</PresentationFormat>
  <Paragraphs>235</Paragraphs>
  <Slides>27</Slides>
  <Notes>8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Outras medidas de erro</vt:lpstr>
      <vt:lpstr>Mean Squared Error – MSE</vt:lpstr>
      <vt:lpstr>Root Mean Squared Error – RMSE</vt:lpstr>
      <vt:lpstr>Mean Absolute Error – MAE</vt:lpstr>
      <vt:lpstr>Qual devo usar?</vt:lpstr>
      <vt:lpstr>Regressão ou aproximação de funções</vt:lpstr>
      <vt:lpstr>Ponto de mínimo ou solução ótima</vt:lpstr>
      <vt:lpstr>Otimização (treinamento) do modelo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1720</cp:revision>
  <dcterms:created xsi:type="dcterms:W3CDTF">2020-01-20T13:50:05Z</dcterms:created>
  <dcterms:modified xsi:type="dcterms:W3CDTF">2023-08-11T12:58:33Z</dcterms:modified>
</cp:coreProperties>
</file>