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406" r:id="rId3"/>
    <p:sldId id="420" r:id="rId4"/>
    <p:sldId id="422" r:id="rId5"/>
    <p:sldId id="421" r:id="rId6"/>
    <p:sldId id="423" r:id="rId7"/>
    <p:sldId id="424" r:id="rId8"/>
    <p:sldId id="425" r:id="rId9"/>
    <p:sldId id="426" r:id="rId10"/>
    <p:sldId id="427" r:id="rId11"/>
    <p:sldId id="428" r:id="rId12"/>
    <p:sldId id="432" r:id="rId13"/>
    <p:sldId id="433" r:id="rId14"/>
    <p:sldId id="429" r:id="rId15"/>
    <p:sldId id="439" r:id="rId16"/>
    <p:sldId id="440" r:id="rId17"/>
    <p:sldId id="441" r:id="rId18"/>
    <p:sldId id="442" r:id="rId19"/>
    <p:sldId id="436" r:id="rId20"/>
    <p:sldId id="438" r:id="rId21"/>
    <p:sldId id="435" r:id="rId22"/>
    <p:sldId id="434" r:id="rId23"/>
    <p:sldId id="431" r:id="rId24"/>
    <p:sldId id="405" r:id="rId25"/>
    <p:sldId id="293" r:id="rId26"/>
    <p:sldId id="306" r:id="rId27"/>
    <p:sldId id="430" r:id="rId28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8" autoAdjust="0"/>
    <p:restoredTop sz="84625" autoAdjust="0"/>
  </p:normalViewPr>
  <p:slideViewPr>
    <p:cSldViewPr snapToGrid="0">
      <p:cViewPr varScale="1">
        <p:scale>
          <a:sx n="70" d="100"/>
          <a:sy n="70" d="100"/>
        </p:scale>
        <p:origin x="1349" y="3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22/08/2023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RMSE: É a distância euclidiana a menos de uma constante multiplicativa (mais fácil compreender a intuição geométrica).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004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0" dirty="0" err="1">
                <a:effectLst/>
                <a:latin typeface="Söhne"/>
              </a:rPr>
              <a:t>Mean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Squared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Error</a:t>
            </a:r>
            <a:r>
              <a:rPr lang="pt-BR" b="1" i="0" dirty="0">
                <a:effectLst/>
                <a:latin typeface="Söhne"/>
              </a:rPr>
              <a:t> (MSE):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MSE é a escolha tradicional para problemas de regressão. Ele calcula a média dos quadrados das diferenças entre as previsões do modelo e os valores reais. O MSE penaliza mais erros maiores, o que pode ser útil se você deseja que o modelo seja mais sensível a erros maiores. No entanto, como o erro é elevado ao quadrado, o MSE pode amplificar a influência de outliers.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183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0" dirty="0" err="1">
                <a:effectLst/>
                <a:latin typeface="Söhne"/>
              </a:rPr>
              <a:t>Mean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Squared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Error</a:t>
            </a:r>
            <a:r>
              <a:rPr lang="pt-BR" b="1" i="0" dirty="0">
                <a:effectLst/>
                <a:latin typeface="Söhne"/>
              </a:rPr>
              <a:t> (MSE):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MSE é a escolha tradicional para problemas de regressão. Ele calcula a média dos quadrados das diferenças entre as previsões do modelo e os valores reais. O MSE penaliza mais erros maiores, o que pode ser útil se você deseja que o modelo seja mais sensível a erros maiores. No entanto, como o erro é elevado ao quadrado, o MSE pode amplificar a influência de outliers.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472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0" dirty="0" err="1">
                <a:effectLst/>
                <a:latin typeface="Söhne"/>
              </a:rPr>
              <a:t>Mean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Squared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Error</a:t>
            </a:r>
            <a:r>
              <a:rPr lang="pt-BR" b="1" i="0" dirty="0">
                <a:effectLst/>
                <a:latin typeface="Söhne"/>
              </a:rPr>
              <a:t> (MSE):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MSE é a escolha tradicional para problemas de regressão. Ele calcula a média dos quadrados das diferenças entre as previsões do modelo e os valores reais. O MSE penaliza mais erros maiores, o que pode ser útil se você deseja que o modelo seja mais sensível a erros maiores. No entanto, como o erro é elevado ao quadrado, o MSE pode amplificar a influência de outliers.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249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partir de um ponto inicial (i.e., uma suposição aleatória de pesos), o algoritmo extrai a informação de direção do ponto de mínimo a partir da função de erro e a usa para atualizar o ponto (i.e., otimizar a suposição atual) </a:t>
            </a:r>
          </a:p>
          <a:p>
            <a:r>
              <a:rPr lang="pt-BR" dirty="0"/>
              <a:t>Em geral, o novo ponto (i.e., conjunto de pesos) resulta em um erro menor do que o anterior.</a:t>
            </a:r>
          </a:p>
          <a:p>
            <a:r>
              <a:rPr lang="pt-BR" dirty="0"/>
              <a:t>Esse processo é repetido a partir do ponto corrente até que o erro seja minimizado.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partir de um ponto inicial (i.e., conjunto de pesos aleatórios), a cada iteração (i.e., suposição) do algoritmo, tem-se, em geral, um conjunto de pesos que resulta em um erro menor do que o anterior.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(i.e., conjunto de pesos aleatórios), a cada iteração (i.e., suposição) do algoritmo, tem-se, em geral, um conjunto de pesos que resulta em um erro menor do que o anterior.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718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9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261.png"/><Relationship Id="rId4" Type="http://schemas.openxmlformats.org/officeDocument/2006/relationships/image" Target="../media/image2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9.png"/><Relationship Id="rId4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ercises/Explorando_a_fun&#231;&#227;o_de_erro.ipynb" TargetMode="Externa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ercises/Exerc%C3%ADcio_Encontre_os_pesos_da_fun%C3%A7%C3%A3o_hip%C3%B3tese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Medindo a precisão de um modelo de ML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Quadrado dos comprimentos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8885" y="1825624"/>
            <a:ext cx="5699166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Podemos elevar ao quadrado todos os comprimentos, fazendo com que todos eles sejam positivos e não se cancelem mais.</a:t>
            </a:r>
          </a:p>
          <a:p>
            <a:r>
              <a:rPr lang="pt-BR" dirty="0"/>
              <a:t>Isso não afeta nossa métrica, pois aplicamos a todos os comprimentos.</a:t>
            </a:r>
          </a:p>
          <a:p>
            <a:r>
              <a:rPr lang="pt-BR" dirty="0"/>
              <a:t>Usando essa métrica de </a:t>
            </a:r>
            <a:r>
              <a:rPr lang="pt-BR" b="1" i="1" dirty="0"/>
              <a:t>erro médio</a:t>
            </a:r>
            <a:r>
              <a:rPr lang="pt-BR" dirty="0"/>
              <a:t>, vemos que nossa função hipótese não é boa, pois o valor ainda está longe de zero, que é o menor valor possível e nosso objetivo final.</a:t>
            </a:r>
          </a:p>
          <a:p>
            <a:r>
              <a:rPr lang="pt-BR" dirty="0"/>
              <a:t>O que devemos fazer?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A05A557-7AB7-A40B-7A50-EB6EBA9FB964}"/>
                  </a:ext>
                </a:extLst>
              </p:cNvPr>
              <p:cNvSpPr txBox="1"/>
              <p:nvPr/>
            </p:nvSpPr>
            <p:spPr>
              <a:xfrm>
                <a:off x="0" y="5966722"/>
                <a:ext cx="6708641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1+0+1+4+9+16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5.17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A05A557-7AB7-A40B-7A50-EB6EBA9FB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66722"/>
                <a:ext cx="6708641" cy="670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ipse 18">
            <a:extLst>
              <a:ext uri="{FF2B5EF4-FFF2-40B4-BE49-F238E27FC236}">
                <a16:creationId xmlns:a16="http://schemas.microsoft.com/office/drawing/2014/main" id="{795256B9-5626-BEE2-FF82-D903F78DB15F}"/>
              </a:ext>
            </a:extLst>
          </p:cNvPr>
          <p:cNvSpPr/>
          <p:nvPr/>
        </p:nvSpPr>
        <p:spPr>
          <a:xfrm>
            <a:off x="1799763" y="5930777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AAD787D-9C05-A7F6-E8E3-65DF6731B54C}"/>
              </a:ext>
            </a:extLst>
          </p:cNvPr>
          <p:cNvSpPr/>
          <p:nvPr/>
        </p:nvSpPr>
        <p:spPr>
          <a:xfrm>
            <a:off x="2716631" y="5921975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1A6ED2DA-25CE-E3E3-BAB3-9815A7D28358}"/>
              </a:ext>
            </a:extLst>
          </p:cNvPr>
          <p:cNvGrpSpPr/>
          <p:nvPr/>
        </p:nvGrpSpPr>
        <p:grpSpPr>
          <a:xfrm>
            <a:off x="838200" y="1547971"/>
            <a:ext cx="4915689" cy="3568398"/>
            <a:chOff x="400408" y="2051201"/>
            <a:chExt cx="4915689" cy="3568398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89212B23-55CD-CCDA-9C3B-BA14483628E4}"/>
                </a:ext>
              </a:extLst>
            </p:cNvPr>
            <p:cNvGrpSpPr/>
            <p:nvPr/>
          </p:nvGrpSpPr>
          <p:grpSpPr>
            <a:xfrm>
              <a:off x="400408" y="2051201"/>
              <a:ext cx="4915689" cy="3568398"/>
              <a:chOff x="336908" y="2375202"/>
              <a:chExt cx="4915689" cy="3568398"/>
            </a:xfrm>
          </p:grpSpPr>
          <p:grpSp>
            <p:nvGrpSpPr>
              <p:cNvPr id="4" name="Agrupar 3">
                <a:extLst>
                  <a:ext uri="{FF2B5EF4-FFF2-40B4-BE49-F238E27FC236}">
                    <a16:creationId xmlns:a16="http://schemas.microsoft.com/office/drawing/2014/main" id="{8FF7C909-12C2-1F28-3CD1-F415FDEBCF05}"/>
                  </a:ext>
                </a:extLst>
              </p:cNvPr>
              <p:cNvGrpSpPr/>
              <p:nvPr/>
            </p:nvGrpSpPr>
            <p:grpSpPr>
              <a:xfrm>
                <a:off x="336908" y="2375202"/>
                <a:ext cx="4654432" cy="3568398"/>
                <a:chOff x="324492" y="2280864"/>
                <a:chExt cx="4654432" cy="3568398"/>
              </a:xfrm>
            </p:grpSpPr>
            <p:pic>
              <p:nvPicPr>
                <p:cNvPr id="5" name="Picture 2">
                  <a:extLst>
                    <a:ext uri="{FF2B5EF4-FFF2-40B4-BE49-F238E27FC236}">
                      <a16:creationId xmlns:a16="http://schemas.microsoft.com/office/drawing/2014/main" id="{1D1D236C-D17A-910F-590E-14660AC344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4492" y="2280864"/>
                  <a:ext cx="4654432" cy="35683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6" name="Conector reto 5">
                  <a:extLst>
                    <a:ext uri="{FF2B5EF4-FFF2-40B4-BE49-F238E27FC236}">
                      <a16:creationId xmlns:a16="http://schemas.microsoft.com/office/drawing/2014/main" id="{17F923C8-0338-E3A0-307C-4C48FF5D4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9638" y="2488406"/>
                  <a:ext cx="0" cy="75723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ector reto 6">
                  <a:extLst>
                    <a:ext uri="{FF2B5EF4-FFF2-40B4-BE49-F238E27FC236}">
                      <a16:creationId xmlns:a16="http://schemas.microsoft.com/office/drawing/2014/main" id="{108E4EB3-0A18-7674-4972-08EE9EB6C5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8118" y="3038475"/>
                  <a:ext cx="0" cy="55959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ector reto 7">
                  <a:extLst>
                    <a:ext uri="{FF2B5EF4-FFF2-40B4-BE49-F238E27FC236}">
                      <a16:creationId xmlns:a16="http://schemas.microsoft.com/office/drawing/2014/main" id="{2DD01A53-07A0-0690-1495-693F9ECD4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9931" y="3579019"/>
                  <a:ext cx="0" cy="38338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ector reto 8">
                  <a:extLst>
                    <a:ext uri="{FF2B5EF4-FFF2-40B4-BE49-F238E27FC236}">
                      <a16:creationId xmlns:a16="http://schemas.microsoft.com/office/drawing/2014/main" id="{CB18CCA6-494D-B0A3-4D7E-74DA8CC3B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16506" y="4143375"/>
                  <a:ext cx="0" cy="1952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to 9">
                  <a:extLst>
                    <a:ext uri="{FF2B5EF4-FFF2-40B4-BE49-F238E27FC236}">
                      <a16:creationId xmlns:a16="http://schemas.microsoft.com/office/drawing/2014/main" id="{A2C62E84-F226-525B-CA91-F7ED46F858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7750" y="5050635"/>
                  <a:ext cx="0" cy="1952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19F74EA-B98D-DDFF-AB65-A7E1DCDF4697}"/>
                  </a:ext>
                </a:extLst>
              </p:cNvPr>
              <p:cNvSpPr txBox="1"/>
              <p:nvPr/>
            </p:nvSpPr>
            <p:spPr>
              <a:xfrm>
                <a:off x="1050166" y="5012580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8FD813C-F31B-C73D-966D-8C7F0F909160}"/>
                  </a:ext>
                </a:extLst>
              </p:cNvPr>
              <p:cNvSpPr txBox="1"/>
              <p:nvPr/>
            </p:nvSpPr>
            <p:spPr>
              <a:xfrm>
                <a:off x="1794198" y="4598076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0</a:t>
                </a:r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852C7D1-AB69-D606-FC4E-0B5C2BACB107}"/>
                  </a:ext>
                </a:extLst>
              </p:cNvPr>
              <p:cNvSpPr txBox="1"/>
              <p:nvPr/>
            </p:nvSpPr>
            <p:spPr>
              <a:xfrm>
                <a:off x="2551446" y="4154017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E922D3C-5A4A-3D21-6197-DBAF14CDD453}"/>
                  </a:ext>
                </a:extLst>
              </p:cNvPr>
              <p:cNvSpPr txBox="1"/>
              <p:nvPr/>
            </p:nvSpPr>
            <p:spPr>
              <a:xfrm>
                <a:off x="3270315" y="3686733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4</a:t>
                </a:r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086DBF0-CF72-E0B1-1CAA-C89D91AF58FC}"/>
                  </a:ext>
                </a:extLst>
              </p:cNvPr>
              <p:cNvSpPr txBox="1"/>
              <p:nvPr/>
            </p:nvSpPr>
            <p:spPr>
              <a:xfrm>
                <a:off x="4010104" y="3215801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9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FC5DBDA-2B32-374E-2937-C6D4CC105E04}"/>
                  </a:ext>
                </a:extLst>
              </p:cNvPr>
              <p:cNvSpPr txBox="1"/>
              <p:nvPr/>
            </p:nvSpPr>
            <p:spPr>
              <a:xfrm>
                <a:off x="4721073" y="2763481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16</a:t>
                </a:r>
              </a:p>
            </p:txBody>
          </p:sp>
        </p:grp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872EBD6-3B01-CA1B-1131-CA2567F9A9ED}"/>
                </a:ext>
              </a:extLst>
            </p:cNvPr>
            <p:cNvSpPr/>
            <p:nvPr/>
          </p:nvSpPr>
          <p:spPr>
            <a:xfrm>
              <a:off x="954125" y="4643407"/>
              <a:ext cx="531524" cy="46166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C6891EA-E337-0F90-D14F-45641BBAEBBD}"/>
                </a:ext>
              </a:extLst>
            </p:cNvPr>
            <p:cNvSpPr/>
            <p:nvPr/>
          </p:nvSpPr>
          <p:spPr>
            <a:xfrm>
              <a:off x="2361031" y="3804532"/>
              <a:ext cx="531524" cy="46166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A0B3A29-D4D6-FCDB-D400-00DDC5DD35B0}"/>
                  </a:ext>
                </a:extLst>
              </p:cNvPr>
              <p:cNvSpPr txBox="1"/>
              <p:nvPr/>
            </p:nvSpPr>
            <p:spPr>
              <a:xfrm>
                <a:off x="0" y="5156527"/>
                <a:ext cx="6358883" cy="737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erro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quadr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tico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dio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diff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A0B3A29-D4D6-FCDB-D400-00DDC5DD3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56527"/>
                <a:ext cx="6358883" cy="737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96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5404E-CC0C-4A02-1C7F-A7A21D9C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Otimizando a suposição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BB6200C-6379-6754-5883-867BF4827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78600" y="1825625"/>
                <a:ext cx="5410200" cy="4351338"/>
              </a:xfrm>
            </p:spPr>
            <p:txBody>
              <a:bodyPr/>
              <a:lstStyle/>
              <a:p>
                <a:r>
                  <a:rPr lang="pt-BR" dirty="0"/>
                  <a:t>Vamos supor outros valores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fazer predições com esta nova função hipótese.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BB6200C-6379-6754-5883-867BF4827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8600" y="1825625"/>
                <a:ext cx="5410200" cy="4351338"/>
              </a:xfrm>
              <a:blipFill>
                <a:blip r:embed="rId2"/>
                <a:stretch>
                  <a:fillRect l="-2027" t="-2241" r="-31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28B934AE-7AFB-089F-5327-4A838F805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632" y="5182503"/>
            <a:ext cx="5564039" cy="1263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62B356A-C62C-7C18-F99C-0BB5124AAB97}"/>
                  </a:ext>
                </a:extLst>
              </p:cNvPr>
              <p:cNvSpPr txBox="1"/>
              <p:nvPr/>
            </p:nvSpPr>
            <p:spPr>
              <a:xfrm>
                <a:off x="950690" y="2275463"/>
                <a:ext cx="42757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62B356A-C62C-7C18-F99C-0BB5124AA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2275463"/>
                <a:ext cx="427571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4E588CD-F36D-1549-E773-192477475B31}"/>
                  </a:ext>
                </a:extLst>
              </p:cNvPr>
              <p:cNvSpPr txBox="1"/>
              <p:nvPr/>
            </p:nvSpPr>
            <p:spPr>
              <a:xfrm>
                <a:off x="950690" y="1690688"/>
                <a:ext cx="300262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=−2+2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4E588CD-F36D-1549-E773-192477475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1690688"/>
                <a:ext cx="300262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5E66E9B-C5B8-2BEF-C2D6-304317E08986}"/>
                  </a:ext>
                </a:extLst>
              </p:cNvPr>
              <p:cNvSpPr txBox="1"/>
              <p:nvPr/>
            </p:nvSpPr>
            <p:spPr>
              <a:xfrm>
                <a:off x="950690" y="3363827"/>
                <a:ext cx="48845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4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2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0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2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4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6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5E66E9B-C5B8-2BEF-C2D6-304317E08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3363827"/>
                <a:ext cx="488450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4B804862-4CB6-95A6-785A-EA19222C7E0A}"/>
              </a:ext>
            </a:extLst>
          </p:cNvPr>
          <p:cNvSpPr txBox="1"/>
          <p:nvPr/>
        </p:nvSpPr>
        <p:spPr>
          <a:xfrm>
            <a:off x="950690" y="2963717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feitas pela função hipótese atual: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C0E0BF6-E9E7-917E-1A95-7663ACE47117}"/>
                  </a:ext>
                </a:extLst>
              </p:cNvPr>
              <p:cNvSpPr txBox="1"/>
              <p:nvPr/>
            </p:nvSpPr>
            <p:spPr>
              <a:xfrm>
                <a:off x="940676" y="4391117"/>
                <a:ext cx="46464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/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m:rPr>
                              <m:nor/>
                            </m:rPr>
                            <a:rPr lang="pt-BR" sz="3200"/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C0E0BF6-E9E7-917E-1A95-7663ACE47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76" y="4391117"/>
                <a:ext cx="464648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FD948EC7-85F7-6E52-1F45-B0C46EEE686D}"/>
              </a:ext>
            </a:extLst>
          </p:cNvPr>
          <p:cNvSpPr txBox="1"/>
          <p:nvPr/>
        </p:nvSpPr>
        <p:spPr>
          <a:xfrm>
            <a:off x="920128" y="4066270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Valores de saída esperados: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C965931-9A52-5212-D858-2CA21A5BB4E6}"/>
                  </a:ext>
                </a:extLst>
              </p:cNvPr>
              <p:cNvSpPr txBox="1"/>
              <p:nvPr/>
            </p:nvSpPr>
            <p:spPr>
              <a:xfrm>
                <a:off x="838200" y="5400773"/>
                <a:ext cx="46464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diff</m:t>
                          </m:r>
                        </m:e>
                        <m:sup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1, 1, 1, 1, 1, 1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C965931-9A52-5212-D858-2CA21A5BB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00773"/>
                <a:ext cx="464648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ixaDeTexto 17">
            <a:extLst>
              <a:ext uri="{FF2B5EF4-FFF2-40B4-BE49-F238E27FC236}">
                <a16:creationId xmlns:a16="http://schemas.microsoft.com/office/drawing/2014/main" id="{CDE437A9-7CA4-2024-881F-36BEFDF36D5A}"/>
              </a:ext>
            </a:extLst>
          </p:cNvPr>
          <p:cNvSpPr txBox="1"/>
          <p:nvPr/>
        </p:nvSpPr>
        <p:spPr>
          <a:xfrm>
            <a:off x="835885" y="5079923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Diferença entre predições e valores esperados:</a:t>
            </a:r>
          </a:p>
        </p:txBody>
      </p:sp>
    </p:spTree>
    <p:extLst>
      <p:ext uri="{BB962C8B-B14F-4D97-AF65-F5344CB8AC3E}">
        <p14:creationId xmlns:p14="http://schemas.microsoft.com/office/powerpoint/2010/main" val="67061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quão boa é a nova função hipótese?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73781" y="2919154"/>
                <a:ext cx="6095611" cy="3938845"/>
              </a:xfrm>
            </p:spPr>
            <p:txBody>
              <a:bodyPr/>
              <a:lstStyle/>
              <a:p>
                <a:r>
                  <a:rPr lang="pt-BR" dirty="0"/>
                  <a:t>Já temos uma função melhor, pois o erro caiu de 5.17 para 1.0.</a:t>
                </a:r>
              </a:p>
              <a:p>
                <a:r>
                  <a:rPr lang="pt-BR" dirty="0"/>
                  <a:t>Estamos indo na direção correta!</a:t>
                </a:r>
              </a:p>
              <a:p>
                <a:r>
                  <a:rPr lang="pt-BR" dirty="0"/>
                  <a:t>Comparando as predições com os valores esperados, notamos que as retas são paralelas, sendo a única diferença um </a:t>
                </a:r>
                <a:r>
                  <a:rPr lang="pt-BR" b="1" i="1" dirty="0"/>
                  <a:t>deslocamento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descolamento pode ser alterado através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(coeficiente linear).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3781" y="2919154"/>
                <a:ext cx="6095611" cy="3938845"/>
              </a:xfrm>
              <a:blipFill>
                <a:blip r:embed="rId2"/>
                <a:stretch>
                  <a:fillRect l="-1802" t="-2632" b="-4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/>
              <p:nvPr/>
            </p:nvSpPr>
            <p:spPr>
              <a:xfrm>
                <a:off x="838200" y="1677096"/>
                <a:ext cx="30026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=−2+2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77096"/>
                <a:ext cx="30026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/>
              <p:nvPr/>
            </p:nvSpPr>
            <p:spPr>
              <a:xfrm>
                <a:off x="838200" y="2338168"/>
                <a:ext cx="42757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38168"/>
                <a:ext cx="42757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m 16">
            <a:extLst>
              <a:ext uri="{FF2B5EF4-FFF2-40B4-BE49-F238E27FC236}">
                <a16:creationId xmlns:a16="http://schemas.microsoft.com/office/drawing/2014/main" id="{B264004C-5785-B53A-912B-070D69AF0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450" y="1677096"/>
            <a:ext cx="4556206" cy="10051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B342B0A-A7DF-6C12-40E4-C2608103EBA3}"/>
                  </a:ext>
                </a:extLst>
              </p:cNvPr>
              <p:cNvSpPr txBox="1"/>
              <p:nvPr/>
            </p:nvSpPr>
            <p:spPr>
              <a:xfrm>
                <a:off x="838200" y="3042489"/>
                <a:ext cx="4957255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+1+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=1.0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B342B0A-A7DF-6C12-40E4-C2608103E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42489"/>
                <a:ext cx="4957255" cy="7861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C1FD510-769A-FDEC-ABA2-12F26B39B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4049811"/>
            <a:ext cx="3572781" cy="273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09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32BBE-B730-80FE-B571-737E28D0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Nova suposição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B6828F7-9D67-7C40-231F-ADA4A16099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1" y="3071599"/>
                <a:ext cx="5960570" cy="3105363"/>
              </a:xfrm>
            </p:spPr>
            <p:txBody>
              <a:bodyPr/>
              <a:lstStyle/>
              <a:p>
                <a:r>
                  <a:rPr lang="pt-BR" dirty="0"/>
                  <a:t>Vamos diminuir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fazer novas predições.</a:t>
                </a:r>
              </a:p>
              <a:p>
                <a:r>
                  <a:rPr lang="pt-BR" dirty="0"/>
                  <a:t>Bingo! Nossa nova suposição mapeia perfeitamente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resultando em um EQM igual a 0.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B6828F7-9D67-7C40-231F-ADA4A16099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1" y="3071599"/>
                <a:ext cx="5960570" cy="3105363"/>
              </a:xfrm>
              <a:blipFill>
                <a:blip r:embed="rId2"/>
                <a:stretch>
                  <a:fillRect l="-1840" t="-3340" r="-15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F7FD3E92-C09E-69CD-F096-68F5BBDB0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532" y="5400773"/>
            <a:ext cx="5564039" cy="1263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A0E7A75-4672-695C-338D-9C8E6FB5F241}"/>
                  </a:ext>
                </a:extLst>
              </p:cNvPr>
              <p:cNvSpPr txBox="1"/>
              <p:nvPr/>
            </p:nvSpPr>
            <p:spPr>
              <a:xfrm>
                <a:off x="950690" y="2275463"/>
                <a:ext cx="42757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A0E7A75-4672-695C-338D-9C8E6FB5F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2275463"/>
                <a:ext cx="42757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30EC248-F637-E0C9-42A3-BEAB62D2298C}"/>
                  </a:ext>
                </a:extLst>
              </p:cNvPr>
              <p:cNvSpPr txBox="1"/>
              <p:nvPr/>
            </p:nvSpPr>
            <p:spPr>
              <a:xfrm>
                <a:off x="950690" y="1690688"/>
                <a:ext cx="30026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=−1+2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30EC248-F637-E0C9-42A3-BEAB62D22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1690688"/>
                <a:ext cx="30026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E64DDE-CE4B-1933-7ADD-4A83CBA36CD5}"/>
                  </a:ext>
                </a:extLst>
              </p:cNvPr>
              <p:cNvSpPr txBox="1"/>
              <p:nvPr/>
            </p:nvSpPr>
            <p:spPr>
              <a:xfrm>
                <a:off x="950690" y="3236827"/>
                <a:ext cx="48845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 b="0" i="0" smtClean="0"/>
                            <m:t>−3,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−1,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1,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3,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5,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E64DDE-CE4B-1933-7ADD-4A83CBA36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3236827"/>
                <a:ext cx="48845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2588A145-A2B8-63C4-EA80-8E35C1B8BD03}"/>
              </a:ext>
            </a:extLst>
          </p:cNvPr>
          <p:cNvSpPr txBox="1"/>
          <p:nvPr/>
        </p:nvSpPr>
        <p:spPr>
          <a:xfrm>
            <a:off x="950690" y="2900217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feitas pela função hipótese atual: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6D2BE21-82CD-97D4-8C96-5BCF4C0D8490}"/>
                  </a:ext>
                </a:extLst>
              </p:cNvPr>
              <p:cNvSpPr txBox="1"/>
              <p:nvPr/>
            </p:nvSpPr>
            <p:spPr>
              <a:xfrm>
                <a:off x="940676" y="4226017"/>
                <a:ext cx="464648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/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m:rPr>
                              <m:nor/>
                            </m:rPr>
                            <a:rPr lang="pt-BR" sz="2800"/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1, 1, 3, 5, 7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6D2BE21-82CD-97D4-8C96-5BCF4C0D8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76" y="4226017"/>
                <a:ext cx="464648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54134C-FF1C-6E49-5C05-D82167F99FC1}"/>
              </a:ext>
            </a:extLst>
          </p:cNvPr>
          <p:cNvSpPr txBox="1"/>
          <p:nvPr/>
        </p:nvSpPr>
        <p:spPr>
          <a:xfrm>
            <a:off x="920128" y="3901170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Valores de saída esperados: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EEC867F-1B76-A5C2-84DC-C316CA20789A}"/>
                  </a:ext>
                </a:extLst>
              </p:cNvPr>
              <p:cNvSpPr txBox="1"/>
              <p:nvPr/>
            </p:nvSpPr>
            <p:spPr>
              <a:xfrm>
                <a:off x="838200" y="5172173"/>
                <a:ext cx="464648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diff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0, 0, 0, 0, 0, 0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EEC867F-1B76-A5C2-84DC-C316CA207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72173"/>
                <a:ext cx="464648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>
            <a:extLst>
              <a:ext uri="{FF2B5EF4-FFF2-40B4-BE49-F238E27FC236}">
                <a16:creationId xmlns:a16="http://schemas.microsoft.com/office/drawing/2014/main" id="{96F84455-938D-8F48-6B09-1A6AC09B2185}"/>
              </a:ext>
            </a:extLst>
          </p:cNvPr>
          <p:cNvSpPr txBox="1"/>
          <p:nvPr/>
        </p:nvSpPr>
        <p:spPr>
          <a:xfrm>
            <a:off x="835885" y="4851323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Diferença entre predições e valores esperados: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10AABEE-8AC5-2FEE-F211-3DCFEC950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601" y="174509"/>
            <a:ext cx="3778814" cy="289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815255A-37DD-6815-7BA8-6E7547F0DDFB}"/>
                  </a:ext>
                </a:extLst>
              </p:cNvPr>
              <p:cNvSpPr txBox="1"/>
              <p:nvPr/>
            </p:nvSpPr>
            <p:spPr>
              <a:xfrm>
                <a:off x="835885" y="5878143"/>
                <a:ext cx="5153423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815255A-37DD-6815-7BA8-6E7547F0D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85" y="5878143"/>
                <a:ext cx="5153423" cy="7861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423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0830-7336-91D1-5499-0862C69F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Outras medidas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BF4C0-7E55-8111-D7D7-035EB947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6829" y="1825625"/>
            <a:ext cx="5674758" cy="4883400"/>
          </a:xfrm>
        </p:spPr>
        <p:txBody>
          <a:bodyPr/>
          <a:lstStyle/>
          <a:p>
            <a:r>
              <a:rPr lang="pt-BR" dirty="0"/>
              <a:t>Além do EQM (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Squared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 – MSE), existem diversas outras métricas de erro que podemos usar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Raíz do Erro Quadrático Médio (Root 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Squared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 – RMSE)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Erro Absoluto Média (</a:t>
            </a:r>
            <a:r>
              <a:rPr lang="pt-BR" dirty="0" err="1"/>
              <a:t>Mean</a:t>
            </a:r>
            <a:r>
              <a:rPr lang="pt-BR" dirty="0"/>
              <a:t> Absolute </a:t>
            </a:r>
            <a:r>
              <a:rPr lang="pt-BR" dirty="0" err="1"/>
              <a:t>Error</a:t>
            </a:r>
            <a:r>
              <a:rPr lang="pt-BR" dirty="0"/>
              <a:t> – MAE);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Entropia Cruzada (Cross-Entropia);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Etc.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/>
              <p:nvPr/>
            </p:nvSpPr>
            <p:spPr>
              <a:xfrm>
                <a:off x="838200" y="1513028"/>
                <a:ext cx="3520374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13028"/>
                <a:ext cx="3520374" cy="1130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F978C60-702A-3E84-6A73-7B615BC32415}"/>
                  </a:ext>
                </a:extLst>
              </p:cNvPr>
              <p:cNvSpPr txBox="1"/>
              <p:nvPr/>
            </p:nvSpPr>
            <p:spPr>
              <a:xfrm>
                <a:off x="838201" y="4123565"/>
                <a:ext cx="352037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MAE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F978C60-702A-3E84-6A73-7B615BC32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4123565"/>
                <a:ext cx="3520373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2E122A9-38F7-3EDD-EB51-59C40B04209A}"/>
                  </a:ext>
                </a:extLst>
              </p:cNvPr>
              <p:cNvSpPr txBox="1"/>
              <p:nvPr/>
            </p:nvSpPr>
            <p:spPr>
              <a:xfrm>
                <a:off x="838200" y="5296761"/>
                <a:ext cx="497697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cross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entropy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unc>
                            <m:func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2E122A9-38F7-3EDD-EB51-59C40B042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96761"/>
                <a:ext cx="4976973" cy="11308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have Direita 9">
            <a:extLst>
              <a:ext uri="{FF2B5EF4-FFF2-40B4-BE49-F238E27FC236}">
                <a16:creationId xmlns:a16="http://schemas.microsoft.com/office/drawing/2014/main" id="{93847FBB-5EC0-2B17-E863-7E714B0F2822}"/>
              </a:ext>
            </a:extLst>
          </p:cNvPr>
          <p:cNvSpPr/>
          <p:nvPr/>
        </p:nvSpPr>
        <p:spPr>
          <a:xfrm>
            <a:off x="4560440" y="1513028"/>
            <a:ext cx="310556" cy="3687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ADE38C-30AD-7CB9-1E21-F23E5394C2BF}"/>
              </a:ext>
            </a:extLst>
          </p:cNvPr>
          <p:cNvSpPr txBox="1"/>
          <p:nvPr/>
        </p:nvSpPr>
        <p:spPr>
          <a:xfrm>
            <a:off x="4870996" y="2756675"/>
            <a:ext cx="1456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Usadas em problemas de aproximação de curvas</a:t>
            </a:r>
          </a:p>
        </p:txBody>
      </p:sp>
      <p:sp>
        <p:nvSpPr>
          <p:cNvPr id="12" name="Chave Direita 11">
            <a:extLst>
              <a:ext uri="{FF2B5EF4-FFF2-40B4-BE49-F238E27FC236}">
                <a16:creationId xmlns:a16="http://schemas.microsoft.com/office/drawing/2014/main" id="{188BC520-3A22-1304-CF44-585EBB62C79B}"/>
              </a:ext>
            </a:extLst>
          </p:cNvPr>
          <p:cNvSpPr/>
          <p:nvPr/>
        </p:nvSpPr>
        <p:spPr>
          <a:xfrm rot="5400000">
            <a:off x="3171408" y="3920413"/>
            <a:ext cx="310556" cy="4976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1AFB85E-4781-4569-8ECE-CCDFAA667CDA}"/>
              </a:ext>
            </a:extLst>
          </p:cNvPr>
          <p:cNvSpPr txBox="1"/>
          <p:nvPr/>
        </p:nvSpPr>
        <p:spPr>
          <a:xfrm>
            <a:off x="838199" y="6452865"/>
            <a:ext cx="497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Usada em problemas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8660048-2E5D-834E-A26B-95299D0CB16C}"/>
                  </a:ext>
                </a:extLst>
              </p:cNvPr>
              <p:cNvSpPr txBox="1"/>
              <p:nvPr/>
            </p:nvSpPr>
            <p:spPr>
              <a:xfrm>
                <a:off x="838199" y="2644521"/>
                <a:ext cx="4101291" cy="1529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RMSE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8660048-2E5D-834E-A26B-95299D0C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644521"/>
                <a:ext cx="4101291" cy="1529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759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0830-7336-91D1-5499-0862C69F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Squared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 – 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96BF4C0-7E55-8111-D7D7-035EB9474E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47352" y="1825624"/>
                <a:ext cx="6904235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É a função de erro mais usada em problemas de regressão.</a:t>
                </a:r>
              </a:p>
              <a:p>
                <a:r>
                  <a:rPr lang="pt-BR" dirty="0"/>
                  <a:t>Calcula a média do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quadrado da diferença</a:t>
                </a:r>
                <a:r>
                  <a:rPr lang="pt-BR" dirty="0"/>
                  <a:t> entre os valores preditos e esperados.</a:t>
                </a:r>
              </a:p>
              <a:p>
                <a:r>
                  <a:rPr lang="pt-BR" dirty="0"/>
                  <a:t>Assim, ele </a:t>
                </a:r>
                <a:r>
                  <a:rPr lang="pt-BR" b="1" i="1" dirty="0"/>
                  <a:t>p</a:t>
                </a:r>
                <a:r>
                  <a:rPr lang="pt-BR" b="1" i="1" dirty="0">
                    <a:effectLst/>
                  </a:rPr>
                  <a:t>enaliza mais erros maiores </a:t>
                </a:r>
                <a:r>
                  <a:rPr lang="pt-BR" b="0" i="0" dirty="0">
                    <a:effectLst/>
                  </a:rPr>
                  <a:t>(devido ao quadrado), o que pode ser útil se desejarmos que o modelo seja </a:t>
                </a:r>
                <a:r>
                  <a:rPr lang="pt-BR" b="1" i="1" dirty="0">
                    <a:effectLst/>
                  </a:rPr>
                  <a:t>mais sensível a esses erros</a:t>
                </a:r>
                <a:r>
                  <a:rPr lang="pt-BR" b="0" i="0" dirty="0">
                    <a:effectLst/>
                  </a:rPr>
                  <a:t>.</a:t>
                </a:r>
              </a:p>
              <a:p>
                <a:r>
                  <a:rPr lang="pt-BR" dirty="0"/>
                  <a:t>Porém, como a diferença é elevada ao quadrado, ele </a:t>
                </a:r>
                <a:r>
                  <a:rPr lang="pt-BR" b="1" i="1" dirty="0"/>
                  <a:t>pode amplificar </a:t>
                </a:r>
                <a:r>
                  <a:rPr lang="pt-BR" dirty="0"/>
                  <a:t>a influência de </a:t>
                </a:r>
                <a:r>
                  <a:rPr lang="pt-BR" b="1" i="1" dirty="0"/>
                  <a:t>outliers</a:t>
                </a:r>
                <a:r>
                  <a:rPr lang="pt-BR" dirty="0"/>
                  <a:t>.</a:t>
                </a:r>
              </a:p>
              <a:p>
                <a:r>
                  <a:rPr lang="pt-BR" b="0" i="0" dirty="0">
                    <a:effectLst/>
                  </a:rPr>
                  <a:t>Por usar o quadrad</a:t>
                </a:r>
                <a:r>
                  <a:rPr lang="pt-BR" dirty="0"/>
                  <a:t>o da diferença, a métrica não fica na mesma escala dos dados originais.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0" i="0" dirty="0">
                    <a:effectLst/>
                  </a:rPr>
                  <a:t>Por exemplo, se estivermos predizendo o preço de casas em dólares, os erros estarão 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effectLst/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pt-BR" b="0" i="0" smtClean="0">
                            <a:effectLst/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effectLst/>
                            <a:latin typeface="Cambria Math" panose="02040503050406030204" pitchFamily="18" charset="0"/>
                          </a:rPr>
                          <m:t>lares</m:t>
                        </m:r>
                      </m:e>
                      <m:sup>
                        <m:r>
                          <a:rPr lang="pt-BR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b="0" i="0" dirty="0">
                    <a:effectLst/>
                  </a:rPr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96BF4C0-7E55-8111-D7D7-035EB9474E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7352" y="1825624"/>
                <a:ext cx="6904235" cy="5032375"/>
              </a:xfrm>
              <a:blipFill>
                <a:blip r:embed="rId3"/>
                <a:stretch>
                  <a:fillRect l="-1324" t="-2421" r="-2207" b="-20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/>
              <p:nvPr/>
            </p:nvSpPr>
            <p:spPr>
              <a:xfrm>
                <a:off x="1259440" y="3054151"/>
                <a:ext cx="3520374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440" y="3054151"/>
                <a:ext cx="3520374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372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0830-7336-91D1-5499-0862C69F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Root 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Squared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 – RMSE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BF4C0-7E55-8111-D7D7-035EB947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4"/>
            <a:ext cx="5955587" cy="5032375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</a:rPr>
              <a:t>Calcula a raiz quadrada do MSE, retornando a métrica à mesma escala dos dados originais.</a:t>
            </a:r>
          </a:p>
          <a:p>
            <a:r>
              <a:rPr lang="pt-BR" dirty="0"/>
              <a:t>Isso é </a:t>
            </a:r>
            <a:r>
              <a:rPr lang="pt-BR" b="0" i="0" dirty="0">
                <a:effectLst/>
              </a:rPr>
              <a:t>útil para interpretar o erro em unidades da variável alvo original (i.e., os rótulos), o que pode facilitar a compreensão do impacto do erro.</a:t>
            </a:r>
          </a:p>
          <a:p>
            <a:r>
              <a:rPr lang="pt-BR" b="0" i="0" dirty="0">
                <a:effectLst/>
              </a:rPr>
              <a:t>Assim como o MSE, também penaliza erros maiores.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B827281-D803-D692-2D15-45F018122509}"/>
                  </a:ext>
                </a:extLst>
              </p:cNvPr>
              <p:cNvSpPr txBox="1"/>
              <p:nvPr/>
            </p:nvSpPr>
            <p:spPr>
              <a:xfrm>
                <a:off x="838200" y="2812610"/>
                <a:ext cx="4101291" cy="1529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RMSE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B827281-D803-D692-2D15-45F018122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12610"/>
                <a:ext cx="4101291" cy="1529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753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0830-7336-91D1-5499-0862C69F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Mean</a:t>
            </a:r>
            <a:r>
              <a:rPr lang="pt-BR" dirty="0"/>
              <a:t> Absolute </a:t>
            </a:r>
            <a:r>
              <a:rPr lang="pt-BR" dirty="0" err="1"/>
              <a:t>Error</a:t>
            </a:r>
            <a:r>
              <a:rPr lang="pt-BR" dirty="0"/>
              <a:t> – MAE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BF4C0-7E55-8111-D7D7-035EB947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416" y="1825624"/>
            <a:ext cx="6452171" cy="5032375"/>
          </a:xfrm>
        </p:spPr>
        <p:txBody>
          <a:bodyPr>
            <a:normAutofit fontScale="92500"/>
          </a:bodyPr>
          <a:lstStyle/>
          <a:p>
            <a:r>
              <a:rPr lang="pt-BR" dirty="0"/>
              <a:t>C</a:t>
            </a:r>
            <a:r>
              <a:rPr lang="pt-BR" b="0" i="0" dirty="0">
                <a:effectLst/>
              </a:rPr>
              <a:t>alcula a </a:t>
            </a:r>
            <a:r>
              <a:rPr lang="pt-BR" b="1" i="1" dirty="0">
                <a:effectLst/>
              </a:rPr>
              <a:t>média das diferenças absolutas </a:t>
            </a:r>
            <a:r>
              <a:rPr lang="pt-BR" b="0" i="0" dirty="0">
                <a:effectLst/>
              </a:rPr>
              <a:t>entre as predições do modelo e os valores esperados.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</a:rPr>
              <a:t>Ou seja, penaliza os erros de maneira uniforme.</a:t>
            </a:r>
          </a:p>
          <a:p>
            <a:r>
              <a:rPr lang="pt-BR" b="0" i="0" dirty="0">
                <a:effectLst/>
              </a:rPr>
              <a:t>Ao contrário do MSE e RMSE, não eleva os erros ao quadrado, o que o torna menos sensível a </a:t>
            </a:r>
            <a:r>
              <a:rPr lang="pt-BR" b="0" i="1" dirty="0">
                <a:effectLst/>
              </a:rPr>
              <a:t>outliers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dirty="0"/>
              <a:t>Representa os erros na </a:t>
            </a:r>
            <a:r>
              <a:rPr lang="pt-BR" b="0" i="0" dirty="0">
                <a:effectLst/>
              </a:rPr>
              <a:t>mesma escala dos dados originais, facilitando a interpretação.</a:t>
            </a:r>
          </a:p>
          <a:p>
            <a:r>
              <a:rPr lang="pt-BR" dirty="0"/>
              <a:t>Boa opção quando </a:t>
            </a:r>
            <a:r>
              <a:rPr lang="pt-BR" b="0" i="0" dirty="0">
                <a:effectLst/>
              </a:rPr>
              <a:t>desejamos um erro mais uniforme em todas as predições e desejamos minimizar a influência de outliers.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F5F8010-CACA-C2A4-30BD-3BE2F2AF278D}"/>
                  </a:ext>
                </a:extLst>
              </p:cNvPr>
              <p:cNvSpPr txBox="1"/>
              <p:nvPr/>
            </p:nvSpPr>
            <p:spPr>
              <a:xfrm>
                <a:off x="1218345" y="3075601"/>
                <a:ext cx="352037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MAE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F5F8010-CACA-C2A4-30BD-3BE2F2AF2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345" y="3075601"/>
                <a:ext cx="3520373" cy="1130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621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1A700-99B2-FE0E-67A5-D3FF4AEC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devo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1C451E-859D-2157-A7CE-65479D14B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8769"/>
            <a:ext cx="10864065" cy="2213101"/>
          </a:xfrm>
        </p:spPr>
        <p:txBody>
          <a:bodyPr/>
          <a:lstStyle/>
          <a:p>
            <a:pPr marL="0" indent="0">
              <a:buNone/>
            </a:pPr>
            <a:r>
              <a:rPr lang="pt-BR" b="0" i="0" dirty="0">
                <a:effectLst/>
              </a:rPr>
              <a:t>O recomendável é </a:t>
            </a:r>
            <a:r>
              <a:rPr lang="pt-BR" b="1" i="1" dirty="0">
                <a:effectLst/>
              </a:rPr>
              <a:t>experimentar diferentes funções de erro </a:t>
            </a:r>
            <a:r>
              <a:rPr lang="pt-BR" b="0" i="0" dirty="0">
                <a:effectLst/>
              </a:rPr>
              <a:t>durante a </a:t>
            </a:r>
            <a:r>
              <a:rPr lang="pt-BR" b="1" i="1" dirty="0">
                <a:effectLst/>
              </a:rPr>
              <a:t>fase de desenvolvimento </a:t>
            </a:r>
            <a:r>
              <a:rPr lang="pt-BR" b="0" i="0" dirty="0">
                <a:effectLst/>
              </a:rPr>
              <a:t>para determinar qual delas se </a:t>
            </a:r>
            <a:r>
              <a:rPr lang="pt-BR" b="1" i="1" dirty="0">
                <a:effectLst/>
              </a:rPr>
              <a:t>alinha</a:t>
            </a:r>
            <a:r>
              <a:rPr lang="pt-BR" b="0" i="0" dirty="0">
                <a:effectLst/>
              </a:rPr>
              <a:t> melhor com os </a:t>
            </a:r>
            <a:r>
              <a:rPr lang="pt-BR" b="1" i="1" dirty="0">
                <a:effectLst/>
              </a:rPr>
              <a:t>objetivos e as características </a:t>
            </a:r>
            <a:r>
              <a:rPr lang="pt-BR" b="0" i="0" dirty="0">
                <a:effectLst/>
              </a:rPr>
              <a:t>específicas do seu </a:t>
            </a:r>
            <a:r>
              <a:rPr lang="pt-BR" b="1" i="1" dirty="0">
                <a:effectLst/>
              </a:rPr>
              <a:t>problema de regressão</a:t>
            </a:r>
            <a:r>
              <a:rPr lang="pt-BR" b="0" i="0" dirty="0">
                <a:effectLst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4603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ou aproximação de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4900" y="1941817"/>
            <a:ext cx="6215864" cy="4916184"/>
          </a:xfrm>
        </p:spPr>
        <p:txBody>
          <a:bodyPr>
            <a:normAutofit/>
          </a:bodyPr>
          <a:lstStyle/>
          <a:p>
            <a:r>
              <a:rPr lang="pt-BR" dirty="0"/>
              <a:t>O problema visto neste tópico é conhecido como </a:t>
            </a:r>
            <a:r>
              <a:rPr lang="pt-BR" b="1" i="1" dirty="0"/>
              <a:t>regressão</a:t>
            </a:r>
            <a:r>
              <a:rPr lang="pt-BR" dirty="0"/>
              <a:t> ou </a:t>
            </a:r>
            <a:r>
              <a:rPr lang="pt-BR" b="1" i="1" dirty="0"/>
              <a:t>aproximação de funções</a:t>
            </a:r>
            <a:r>
              <a:rPr lang="pt-BR" dirty="0"/>
              <a:t>.</a:t>
            </a:r>
          </a:p>
          <a:p>
            <a:r>
              <a:rPr lang="pt-BR" dirty="0"/>
              <a:t>Nele, a função com formato de reta, que definimos como </a:t>
            </a:r>
            <a:r>
              <a:rPr lang="pt-BR" b="1" i="1" dirty="0"/>
              <a:t>função hipótese</a:t>
            </a:r>
            <a:r>
              <a:rPr lang="pt-BR" dirty="0"/>
              <a:t>,</a:t>
            </a:r>
            <a:r>
              <a:rPr lang="pt-BR" b="1" i="1" dirty="0"/>
              <a:t> </a:t>
            </a:r>
            <a:r>
              <a:rPr lang="pt-BR" dirty="0"/>
              <a:t>é o </a:t>
            </a:r>
            <a:r>
              <a:rPr lang="pt-BR" b="1" i="1" dirty="0">
                <a:solidFill>
                  <a:srgbClr val="00B050"/>
                </a:solidFill>
              </a:rPr>
              <a:t>modelo de ML </a:t>
            </a:r>
            <a:r>
              <a:rPr lang="pt-BR" dirty="0"/>
              <a:t>e o </a:t>
            </a:r>
            <a:r>
              <a:rPr lang="pt-BR" b="1" i="1" dirty="0"/>
              <a:t>objetivo da regressão é encontrar os parâmetros (ou pesos) que minimizam a função de erro</a:t>
            </a:r>
            <a:r>
              <a:rPr lang="pt-BR" dirty="0"/>
              <a:t>.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A9782521-FE16-7376-22C4-2B622220EFB1}"/>
              </a:ext>
            </a:extLst>
          </p:cNvPr>
          <p:cNvGrpSpPr/>
          <p:nvPr/>
        </p:nvGrpSpPr>
        <p:grpSpPr>
          <a:xfrm>
            <a:off x="389515" y="2586731"/>
            <a:ext cx="4838818" cy="3031571"/>
            <a:chOff x="1320613" y="2558363"/>
            <a:chExt cx="4838818" cy="303157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7043207C-E08F-0373-D6FF-F0C502F36306}"/>
                </a:ext>
              </a:extLst>
            </p:cNvPr>
            <p:cNvGrpSpPr/>
            <p:nvPr/>
          </p:nvGrpSpPr>
          <p:grpSpPr>
            <a:xfrm>
              <a:off x="1320613" y="2558363"/>
              <a:ext cx="4838818" cy="3031571"/>
              <a:chOff x="3440214" y="2034381"/>
              <a:chExt cx="4838818" cy="3031571"/>
            </a:xfrm>
          </p:grpSpPr>
          <p:cxnSp>
            <p:nvCxnSpPr>
              <p:cNvPr id="6" name="Straight Arrow Connector 14">
                <a:extLst>
                  <a:ext uri="{FF2B5EF4-FFF2-40B4-BE49-F238E27FC236}">
                    <a16:creationId xmlns:a16="http://schemas.microsoft.com/office/drawing/2014/main" id="{F238EB8B-055A-9659-C6C7-E8D6D2401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6814" y="3127539"/>
                <a:ext cx="2880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14">
                <a:extLst>
                  <a:ext uri="{FF2B5EF4-FFF2-40B4-BE49-F238E27FC236}">
                    <a16:creationId xmlns:a16="http://schemas.microsoft.com/office/drawing/2014/main" id="{10811772-B5E2-C96E-FC88-09170CBCFB66}"/>
                  </a:ext>
                </a:extLst>
              </p:cNvPr>
              <p:cNvCxnSpPr>
                <a:cxnSpLocks/>
                <a:stCxn id="20" idx="3"/>
                <a:endCxn id="8" idx="1"/>
              </p:cNvCxnSpPr>
              <p:nvPr/>
            </p:nvCxnSpPr>
            <p:spPr>
              <a:xfrm flipV="1">
                <a:off x="5962659" y="3098836"/>
                <a:ext cx="704875" cy="116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12">
                <a:extLst>
                  <a:ext uri="{FF2B5EF4-FFF2-40B4-BE49-F238E27FC236}">
                    <a16:creationId xmlns:a16="http://schemas.microsoft.com/office/drawing/2014/main" id="{1B0D0AE8-BDC0-49CC-107A-ED44A46639BD}"/>
                  </a:ext>
                </a:extLst>
              </p:cNvPr>
              <p:cNvSpPr/>
              <p:nvPr/>
            </p:nvSpPr>
            <p:spPr>
              <a:xfrm>
                <a:off x="6667534" y="2663590"/>
                <a:ext cx="1216818" cy="8704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Função de erro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949F9987-4ABF-C340-D042-BBC34574BF4C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719614" y="2818318"/>
                    <a:ext cx="46799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DA4ABC62-C35B-9FE0-837A-4791504D8B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719614" y="2818318"/>
                    <a:ext cx="467999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7F15E993-4422-806B-1EAF-0E2278B7F409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708815" y="4023518"/>
                    <a:ext cx="46799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A5E5AD39-A7D5-E436-9BBF-FFF6ADD6FD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708815" y="4023518"/>
                    <a:ext cx="46799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ixaDeTexto 10">
                    <a:extLst>
                      <a:ext uri="{FF2B5EF4-FFF2-40B4-BE49-F238E27FC236}">
                        <a16:creationId xmlns:a16="http://schemas.microsoft.com/office/drawing/2014/main" id="{124DCDD6-D8CF-6576-CFF0-698F7B3EB2C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962658" y="2664758"/>
                    <a:ext cx="703831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11" name="CaixaDeTexto 10">
                    <a:extLst>
                      <a:ext uri="{FF2B5EF4-FFF2-40B4-BE49-F238E27FC236}">
                        <a16:creationId xmlns:a16="http://schemas.microsoft.com/office/drawing/2014/main" id="{124DCDD6-D8CF-6576-CFF0-698F7B3EB2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962658" y="2664758"/>
                    <a:ext cx="703831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3947" r="-31897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Conector: Angulado 11">
                <a:extLst>
                  <a:ext uri="{FF2B5EF4-FFF2-40B4-BE49-F238E27FC236}">
                    <a16:creationId xmlns:a16="http://schemas.microsoft.com/office/drawing/2014/main" id="{BE324F06-24FA-DC3F-B2D3-6D62EF999C7A}"/>
                  </a:ext>
                </a:extLst>
              </p:cNvPr>
              <p:cNvCxnSpPr>
                <a:cxnSpLocks/>
                <a:stCxn id="10" idx="1"/>
                <a:endCxn id="8" idx="2"/>
              </p:cNvCxnSpPr>
              <p:nvPr/>
            </p:nvCxnSpPr>
            <p:spPr>
              <a:xfrm flipV="1">
                <a:off x="4176814" y="3534081"/>
                <a:ext cx="3099129" cy="72027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: Angulado 12">
                <a:extLst>
                  <a:ext uri="{FF2B5EF4-FFF2-40B4-BE49-F238E27FC236}">
                    <a16:creationId xmlns:a16="http://schemas.microsoft.com/office/drawing/2014/main" id="{CA314D9A-D6E0-712D-48EB-B4C1887A6B1C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 flipH="1" flipV="1">
                <a:off x="5962658" y="2034381"/>
                <a:ext cx="1921694" cy="1064455"/>
              </a:xfrm>
              <a:prstGeom prst="bentConnector3">
                <a:avLst>
                  <a:gd name="adj1" fmla="val -11896"/>
                </a:avLst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C81948B-BB65-3F38-F6E4-2BA28B046FA8}"/>
                  </a:ext>
                </a:extLst>
              </p:cNvPr>
              <p:cNvSpPr txBox="1"/>
              <p:nvPr/>
            </p:nvSpPr>
            <p:spPr>
              <a:xfrm>
                <a:off x="4124144" y="3698676"/>
                <a:ext cx="16517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Ajuste dos </a:t>
                </a:r>
                <a:r>
                  <a:rPr lang="pt-BR" sz="1200" u="sng" dirty="0"/>
                  <a:t>parâmetros</a:t>
                </a:r>
                <a:r>
                  <a:rPr lang="pt-BR" sz="1200" dirty="0"/>
                  <a:t> do modelo</a:t>
                </a:r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6FC2795-212E-91C6-32E5-2EA13A55B896}"/>
                  </a:ext>
                </a:extLst>
              </p:cNvPr>
              <p:cNvSpPr/>
              <p:nvPr/>
            </p:nvSpPr>
            <p:spPr>
              <a:xfrm>
                <a:off x="3708815" y="2686164"/>
                <a:ext cx="463575" cy="1935842"/>
              </a:xfrm>
              <a:prstGeom prst="rect">
                <a:avLst/>
              </a:prstGeom>
              <a:solidFill>
                <a:schemeClr val="accent1">
                  <a:alpha val="41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2CE912B-5038-EBC1-81A7-D20EE5D6E46D}"/>
                  </a:ext>
                </a:extLst>
              </p:cNvPr>
              <p:cNvSpPr txBox="1"/>
              <p:nvPr/>
            </p:nvSpPr>
            <p:spPr>
              <a:xfrm>
                <a:off x="3440214" y="4604287"/>
                <a:ext cx="10474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Conjunto de treinamento</a:t>
                </a:r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3E11F84-4477-5F76-06FD-69734A1728E7}"/>
                  </a:ext>
                </a:extLst>
              </p:cNvPr>
              <p:cNvSpPr txBox="1"/>
              <p:nvPr/>
            </p:nvSpPr>
            <p:spPr>
              <a:xfrm>
                <a:off x="5949953" y="3108346"/>
                <a:ext cx="7294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Palpite</a:t>
                </a:r>
              </a:p>
              <a:p>
                <a:pPr algn="ctr"/>
                <a:r>
                  <a:rPr lang="pt-BR" sz="1200" dirty="0"/>
                  <a:t>ou</a:t>
                </a:r>
              </a:p>
              <a:p>
                <a:pPr algn="ctr"/>
                <a:r>
                  <a:rPr lang="pt-BR" sz="1200" dirty="0"/>
                  <a:t>predição</a:t>
                </a:r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5EED265-0627-E165-4B85-2F60C945BCA4}"/>
                  </a:ext>
                </a:extLst>
              </p:cNvPr>
              <p:cNvSpPr txBox="1"/>
              <p:nvPr/>
            </p:nvSpPr>
            <p:spPr>
              <a:xfrm>
                <a:off x="7824115" y="3099689"/>
                <a:ext cx="4549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erro</a:t>
                </a:r>
              </a:p>
            </p:txBody>
          </p: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4FBB144A-D3B1-58ED-79D4-025C07566D4A}"/>
                  </a:ext>
                </a:extLst>
              </p:cNvPr>
              <p:cNvCxnSpPr/>
              <p:nvPr/>
            </p:nvCxnSpPr>
            <p:spPr>
              <a:xfrm flipH="1">
                <a:off x="4733134" y="2034381"/>
                <a:ext cx="1212396" cy="1743075"/>
              </a:xfrm>
              <a:prstGeom prst="line">
                <a:avLst/>
              </a:prstGeom>
              <a:ln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677D043A-F43E-B0F3-37B7-346AE0697B04}"/>
                    </a:ext>
                  </a:extLst>
                </p:cNvPr>
                <p:cNvSpPr/>
                <p:nvPr/>
              </p:nvSpPr>
              <p:spPr>
                <a:xfrm>
                  <a:off x="2343971" y="3188740"/>
                  <a:ext cx="1499087" cy="87049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677D043A-F43E-B0F3-37B7-346AE0697B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3971" y="3188740"/>
                  <a:ext cx="1499087" cy="87049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50665E7-60C9-9057-ADB6-2CAE2237B854}"/>
                </a:ext>
              </a:extLst>
            </p:cNvPr>
            <p:cNvSpPr/>
            <p:nvPr/>
          </p:nvSpPr>
          <p:spPr>
            <a:xfrm>
              <a:off x="2828925" y="3540919"/>
              <a:ext cx="270358" cy="2309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C7E874E7-5F26-FF77-A6A0-4A158DC458C0}"/>
                </a:ext>
              </a:extLst>
            </p:cNvPr>
            <p:cNvSpPr/>
            <p:nvPr/>
          </p:nvSpPr>
          <p:spPr>
            <a:xfrm>
              <a:off x="3324661" y="3540919"/>
              <a:ext cx="270358" cy="2309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CB280270-DF7E-B48C-54FA-D35DD769A8F2}"/>
                </a:ext>
              </a:extLst>
            </p:cNvPr>
            <p:cNvCxnSpPr>
              <a:stCxn id="24" idx="2"/>
            </p:cNvCxnSpPr>
            <p:nvPr/>
          </p:nvCxnSpPr>
          <p:spPr>
            <a:xfrm flipH="1">
              <a:off x="3219731" y="3771900"/>
              <a:ext cx="240109" cy="5295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C10D38CF-E0FA-1551-91EE-C0598E273D40}"/>
                </a:ext>
              </a:extLst>
            </p:cNvPr>
            <p:cNvCxnSpPr>
              <a:stCxn id="23" idx="2"/>
            </p:cNvCxnSpPr>
            <p:nvPr/>
          </p:nvCxnSpPr>
          <p:spPr>
            <a:xfrm>
              <a:off x="2964104" y="3771900"/>
              <a:ext cx="237794" cy="5295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3DB927FD-619C-3B92-17E3-53ADFB087CC0}"/>
                </a:ext>
              </a:extLst>
            </p:cNvPr>
            <p:cNvSpPr txBox="1"/>
            <p:nvPr/>
          </p:nvSpPr>
          <p:spPr>
            <a:xfrm>
              <a:off x="2270990" y="2946533"/>
              <a:ext cx="11158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Modelo de ML</a:t>
              </a:r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B26593D-D31D-1745-969C-3EA608630D35}"/>
              </a:ext>
            </a:extLst>
          </p:cNvPr>
          <p:cNvSpPr txBox="1"/>
          <p:nvPr/>
        </p:nvSpPr>
        <p:spPr>
          <a:xfrm>
            <a:off x="171236" y="5959388"/>
            <a:ext cx="60977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OBS</a:t>
            </a:r>
            <a:r>
              <a:rPr lang="pt-BR" sz="1600" dirty="0"/>
              <a:t>.: Nesse exemplo, conseguimos visualizar os dados e, facilmente, identificar a equação (ou formato) da função hipótese, mas em outros casos, além dos pesos, temos que descobrir o formato da função.</a:t>
            </a:r>
          </a:p>
        </p:txBody>
      </p:sp>
    </p:spTree>
    <p:extLst>
      <p:ext uri="{BB962C8B-B14F-4D97-AF65-F5344CB8AC3E}">
        <p14:creationId xmlns:p14="http://schemas.microsoft.com/office/powerpoint/2010/main" val="347315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10646" cy="5032376"/>
          </a:xfrm>
        </p:spPr>
        <p:txBody>
          <a:bodyPr>
            <a:normAutofit/>
          </a:bodyPr>
          <a:lstStyle/>
          <a:p>
            <a:r>
              <a:rPr lang="pt-BR" dirty="0"/>
              <a:t>Neste tópico vamos ver como </a:t>
            </a:r>
            <a:r>
              <a:rPr lang="pt-BR" b="1" i="1" dirty="0">
                <a:solidFill>
                  <a:srgbClr val="00B050"/>
                </a:solidFill>
              </a:rPr>
              <a:t>medir o desempenho </a:t>
            </a:r>
            <a:r>
              <a:rPr lang="pt-BR" dirty="0"/>
              <a:t>de um </a:t>
            </a:r>
            <a:r>
              <a:rPr lang="pt-BR" b="1" i="1" dirty="0">
                <a:solidFill>
                  <a:srgbClr val="00B050"/>
                </a:solidFill>
              </a:rPr>
              <a:t>modelo de aprendizado de máquina</a:t>
            </a:r>
            <a:r>
              <a:rPr lang="pt-BR" dirty="0"/>
              <a:t> ao longo do seu processo de aprendizagem.</a:t>
            </a:r>
          </a:p>
          <a:p>
            <a:r>
              <a:rPr lang="pt-BR" dirty="0"/>
              <a:t>Para isso, como já discutido brevemente antes, usaremos uma função chamada de </a:t>
            </a:r>
            <a:r>
              <a:rPr lang="pt-BR" b="1" i="1" dirty="0">
                <a:solidFill>
                  <a:srgbClr val="00B050"/>
                </a:solidFill>
              </a:rPr>
              <a:t>função de erro </a:t>
            </a:r>
            <a:r>
              <a:rPr lang="pt-BR" dirty="0"/>
              <a:t>ou de </a:t>
            </a:r>
            <a:r>
              <a:rPr lang="pt-BR" b="1" i="1" dirty="0">
                <a:solidFill>
                  <a:srgbClr val="00B050"/>
                </a:solidFill>
              </a:rPr>
              <a:t>perda</a:t>
            </a:r>
            <a:r>
              <a:rPr lang="pt-BR" dirty="0"/>
              <a:t>.</a:t>
            </a:r>
          </a:p>
          <a:p>
            <a:r>
              <a:rPr lang="pt-BR" dirty="0"/>
              <a:t>Idealmente, o </a:t>
            </a:r>
            <a:r>
              <a:rPr lang="pt-BR" b="1" i="1" dirty="0">
                <a:solidFill>
                  <a:srgbClr val="00B050"/>
                </a:solidFill>
              </a:rPr>
              <a:t>processo de treinamento </a:t>
            </a:r>
            <a:r>
              <a:rPr lang="pt-BR" dirty="0"/>
              <a:t>tem como </a:t>
            </a:r>
            <a:r>
              <a:rPr lang="pt-BR" b="1" i="1" dirty="0">
                <a:solidFill>
                  <a:srgbClr val="00B050"/>
                </a:solidFill>
              </a:rPr>
              <a:t>objetivo minimizar o erro</a:t>
            </a:r>
            <a:r>
              <a:rPr lang="pt-BR" dirty="0"/>
              <a:t> e, consequentemente, </a:t>
            </a:r>
            <a:r>
              <a:rPr lang="pt-BR" b="1" i="1" dirty="0">
                <a:solidFill>
                  <a:srgbClr val="00B050"/>
                </a:solidFill>
              </a:rPr>
              <a:t>aumentar a precisão do modelo</a:t>
            </a:r>
            <a:r>
              <a:rPr lang="pt-BR" dirty="0"/>
              <a:t>.</a:t>
            </a:r>
          </a:p>
          <a:p>
            <a:r>
              <a:rPr lang="pt-BR" dirty="0"/>
              <a:t>Além disso, veremos em breve </a:t>
            </a:r>
            <a:r>
              <a:rPr lang="pt-BR" b="1" i="1" dirty="0">
                <a:solidFill>
                  <a:srgbClr val="00B050"/>
                </a:solidFill>
              </a:rPr>
              <a:t>diferentes estratégias para minimizar o erro</a:t>
            </a:r>
            <a:r>
              <a:rPr lang="pt-BR" dirty="0"/>
              <a:t>.</a:t>
            </a:r>
          </a:p>
          <a:p>
            <a:r>
              <a:rPr lang="pt-BR" dirty="0"/>
              <a:t>Porém, primeiro, vamos aprender como calcular o erro.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mínimo ou solução ótima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6"/>
            <a:ext cx="5924762" cy="5032376"/>
          </a:xfrm>
        </p:spPr>
        <p:txBody>
          <a:bodyPr>
            <a:normAutofit/>
          </a:bodyPr>
          <a:lstStyle/>
          <a:p>
            <a:r>
              <a:rPr lang="pt-BR" dirty="0"/>
              <a:t>Se notarmos que a </a:t>
            </a:r>
            <a:r>
              <a:rPr lang="pt-BR" b="1" i="1" dirty="0"/>
              <a:t>função de erro </a:t>
            </a:r>
            <a:r>
              <a:rPr lang="pt-BR" dirty="0"/>
              <a:t>é </a:t>
            </a:r>
            <a:r>
              <a:rPr lang="pt-BR" b="1" i="1" dirty="0"/>
              <a:t>função dos pesos </a:t>
            </a:r>
            <a:r>
              <a:rPr lang="pt-BR" dirty="0"/>
              <a:t>do modelo, nós podemos dizer que o </a:t>
            </a:r>
            <a:r>
              <a:rPr lang="pt-BR" b="1" i="1" dirty="0"/>
              <a:t>objetivo da regressão é encontrar o </a:t>
            </a:r>
            <a:r>
              <a:rPr lang="pt-BR" b="1" i="1" dirty="0">
                <a:solidFill>
                  <a:srgbClr val="00B0F0"/>
                </a:solidFill>
              </a:rPr>
              <a:t>ponto de mínimo</a:t>
            </a:r>
            <a:r>
              <a:rPr lang="pt-BR" dirty="0"/>
              <a:t>, especificado pelos pesos, da função, ou seja, </a:t>
            </a:r>
            <a:r>
              <a:rPr lang="pt-BR" b="1" i="1" dirty="0">
                <a:solidFill>
                  <a:srgbClr val="00B0F0"/>
                </a:solidFill>
              </a:rPr>
              <a:t>seu ponto mais baixo</a:t>
            </a:r>
            <a:r>
              <a:rPr lang="pt-BR" dirty="0"/>
              <a:t>.</a:t>
            </a:r>
          </a:p>
          <a:p>
            <a:r>
              <a:rPr lang="pt-BR" dirty="0"/>
              <a:t>Esse é um </a:t>
            </a:r>
            <a:r>
              <a:rPr lang="pt-BR" b="1" i="1" dirty="0"/>
              <a:t>problema de minimização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Qual é o conjunto de pesos que resulta no menor erro possível?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216EDDF-7D90-C480-7FCF-B750F15061E5}"/>
                  </a:ext>
                </a:extLst>
              </p:cNvPr>
              <p:cNvSpPr txBox="1"/>
              <p:nvPr/>
            </p:nvSpPr>
            <p:spPr>
              <a:xfrm>
                <a:off x="1005901" y="4543755"/>
                <a:ext cx="4076562" cy="2169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216EDDF-7D90-C480-7FCF-B750F1506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901" y="4543755"/>
                <a:ext cx="4076562" cy="21693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C76009-5703-CC01-34FD-DE7DD99C2CA6}"/>
              </a:ext>
            </a:extLst>
          </p:cNvPr>
          <p:cNvGrpSpPr/>
          <p:nvPr/>
        </p:nvGrpSpPr>
        <p:grpSpPr>
          <a:xfrm>
            <a:off x="1592492" y="1393380"/>
            <a:ext cx="3105077" cy="2844369"/>
            <a:chOff x="1592492" y="1393380"/>
            <a:chExt cx="3105077" cy="2844369"/>
          </a:xfrm>
        </p:grpSpPr>
        <p:pic>
          <p:nvPicPr>
            <p:cNvPr id="1026" name="Picture 2" descr="Visualization for Function Optimization in Python -  MachineLearningMastery.com">
              <a:extLst>
                <a:ext uri="{FF2B5EF4-FFF2-40B4-BE49-F238E27FC236}">
                  <a16:creationId xmlns:a16="http://schemas.microsoft.com/office/drawing/2014/main" id="{354FEEB6-6AE9-60CB-E499-CC164C6315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8" t="17228" r="16217" b="10711"/>
            <a:stretch/>
          </p:blipFill>
          <p:spPr bwMode="auto">
            <a:xfrm>
              <a:off x="1592492" y="1393380"/>
              <a:ext cx="3069081" cy="284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F8F56DFA-DA55-64BC-498E-89036B3ABB7B}"/>
                    </a:ext>
                  </a:extLst>
                </p:cNvPr>
                <p:cNvSpPr txBox="1"/>
                <p:nvPr/>
              </p:nvSpPr>
              <p:spPr>
                <a:xfrm>
                  <a:off x="1980344" y="3868417"/>
                  <a:ext cx="54709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F8F56DFA-DA55-64BC-498E-89036B3ABB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0344" y="3868417"/>
                  <a:ext cx="54709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0F41703A-C8C4-AC4F-DED1-A7688D7554D5}"/>
                    </a:ext>
                  </a:extLst>
                </p:cNvPr>
                <p:cNvSpPr txBox="1"/>
                <p:nvPr/>
              </p:nvSpPr>
              <p:spPr>
                <a:xfrm>
                  <a:off x="4099817" y="3575675"/>
                  <a:ext cx="42380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0F41703A-C8C4-AC4F-DED1-A7688D7554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817" y="3575675"/>
                  <a:ext cx="42380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06ABD17C-2E15-0808-E956-FE4EEA39D288}"/>
                    </a:ext>
                  </a:extLst>
                </p:cNvPr>
                <p:cNvSpPr txBox="1"/>
                <p:nvPr/>
              </p:nvSpPr>
              <p:spPr>
                <a:xfrm>
                  <a:off x="4140196" y="1456294"/>
                  <a:ext cx="55737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 b="1" i="0" smtClean="0">
                            <a:latin typeface="Cambria Math" panose="02040503050406030204" pitchFamily="18" charset="0"/>
                          </a:rPr>
                          <m:t>𝐌𝐒𝐄</m:t>
                        </m:r>
                      </m:oMath>
                    </m:oMathPara>
                  </a14:m>
                  <a:endParaRPr lang="pt-BR" b="1" dirty="0"/>
                </a:p>
              </p:txBody>
            </p:sp>
          </mc:Choice>
          <mc:Fallback xmlns=""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06ABD17C-2E15-0808-E956-FE4EEA39D2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196" y="1456294"/>
                  <a:ext cx="557373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04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4041F71A-DE1C-E129-7512-5E81C16C6EAB}"/>
              </a:ext>
            </a:extLst>
          </p:cNvPr>
          <p:cNvCxnSpPr>
            <a:cxnSpLocks/>
          </p:cNvCxnSpPr>
          <p:nvPr/>
        </p:nvCxnSpPr>
        <p:spPr>
          <a:xfrm flipH="1" flipV="1">
            <a:off x="3016026" y="3318553"/>
            <a:ext cx="497043" cy="10232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95EC4D88-9E4F-5552-6DCF-99C121BF0426}"/>
              </a:ext>
            </a:extLst>
          </p:cNvPr>
          <p:cNvSpPr txBox="1"/>
          <p:nvPr/>
        </p:nvSpPr>
        <p:spPr>
          <a:xfrm>
            <a:off x="2935287" y="4297726"/>
            <a:ext cx="1483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00B0F0"/>
                </a:solidFill>
              </a:rPr>
              <a:t>ponto de mínimo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0E22BE30-DFAE-8B87-D83B-05B9B69080D4}"/>
              </a:ext>
            </a:extLst>
          </p:cNvPr>
          <p:cNvSpPr/>
          <p:nvPr/>
        </p:nvSpPr>
        <p:spPr>
          <a:xfrm>
            <a:off x="2257425" y="6073775"/>
            <a:ext cx="330200" cy="273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A16A255-C8A7-13E5-A987-B241E01F62BC}"/>
              </a:ext>
            </a:extLst>
          </p:cNvPr>
          <p:cNvSpPr/>
          <p:nvPr/>
        </p:nvSpPr>
        <p:spPr>
          <a:xfrm>
            <a:off x="2901950" y="6073775"/>
            <a:ext cx="330200" cy="273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822D9EAD-1149-7FBE-C611-D40937DD1A9D}"/>
              </a:ext>
            </a:extLst>
          </p:cNvPr>
          <p:cNvCxnSpPr/>
          <p:nvPr/>
        </p:nvCxnSpPr>
        <p:spPr>
          <a:xfrm flipV="1">
            <a:off x="2800350" y="4543755"/>
            <a:ext cx="781050" cy="1530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9DE3902-824E-8DE4-4B5F-D95AEAF0C065}"/>
              </a:ext>
            </a:extLst>
          </p:cNvPr>
          <p:cNvSpPr txBox="1"/>
          <p:nvPr/>
        </p:nvSpPr>
        <p:spPr>
          <a:xfrm>
            <a:off x="2587625" y="5604004"/>
            <a:ext cx="695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?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586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(treinamento) do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706" y="1825625"/>
            <a:ext cx="6240694" cy="5032376"/>
          </a:xfrm>
        </p:spPr>
        <p:txBody>
          <a:bodyPr>
            <a:normAutofit/>
          </a:bodyPr>
          <a:lstStyle/>
          <a:p>
            <a:r>
              <a:rPr lang="pt-BR" dirty="0"/>
              <a:t>O processo que tem como objetivo minimizar o erro é chamado de </a:t>
            </a:r>
            <a:r>
              <a:rPr lang="pt-BR" b="1" i="1" dirty="0"/>
              <a:t>otimização</a:t>
            </a:r>
            <a:r>
              <a:rPr lang="pt-BR" dirty="0"/>
              <a:t> e, no contexto de ML, é conhecido como </a:t>
            </a:r>
            <a:r>
              <a:rPr lang="pt-BR" b="1" i="1" dirty="0"/>
              <a:t>treinamento do modelo</a:t>
            </a:r>
            <a:r>
              <a:rPr lang="pt-BR" dirty="0"/>
              <a:t>.</a:t>
            </a:r>
          </a:p>
          <a:p>
            <a:r>
              <a:rPr lang="pt-BR" dirty="0"/>
              <a:t>O treinamento/atualização do modelo se baseia em informação obtida a partir da função de erro.</a:t>
            </a:r>
          </a:p>
          <a:p>
            <a:r>
              <a:rPr lang="pt-BR" dirty="0"/>
              <a:t>Essa informação </a:t>
            </a:r>
            <a:r>
              <a:rPr lang="pt-BR" b="1" i="1" dirty="0">
                <a:solidFill>
                  <a:srgbClr val="00B050"/>
                </a:solidFill>
              </a:rPr>
              <a:t>aponta</a:t>
            </a:r>
            <a:r>
              <a:rPr lang="pt-BR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para a direção do ponto de mínimo </a:t>
            </a:r>
            <a:r>
              <a:rPr lang="pt-BR" b="1" i="1" dirty="0"/>
              <a:t>(i.e., conjunto de pesos ótimo)</a:t>
            </a:r>
            <a:r>
              <a:rPr lang="pt-BR" dirty="0"/>
              <a:t>.</a:t>
            </a:r>
          </a:p>
        </p:txBody>
      </p: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9F6194FB-F234-5221-2C40-FEA9956AEE0C}"/>
              </a:ext>
            </a:extLst>
          </p:cNvPr>
          <p:cNvGrpSpPr/>
          <p:nvPr/>
        </p:nvGrpSpPr>
        <p:grpSpPr>
          <a:xfrm>
            <a:off x="725184" y="1825625"/>
            <a:ext cx="4381189" cy="4083507"/>
            <a:chOff x="447782" y="1825625"/>
            <a:chExt cx="4381189" cy="4083507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840F54E6-6D97-C31B-F9D8-19F2AA3CDBF5}"/>
                </a:ext>
              </a:extLst>
            </p:cNvPr>
            <p:cNvGrpSpPr/>
            <p:nvPr/>
          </p:nvGrpSpPr>
          <p:grpSpPr>
            <a:xfrm>
              <a:off x="447782" y="1825625"/>
              <a:ext cx="4381189" cy="3859236"/>
              <a:chOff x="1592492" y="1393380"/>
              <a:chExt cx="3155387" cy="2846768"/>
            </a:xfrm>
          </p:grpSpPr>
          <p:pic>
            <p:nvPicPr>
              <p:cNvPr id="26" name="Picture 2" descr="Visualization for Function Optimization in Python -  MachineLearningMastery.com">
                <a:extLst>
                  <a:ext uri="{FF2B5EF4-FFF2-40B4-BE49-F238E27FC236}">
                    <a16:creationId xmlns:a16="http://schemas.microsoft.com/office/drawing/2014/main" id="{374B63DB-288A-70B9-44EF-3580F40CCC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468" t="17228" r="16217" b="10711"/>
              <a:stretch/>
            </p:blipFill>
            <p:spPr bwMode="auto">
              <a:xfrm>
                <a:off x="1592492" y="1393380"/>
                <a:ext cx="3069081" cy="2844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ixaDeTexto 26">
                    <a:extLst>
                      <a:ext uri="{FF2B5EF4-FFF2-40B4-BE49-F238E27FC236}">
                        <a16:creationId xmlns:a16="http://schemas.microsoft.com/office/drawing/2014/main" id="{00D42F04-97F1-C0EA-6B00-D0BD117CDEFF}"/>
                      </a:ext>
                    </a:extLst>
                  </p:cNvPr>
                  <p:cNvSpPr txBox="1"/>
                  <p:nvPr/>
                </p:nvSpPr>
                <p:spPr>
                  <a:xfrm>
                    <a:off x="2025506" y="3945007"/>
                    <a:ext cx="547099" cy="29514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7" name="CaixaDeTexto 26">
                    <a:extLst>
                      <a:ext uri="{FF2B5EF4-FFF2-40B4-BE49-F238E27FC236}">
                        <a16:creationId xmlns:a16="http://schemas.microsoft.com/office/drawing/2014/main" id="{00D42F04-97F1-C0EA-6B00-D0BD117CDE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506" y="3945007"/>
                    <a:ext cx="547099" cy="29514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ixaDeTexto 28">
                    <a:extLst>
                      <a:ext uri="{FF2B5EF4-FFF2-40B4-BE49-F238E27FC236}">
                        <a16:creationId xmlns:a16="http://schemas.microsoft.com/office/drawing/2014/main" id="{1FCA9EDF-24EB-6DAA-4AB3-9E76EE2FB342}"/>
                      </a:ext>
                    </a:extLst>
                  </p:cNvPr>
                  <p:cNvSpPr txBox="1"/>
                  <p:nvPr/>
                </p:nvSpPr>
                <p:spPr>
                  <a:xfrm>
                    <a:off x="4099817" y="3575675"/>
                    <a:ext cx="423809" cy="29514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9" name="CaixaDeTexto 28">
                    <a:extLst>
                      <a:ext uri="{FF2B5EF4-FFF2-40B4-BE49-F238E27FC236}">
                        <a16:creationId xmlns:a16="http://schemas.microsoft.com/office/drawing/2014/main" id="{1FCA9EDF-24EB-6DAA-4AB3-9E76EE2FB3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9817" y="3575675"/>
                    <a:ext cx="423809" cy="29514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aixaDeTexto 31">
                    <a:extLst>
                      <a:ext uri="{FF2B5EF4-FFF2-40B4-BE49-F238E27FC236}">
                        <a16:creationId xmlns:a16="http://schemas.microsoft.com/office/drawing/2014/main" id="{5C41B175-64DA-79AF-4D15-C9A59E4443D8}"/>
                      </a:ext>
                    </a:extLst>
                  </p:cNvPr>
                  <p:cNvSpPr txBox="1"/>
                  <p:nvPr/>
                </p:nvSpPr>
                <p:spPr>
                  <a:xfrm>
                    <a:off x="4190506" y="1542308"/>
                    <a:ext cx="557373" cy="27243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800" b="1" i="0" smtClean="0">
                              <a:latin typeface="Cambria Math" panose="02040503050406030204" pitchFamily="18" charset="0"/>
                            </a:rPr>
                            <m:t>𝐌𝐒𝐄</m:t>
                          </m:r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32" name="CaixaDeTexto 31">
                    <a:extLst>
                      <a:ext uri="{FF2B5EF4-FFF2-40B4-BE49-F238E27FC236}">
                        <a16:creationId xmlns:a16="http://schemas.microsoft.com/office/drawing/2014/main" id="{5C41B175-64DA-79AF-4D15-C9A59E4443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0506" y="1542308"/>
                    <a:ext cx="557373" cy="27243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ADFE79DF-D458-343A-A13D-98FD73B6A5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001" y="342488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C80ACF3A-3CFA-A0BC-CB05-D0ECA5FA14D5}"/>
                </a:ext>
              </a:extLst>
            </p:cNvPr>
            <p:cNvCxnSpPr>
              <a:cxnSpLocks/>
            </p:cNvCxnSpPr>
            <p:nvPr/>
          </p:nvCxnSpPr>
          <p:spPr>
            <a:xfrm>
              <a:off x="1595006" y="3476156"/>
              <a:ext cx="213643" cy="4052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E4FB3ED5-CBA0-424D-0693-7F2E0B11F067}"/>
                </a:ext>
              </a:extLst>
            </p:cNvPr>
            <p:cNvCxnSpPr>
              <a:cxnSpLocks/>
              <a:endCxn id="33" idx="4"/>
            </p:cNvCxnSpPr>
            <p:nvPr/>
          </p:nvCxnSpPr>
          <p:spPr>
            <a:xfrm flipH="1" flipV="1">
              <a:off x="1584001" y="3496885"/>
              <a:ext cx="11005" cy="46486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60709E57-1952-D602-5A8C-33759AF63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4775" y="4469673"/>
              <a:ext cx="931863" cy="27854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70469046-E645-754E-8DAB-C5843FA2CA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476" y="4155281"/>
              <a:ext cx="737530" cy="62878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1BCFD666-1E92-D928-BC71-CEB6A86917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0660" y="4144018"/>
              <a:ext cx="73266" cy="3290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A4C7AE2B-6CC5-1709-3D07-1602E5412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2149" y="4110038"/>
              <a:ext cx="0" cy="4091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79BBFED7-3E57-8610-AD49-8A0A1D984C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6947" y="4469673"/>
              <a:ext cx="623733" cy="12119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4AA6498F-657F-137E-D70A-390BEE15E5F0}"/>
                </a:ext>
              </a:extLst>
            </p:cNvPr>
            <p:cNvSpPr txBox="1"/>
            <p:nvPr/>
          </p:nvSpPr>
          <p:spPr>
            <a:xfrm>
              <a:off x="2426116" y="5601355"/>
              <a:ext cx="1483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B0F0"/>
                  </a:solidFill>
                </a:rPr>
                <a:t>ponto de mínimo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1D98E349-DD7D-48A2-457D-33CE98A94DE2}"/>
                  </a:ext>
                </a:extLst>
              </p:cNvPr>
              <p:cNvSpPr txBox="1"/>
              <p:nvPr/>
            </p:nvSpPr>
            <p:spPr>
              <a:xfrm>
                <a:off x="1942847" y="2907775"/>
                <a:ext cx="168381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Vá em direção a valores maiores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400" dirty="0"/>
                  <a:t> e menores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1D98E349-DD7D-48A2-457D-33CE98A94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847" y="2907775"/>
                <a:ext cx="1683810" cy="738664"/>
              </a:xfrm>
              <a:prstGeom prst="rect">
                <a:avLst/>
              </a:prstGeom>
              <a:blipFill>
                <a:blip r:embed="rId6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052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369" y="1690688"/>
            <a:ext cx="6792264" cy="5167312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Como veremos em breve, que de posse dessa informação, o algoritmo de otimização, conhecido como </a:t>
            </a:r>
            <a:r>
              <a:rPr lang="pt-BR" b="1" i="1" dirty="0">
                <a:solidFill>
                  <a:srgbClr val="00B050"/>
                </a:solidFill>
              </a:rPr>
              <a:t>gradiente descendente (GD)</a:t>
            </a:r>
            <a:r>
              <a:rPr lang="pt-BR" dirty="0"/>
              <a:t>, consegue </a:t>
            </a:r>
            <a:r>
              <a:rPr lang="pt-BR" b="1" i="1" dirty="0">
                <a:solidFill>
                  <a:srgbClr val="00B050"/>
                </a:solidFill>
              </a:rPr>
              <a:t>caminhar iterativamente</a:t>
            </a:r>
            <a:r>
              <a:rPr lang="pt-BR" dirty="0"/>
              <a:t> até o </a:t>
            </a:r>
            <a:r>
              <a:rPr lang="pt-BR" b="1" i="1" dirty="0">
                <a:solidFill>
                  <a:srgbClr val="00B050"/>
                </a:solidFill>
              </a:rPr>
              <a:t>ponto de mínimo </a:t>
            </a:r>
            <a:r>
              <a:rPr lang="pt-BR" dirty="0"/>
              <a:t>(i.e., conjunto de pesos ótimo).</a:t>
            </a:r>
          </a:p>
          <a:p>
            <a:r>
              <a:rPr lang="pt-BR" dirty="0"/>
              <a:t>A figura ao lado ilustra o processo iterativo de otimização realizado pelo GD.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partir de um ponto inicial (i.e., uma suposição aleatória de pesos), o algoritmo extrai a informação de direção do ponto de mínimo a partir da função de erro e a usa para atualizar o ponto atual (i.e., otimizar a suposição atual).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Em geral, o novo ponto (i.e., conjunto de pesos atualizado) resulta em um erro menor do que o anterior.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 processo é repetido a partir do novo ponto até que o erro seja minimizado.</a:t>
            </a:r>
          </a:p>
        </p:txBody>
      </p:sp>
      <p:pic>
        <p:nvPicPr>
          <p:cNvPr id="32" name="animated_linear_regression">
            <a:hlinkClick r:id="" action="ppaction://media"/>
            <a:extLst>
              <a:ext uri="{FF2B5EF4-FFF2-40B4-BE49-F238E27FC236}">
                <a16:creationId xmlns:a16="http://schemas.microsoft.com/office/drawing/2014/main" id="{66D25972-58E8-79DB-2476-AFDFC171820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4387" y="2052479"/>
            <a:ext cx="5095982" cy="382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0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00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B36A8-6590-17D8-1A21-CACFBD10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22D6CE-63C9-8C53-326D-3596DA5E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2694" cy="5032375"/>
          </a:xfrm>
        </p:spPr>
        <p:txBody>
          <a:bodyPr>
            <a:normAutofit/>
          </a:bodyPr>
          <a:lstStyle/>
          <a:p>
            <a:r>
              <a:rPr lang="pt-BR" dirty="0"/>
              <a:t>Nesse tópico nós vimos o que é o erro (ou perda) e definimos uma forma de medi-lo. </a:t>
            </a:r>
          </a:p>
          <a:p>
            <a:r>
              <a:rPr lang="pt-BR" dirty="0"/>
              <a:t>Agora, o próximo passo envolverá a definição de um processo que utilize a informação do erro para gerar o próximo palpite (ou suposição) de forma que ele seja melhor do que o atual.</a:t>
            </a:r>
          </a:p>
          <a:p>
            <a:r>
              <a:rPr lang="pt-BR" dirty="0"/>
              <a:t>Esse processo é chamado de </a:t>
            </a:r>
            <a:r>
              <a:rPr lang="pt-BR" b="1" i="1" dirty="0"/>
              <a:t>otimização </a:t>
            </a:r>
            <a:r>
              <a:rPr lang="pt-BR" dirty="0"/>
              <a:t>e será abordado em breve.</a:t>
            </a:r>
          </a:p>
          <a:p>
            <a:r>
              <a:rPr lang="pt-BR" dirty="0"/>
              <a:t>Mas primeiro, vamos dar uma olhada em um exemplo que nos dará uma ideia sobre como funciona esse processo de otimização.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6CB0C9-43A4-2741-FE2B-267BDD097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136" y="5440390"/>
            <a:ext cx="2823627" cy="127352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54A71DF-2BE0-4289-9C05-C0F039EA0472}"/>
              </a:ext>
            </a:extLst>
          </p:cNvPr>
          <p:cNvSpPr txBox="1"/>
          <p:nvPr/>
        </p:nvSpPr>
        <p:spPr>
          <a:xfrm>
            <a:off x="5843427" y="5815543"/>
            <a:ext cx="44718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hlinkClick r:id="rId3"/>
              </a:rPr>
              <a:t>Explorando a função de erro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17882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TP557 - Medindo a precisão de um modelo de ML</a:t>
            </a:r>
            <a:r>
              <a:rPr lang="pt-BR" dirty="0"/>
              <a:t>”.</a:t>
            </a:r>
          </a:p>
          <a:p>
            <a:r>
              <a:rPr lang="pt-BR" dirty="0"/>
              <a:t>Exercício: </a:t>
            </a:r>
            <a:r>
              <a:rPr lang="pt-BR" dirty="0">
                <a:hlinkClick r:id="rId3"/>
              </a:rPr>
              <a:t>Encontre os pesos da função hipótese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Agrupar 38">
            <a:extLst>
              <a:ext uri="{FF2B5EF4-FFF2-40B4-BE49-F238E27FC236}">
                <a16:creationId xmlns:a16="http://schemas.microsoft.com/office/drawing/2014/main" id="{5E685139-6069-966B-FDA3-84FF70C86088}"/>
              </a:ext>
            </a:extLst>
          </p:cNvPr>
          <p:cNvGrpSpPr/>
          <p:nvPr/>
        </p:nvGrpSpPr>
        <p:grpSpPr>
          <a:xfrm>
            <a:off x="6096000" y="2755900"/>
            <a:ext cx="5549900" cy="1200149"/>
            <a:chOff x="6096000" y="2755900"/>
            <a:chExt cx="5549900" cy="1200149"/>
          </a:xfrm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E6ADE51B-F5F0-50B9-9081-03D4DE974930}"/>
                </a:ext>
              </a:extLst>
            </p:cNvPr>
            <p:cNvSpPr/>
            <p:nvPr/>
          </p:nvSpPr>
          <p:spPr>
            <a:xfrm>
              <a:off x="6096000" y="2755900"/>
              <a:ext cx="1587500" cy="8255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Faça uma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D940D749-1DB6-C701-C5CF-CC3C4BAAA2B1}"/>
                </a:ext>
              </a:extLst>
            </p:cNvPr>
            <p:cNvSpPr/>
            <p:nvPr/>
          </p:nvSpPr>
          <p:spPr>
            <a:xfrm>
              <a:off x="8077200" y="2755900"/>
              <a:ext cx="1587500" cy="825500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Meça o desempenho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68711CE1-2F1A-4017-F301-880EEE647FF1}"/>
                </a:ext>
              </a:extLst>
            </p:cNvPr>
            <p:cNvSpPr/>
            <p:nvPr/>
          </p:nvSpPr>
          <p:spPr>
            <a:xfrm>
              <a:off x="10058400" y="2755900"/>
              <a:ext cx="1587500" cy="8255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Otimiz</a:t>
              </a:r>
              <a:r>
                <a:rPr lang="pt-BR" dirty="0">
                  <a:solidFill>
                    <a:schemeClr val="bg1"/>
                  </a:solidFill>
                  <a:latin typeface="Söhne"/>
                </a:rPr>
                <a:t>e sua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4FFFC850-2670-B7F3-8510-994383D2277D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>
              <a:off x="7683500" y="3168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0225DCE3-778F-016F-9ED6-491B23819EE0}"/>
                </a:ext>
              </a:extLst>
            </p:cNvPr>
            <p:cNvCxnSpPr>
              <a:cxnSpLocks/>
            </p:cNvCxnSpPr>
            <p:nvPr/>
          </p:nvCxnSpPr>
          <p:spPr>
            <a:xfrm>
              <a:off x="9664700" y="3168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: Angulado 32">
              <a:extLst>
                <a:ext uri="{FF2B5EF4-FFF2-40B4-BE49-F238E27FC236}">
                  <a16:creationId xmlns:a16="http://schemas.microsoft.com/office/drawing/2014/main" id="{7B1D31D0-A6F9-D3C2-EA32-0C39FBCDDFD8}"/>
                </a:ext>
              </a:extLst>
            </p:cNvPr>
            <p:cNvCxnSpPr>
              <a:stCxn id="30" idx="2"/>
              <a:endCxn id="28" idx="2"/>
            </p:cNvCxnSpPr>
            <p:nvPr/>
          </p:nvCxnSpPr>
          <p:spPr>
            <a:xfrm rot="5400000">
              <a:off x="8870950" y="1600200"/>
              <a:ext cx="12700" cy="3962400"/>
            </a:xfrm>
            <a:prstGeom prst="bentConnector3">
              <a:avLst>
                <a:gd name="adj1" fmla="val 28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2CBBF828-16D7-52D8-6232-E770A830B319}"/>
                </a:ext>
              </a:extLst>
            </p:cNvPr>
            <p:cNvSpPr txBox="1"/>
            <p:nvPr/>
          </p:nvSpPr>
          <p:spPr>
            <a:xfrm>
              <a:off x="6896100" y="3648272"/>
              <a:ext cx="396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repita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3427A9E2-3AFA-A87D-3728-FD640A350F46}"/>
              </a:ext>
            </a:extLst>
          </p:cNvPr>
          <p:cNvGrpSpPr/>
          <p:nvPr/>
        </p:nvGrpSpPr>
        <p:grpSpPr>
          <a:xfrm>
            <a:off x="368300" y="596900"/>
            <a:ext cx="5549900" cy="1188938"/>
            <a:chOff x="368300" y="596900"/>
            <a:chExt cx="5549900" cy="1188938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09AC80A3-7692-65F9-9351-F18962A5491D}"/>
                </a:ext>
              </a:extLst>
            </p:cNvPr>
            <p:cNvSpPr/>
            <p:nvPr/>
          </p:nvSpPr>
          <p:spPr>
            <a:xfrm>
              <a:off x="368300" y="596900"/>
              <a:ext cx="1587500" cy="8255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Faça uma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FA0966A8-1BF3-C8DE-8779-2E122A343932}"/>
                </a:ext>
              </a:extLst>
            </p:cNvPr>
            <p:cNvSpPr/>
            <p:nvPr/>
          </p:nvSpPr>
          <p:spPr>
            <a:xfrm>
              <a:off x="2349500" y="596900"/>
              <a:ext cx="1587500" cy="825500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Meça o desempenho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232E9981-B45D-A800-524D-E74475D2C365}"/>
                </a:ext>
              </a:extLst>
            </p:cNvPr>
            <p:cNvSpPr/>
            <p:nvPr/>
          </p:nvSpPr>
          <p:spPr>
            <a:xfrm>
              <a:off x="4330700" y="596900"/>
              <a:ext cx="1587500" cy="825500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Otimiz</a:t>
              </a:r>
              <a:r>
                <a:rPr lang="pt-BR" dirty="0">
                  <a:solidFill>
                    <a:schemeClr val="bg1"/>
                  </a:solidFill>
                  <a:latin typeface="Söhne"/>
                </a:rPr>
                <a:t>e sua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E6F82BE2-1BAB-3F9A-FCE0-334FA744F2D4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1955800" y="1009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67C820A-62BC-AE65-5F7F-74C08A0DE146}"/>
                </a:ext>
              </a:extLst>
            </p:cNvPr>
            <p:cNvCxnSpPr>
              <a:cxnSpLocks/>
            </p:cNvCxnSpPr>
            <p:nvPr/>
          </p:nvCxnSpPr>
          <p:spPr>
            <a:xfrm>
              <a:off x="3937000" y="1009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: Angulado 15">
              <a:extLst>
                <a:ext uri="{FF2B5EF4-FFF2-40B4-BE49-F238E27FC236}">
                  <a16:creationId xmlns:a16="http://schemas.microsoft.com/office/drawing/2014/main" id="{8A71928B-DBBF-321B-7A0D-3011AE2D6259}"/>
                </a:ext>
              </a:extLst>
            </p:cNvPr>
            <p:cNvCxnSpPr>
              <a:stCxn id="6" idx="2"/>
              <a:endCxn id="4" idx="2"/>
            </p:cNvCxnSpPr>
            <p:nvPr/>
          </p:nvCxnSpPr>
          <p:spPr>
            <a:xfrm rot="5400000">
              <a:off x="3143250" y="-558800"/>
              <a:ext cx="12700" cy="3962400"/>
            </a:xfrm>
            <a:prstGeom prst="bentConnector3">
              <a:avLst>
                <a:gd name="adj1" fmla="val 28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AD83AB7-C3C7-6FB4-9A67-30F0F4028859}"/>
                </a:ext>
              </a:extLst>
            </p:cNvPr>
            <p:cNvSpPr txBox="1"/>
            <p:nvPr/>
          </p:nvSpPr>
          <p:spPr>
            <a:xfrm>
              <a:off x="1162050" y="1478061"/>
              <a:ext cx="396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repita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9CADEF22-2DB6-5516-566F-3ED636D4E808}"/>
              </a:ext>
            </a:extLst>
          </p:cNvPr>
          <p:cNvGrpSpPr/>
          <p:nvPr/>
        </p:nvGrpSpPr>
        <p:grpSpPr>
          <a:xfrm>
            <a:off x="374650" y="4432300"/>
            <a:ext cx="5549900" cy="1163538"/>
            <a:chOff x="374650" y="4432300"/>
            <a:chExt cx="5549900" cy="1163538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DCCDA0D2-6061-15B0-BC53-560EB981381A}"/>
                </a:ext>
              </a:extLst>
            </p:cNvPr>
            <p:cNvSpPr/>
            <p:nvPr/>
          </p:nvSpPr>
          <p:spPr>
            <a:xfrm>
              <a:off x="374650" y="4432300"/>
              <a:ext cx="1587500" cy="825500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Faça uma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DB44A420-2619-26B9-3F25-677ADAF8F27D}"/>
                </a:ext>
              </a:extLst>
            </p:cNvPr>
            <p:cNvSpPr/>
            <p:nvPr/>
          </p:nvSpPr>
          <p:spPr>
            <a:xfrm>
              <a:off x="2355850" y="4432300"/>
              <a:ext cx="1587500" cy="8255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Meça o desempenho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A421792E-EA21-B83B-85A6-6C08D8A12985}"/>
                </a:ext>
              </a:extLst>
            </p:cNvPr>
            <p:cNvSpPr/>
            <p:nvPr/>
          </p:nvSpPr>
          <p:spPr>
            <a:xfrm>
              <a:off x="4337050" y="4432300"/>
              <a:ext cx="1587500" cy="825500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Otimiz</a:t>
              </a:r>
              <a:r>
                <a:rPr lang="pt-BR" dirty="0">
                  <a:solidFill>
                    <a:schemeClr val="bg1"/>
                  </a:solidFill>
                  <a:latin typeface="Söhne"/>
                </a:rPr>
                <a:t>e sua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15627F5F-D2DE-39C5-456D-4CD918271F41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>
              <a:off x="1962150" y="48450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DA460B65-91E8-E67A-6546-DFB3814235E0}"/>
                </a:ext>
              </a:extLst>
            </p:cNvPr>
            <p:cNvCxnSpPr>
              <a:cxnSpLocks/>
            </p:cNvCxnSpPr>
            <p:nvPr/>
          </p:nvCxnSpPr>
          <p:spPr>
            <a:xfrm>
              <a:off x="3943350" y="48450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: Angulado 25">
              <a:extLst>
                <a:ext uri="{FF2B5EF4-FFF2-40B4-BE49-F238E27FC236}">
                  <a16:creationId xmlns:a16="http://schemas.microsoft.com/office/drawing/2014/main" id="{3FBD8BE1-430E-E41F-F104-C62BB7F6386F}"/>
                </a:ext>
              </a:extLst>
            </p:cNvPr>
            <p:cNvCxnSpPr>
              <a:stCxn id="23" idx="2"/>
              <a:endCxn id="21" idx="2"/>
            </p:cNvCxnSpPr>
            <p:nvPr/>
          </p:nvCxnSpPr>
          <p:spPr>
            <a:xfrm rot="5400000">
              <a:off x="3149600" y="3276600"/>
              <a:ext cx="12700" cy="3962400"/>
            </a:xfrm>
            <a:prstGeom prst="bentConnector3">
              <a:avLst>
                <a:gd name="adj1" fmla="val 28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6C09C5AD-FA88-A0E1-065B-C8A1ACED5A9E}"/>
                </a:ext>
              </a:extLst>
            </p:cNvPr>
            <p:cNvSpPr txBox="1"/>
            <p:nvPr/>
          </p:nvSpPr>
          <p:spPr>
            <a:xfrm>
              <a:off x="1162050" y="5288061"/>
              <a:ext cx="396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repita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91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Mapeando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pt-BR" b="1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1192" y="1825624"/>
                <a:ext cx="676039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Considerem esses dois conjuntos de números.</a:t>
                </a:r>
              </a:p>
              <a:p>
                <a:r>
                  <a:rPr lang="pt-BR" dirty="0"/>
                  <a:t>Qual a relação entre os dois conjuntos?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qual 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que mapeia </a:t>
                </a:r>
                <a:r>
                  <a:rPr lang="pt-BR" dirty="0"/>
                  <a:t>os valores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?</a:t>
                </a:r>
              </a:p>
              <a:p>
                <a:r>
                  <a:rPr lang="pt-BR" dirty="0"/>
                  <a:t>Nós sabemos que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é uma função 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nós só não sabemos que função é essa.</a:t>
                </a:r>
              </a:p>
              <a:p>
                <a:r>
                  <a:rPr lang="pt-BR" dirty="0"/>
                  <a:t>Que tal plotarmos esses pontos?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1192" y="1825624"/>
                <a:ext cx="6760396" cy="5032375"/>
              </a:xfrm>
              <a:blipFill>
                <a:blip r:embed="rId3"/>
                <a:stretch>
                  <a:fillRect l="-1623" t="-1937" r="-25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/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26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Mapeando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: Função hipótese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0786" y="1825624"/>
                <a:ext cx="640080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Ao plotarmos os pontos, percebemos que existe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relação linear </a:t>
                </a:r>
                <a:r>
                  <a:rPr lang="pt-BR" dirty="0"/>
                  <a:t>entre eles.</a:t>
                </a:r>
              </a:p>
              <a:p>
                <a:r>
                  <a:rPr lang="pt-BR" dirty="0"/>
                  <a:t>Podemos criar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hipótese</a:t>
                </a:r>
                <a:r>
                  <a:rPr lang="pt-BR" dirty="0"/>
                  <a:t> de que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reta</a:t>
                </a:r>
                <a:r>
                  <a:rPr lang="pt-BR" dirty="0"/>
                  <a:t> explica esse mapeamento.</a:t>
                </a:r>
              </a:p>
              <a:p>
                <a:r>
                  <a:rPr lang="pt-BR" dirty="0"/>
                  <a:t>Portanto, usamos a função de uma reta para definir o mapeamento: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dirty="0"/>
              </a:p>
              <a:p>
                <a:r>
                  <a:rPr lang="pt-BR" dirty="0"/>
                  <a:t>Agora precisamos encontrar os valores dos parâmetros (ou pesos)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0786" y="1825624"/>
                <a:ext cx="6400801" cy="5032375"/>
              </a:xfrm>
              <a:blipFill>
                <a:blip r:embed="rId3"/>
                <a:stretch>
                  <a:fillRect l="-1714" t="-1937" r="-4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/>
              <p:nvPr/>
            </p:nvSpPr>
            <p:spPr>
              <a:xfrm>
                <a:off x="766281" y="1690688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81" y="1690688"/>
                <a:ext cx="4275711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2F929B73-2163-E9DA-DD98-A24E44354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22" y="3262831"/>
            <a:ext cx="4528670" cy="351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4D0DA7D0-9DF9-2C08-3122-405034D987C4}"/>
              </a:ext>
            </a:extLst>
          </p:cNvPr>
          <p:cNvSpPr/>
          <p:nvPr/>
        </p:nvSpPr>
        <p:spPr>
          <a:xfrm>
            <a:off x="2777657" y="2835474"/>
            <a:ext cx="359596" cy="4273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99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Suposição e Predição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15184" y="1825624"/>
                <a:ext cx="5654208" cy="5032375"/>
              </a:xfrm>
            </p:spPr>
            <p:txBody>
              <a:bodyPr/>
              <a:lstStyle/>
              <a:p>
                <a:r>
                  <a:rPr lang="pt-BR" dirty="0"/>
                  <a:t>Vamos começar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atribuindo</a:t>
                </a:r>
                <a:r>
                  <a:rPr lang="pt-BR" dirty="0"/>
                  <a:t> alguns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valores aleatórios para os pesos</a:t>
                </a:r>
                <a:r>
                  <a:rPr lang="pt-BR" dirty="0"/>
                  <a:t>, ou seja, vamos fazer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suposição</a:t>
                </a:r>
                <a:r>
                  <a:rPr lang="pt-BR" dirty="0"/>
                  <a:t> (dar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palpite</a:t>
                </a:r>
                <a:r>
                  <a:rPr lang="pt-BR" dirty="0"/>
                  <a:t>) sobre os valores.</a:t>
                </a:r>
              </a:p>
              <a:p>
                <a:r>
                  <a:rPr lang="pt-BR" dirty="0"/>
                  <a:t>Como medimos se essa função hipótese é boa ou ruim?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Usamos os valores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para obter o mapeamento (i.e., predição) feito pela função e comparamos com os valores de saída esperados,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15184" y="1825624"/>
                <a:ext cx="5654208" cy="5032375"/>
              </a:xfrm>
              <a:blipFill>
                <a:blip r:embed="rId2"/>
                <a:stretch>
                  <a:fillRect l="-1942" t="-1937" r="-21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/>
              <p:nvPr/>
            </p:nvSpPr>
            <p:spPr>
              <a:xfrm>
                <a:off x="838200" y="2096196"/>
                <a:ext cx="556403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])=−1+3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96196"/>
                <a:ext cx="556403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/>
              <p:nvPr/>
            </p:nvSpPr>
            <p:spPr>
              <a:xfrm>
                <a:off x="838200" y="2844225"/>
                <a:ext cx="42757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44225"/>
                <a:ext cx="427571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/>
              <p:nvPr/>
            </p:nvSpPr>
            <p:spPr>
              <a:xfrm>
                <a:off x="838200" y="4188868"/>
                <a:ext cx="48845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4, −1, 2, 5, 8, 11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88868"/>
                <a:ext cx="488450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80045694-BE57-1C2E-0CCC-44F6CB26F7D2}"/>
              </a:ext>
            </a:extLst>
          </p:cNvPr>
          <p:cNvSpPr txBox="1"/>
          <p:nvPr/>
        </p:nvSpPr>
        <p:spPr>
          <a:xfrm>
            <a:off x="838200" y="3788758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feitas pela função hipótese atual: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7679470-3B67-4D52-F73A-2C0E039620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94" y="5392183"/>
            <a:ext cx="5564039" cy="12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6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quão boa é a função hipótese?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9296" y="1825624"/>
            <a:ext cx="5500096" cy="5032375"/>
          </a:xfrm>
        </p:spPr>
        <p:txBody>
          <a:bodyPr/>
          <a:lstStyle/>
          <a:p>
            <a:r>
              <a:rPr lang="pt-BR" dirty="0"/>
              <a:t>Vemos que os </a:t>
            </a:r>
            <a:r>
              <a:rPr lang="pt-BR" b="1" i="1" dirty="0">
                <a:solidFill>
                  <a:srgbClr val="00B050"/>
                </a:solidFill>
              </a:rPr>
              <a:t>valores</a:t>
            </a:r>
            <a:r>
              <a:rPr lang="pt-BR" dirty="0"/>
              <a:t> preditos e esperados </a:t>
            </a:r>
            <a:r>
              <a:rPr lang="pt-BR" b="1" i="1" dirty="0">
                <a:solidFill>
                  <a:srgbClr val="00B050"/>
                </a:solidFill>
              </a:rPr>
              <a:t>não são os mesmos</a:t>
            </a:r>
            <a:r>
              <a:rPr lang="pt-BR" dirty="0"/>
              <a:t>.</a:t>
            </a:r>
          </a:p>
          <a:p>
            <a:r>
              <a:rPr lang="pt-BR" dirty="0"/>
              <a:t>Os três primeiros valores até são próximos, mas os últimos já estão mais distantes.</a:t>
            </a:r>
          </a:p>
          <a:p>
            <a:r>
              <a:rPr lang="pt-BR" dirty="0"/>
              <a:t>Existe uma maneira de </a:t>
            </a:r>
            <a:r>
              <a:rPr lang="pt-BR" b="1" i="1" dirty="0">
                <a:solidFill>
                  <a:srgbClr val="00B050"/>
                </a:solidFill>
              </a:rPr>
              <a:t>formalizarmos</a:t>
            </a:r>
            <a:r>
              <a:rPr lang="pt-BR" dirty="0"/>
              <a:t> um </a:t>
            </a:r>
            <a:r>
              <a:rPr lang="pt-BR" b="1" i="1" dirty="0">
                <a:solidFill>
                  <a:srgbClr val="00B050"/>
                </a:solidFill>
              </a:rPr>
              <a:t>cálculo do quão bom ou ruim </a:t>
            </a:r>
            <a:r>
              <a:rPr lang="pt-BR" dirty="0"/>
              <a:t>essa função hipótese e suas predições são?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/>
              <p:nvPr/>
            </p:nvSpPr>
            <p:spPr>
              <a:xfrm>
                <a:off x="838199" y="1677096"/>
                <a:ext cx="538843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−1+3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677096"/>
                <a:ext cx="538843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/>
              <p:nvPr/>
            </p:nvSpPr>
            <p:spPr>
              <a:xfrm>
                <a:off x="838200" y="2298125"/>
                <a:ext cx="42757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98125"/>
                <a:ext cx="427571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/>
              <p:nvPr/>
            </p:nvSpPr>
            <p:spPr>
              <a:xfrm>
                <a:off x="838200" y="3528468"/>
                <a:ext cx="48845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4, −1, 2, 5, 8, 11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28468"/>
                <a:ext cx="488450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80045694-BE57-1C2E-0CCC-44F6CB26F7D2}"/>
              </a:ext>
            </a:extLst>
          </p:cNvPr>
          <p:cNvSpPr txBox="1"/>
          <p:nvPr/>
        </p:nvSpPr>
        <p:spPr>
          <a:xfrm>
            <a:off x="838200" y="3128358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 pela função hipótese atual: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278CA7A-1017-066E-C955-CEE7F26CB8CF}"/>
                  </a:ext>
                </a:extLst>
              </p:cNvPr>
              <p:cNvSpPr txBox="1"/>
              <p:nvPr/>
            </p:nvSpPr>
            <p:spPr>
              <a:xfrm>
                <a:off x="838200" y="4682004"/>
                <a:ext cx="46464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278CA7A-1017-066E-C955-CEE7F26CB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82004"/>
                <a:ext cx="464648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6AE4A780-2D79-19B0-B1E9-74650FFF6CE2}"/>
              </a:ext>
            </a:extLst>
          </p:cNvPr>
          <p:cNvSpPr txBox="1"/>
          <p:nvPr/>
        </p:nvSpPr>
        <p:spPr>
          <a:xfrm>
            <a:off x="817652" y="4357157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Valores de saída esperados: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264004C-5785-B53A-912B-070D69AF00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2" y="5500701"/>
            <a:ext cx="5564039" cy="12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7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medir as distâncias!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</p:spPr>
            <p:txBody>
              <a:bodyPr/>
              <a:lstStyle/>
              <a:p>
                <a:r>
                  <a:rPr lang="pt-BR" dirty="0"/>
                  <a:t>Talvez nós possamos definir uma métrica de desempenho plotando os valores esperados e preditos. </a:t>
                </a:r>
              </a:p>
              <a:p>
                <a:r>
                  <a:rPr lang="pt-BR" dirty="0"/>
                  <a:t>Na figura ao lado, temos os pontos preditos e esperados para cada valor de </a:t>
                </a:r>
                <a14:m>
                  <m:oMath xmlns:m="http://schemas.openxmlformats.org/officeDocument/2006/math">
                    <m:r>
                      <a:rPr lang="pt-BR" sz="2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  <a:blipFill>
                <a:blip r:embed="rId2"/>
                <a:stretch>
                  <a:fillRect l="-183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">
            <a:extLst>
              <a:ext uri="{FF2B5EF4-FFF2-40B4-BE49-F238E27FC236}">
                <a16:creationId xmlns:a16="http://schemas.microsoft.com/office/drawing/2014/main" id="{AF4ABB3B-6DD5-472D-1C06-9342ED7E2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92" y="2064964"/>
            <a:ext cx="4654432" cy="356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96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medir as distâncias!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833" y="1825624"/>
            <a:ext cx="5979559" cy="5032375"/>
          </a:xfrm>
        </p:spPr>
        <p:txBody>
          <a:bodyPr>
            <a:normAutofit/>
          </a:bodyPr>
          <a:lstStyle/>
          <a:p>
            <a:r>
              <a:rPr lang="pt-BR" dirty="0"/>
              <a:t>Podemos traçar uma reta entre cada ponto e, pelo comprimento dessas retas (ou </a:t>
            </a:r>
            <a:r>
              <a:rPr lang="pt-BR" b="1" i="1" dirty="0">
                <a:solidFill>
                  <a:srgbClr val="00B050"/>
                </a:solidFill>
              </a:rPr>
              <a:t>diferença entre os pontos</a:t>
            </a:r>
            <a:r>
              <a:rPr lang="pt-BR" dirty="0"/>
              <a:t>), </a:t>
            </a:r>
            <a:r>
              <a:rPr lang="pt-BR" b="1" i="1" dirty="0">
                <a:solidFill>
                  <a:srgbClr val="00B050"/>
                </a:solidFill>
              </a:rPr>
              <a:t>descobrir se a função hipótese é boa ou não</a:t>
            </a:r>
            <a:r>
              <a:rPr lang="pt-BR" dirty="0"/>
              <a:t>.</a:t>
            </a:r>
          </a:p>
          <a:p>
            <a:r>
              <a:rPr lang="pt-BR" dirty="0"/>
              <a:t>O comprimento de cada reta é mostrado ao lado delas.</a:t>
            </a:r>
          </a:p>
          <a:p>
            <a:r>
              <a:rPr lang="pt-BR" dirty="0"/>
              <a:t>Talvez nós possamos </a:t>
            </a:r>
            <a:r>
              <a:rPr lang="pt-BR" b="1" i="1" dirty="0">
                <a:solidFill>
                  <a:srgbClr val="00B050"/>
                </a:solidFill>
              </a:rPr>
              <a:t>calcular a média dos comprimentos</a:t>
            </a:r>
            <a:r>
              <a:rPr lang="pt-BR" dirty="0"/>
              <a:t> para obter o </a:t>
            </a:r>
            <a:r>
              <a:rPr lang="pt-BR" b="1" i="1" dirty="0"/>
              <a:t>erro médio </a:t>
            </a:r>
            <a:r>
              <a:rPr lang="pt-BR" dirty="0"/>
              <a:t>causado pela função hipótese atual.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C6C7F99-319F-3F5F-707A-3647CB0C494E}"/>
              </a:ext>
            </a:extLst>
          </p:cNvPr>
          <p:cNvGrpSpPr/>
          <p:nvPr/>
        </p:nvGrpSpPr>
        <p:grpSpPr>
          <a:xfrm>
            <a:off x="501294" y="1825624"/>
            <a:ext cx="4902989" cy="3568398"/>
            <a:chOff x="336908" y="2375202"/>
            <a:chExt cx="4902989" cy="3568398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8FF7C909-12C2-1F28-3CD1-F415FDEBCF05}"/>
                </a:ext>
              </a:extLst>
            </p:cNvPr>
            <p:cNvGrpSpPr/>
            <p:nvPr/>
          </p:nvGrpSpPr>
          <p:grpSpPr>
            <a:xfrm>
              <a:off x="336908" y="2375202"/>
              <a:ext cx="4654432" cy="3568398"/>
              <a:chOff x="324492" y="2280864"/>
              <a:chExt cx="4654432" cy="3568398"/>
            </a:xfrm>
          </p:grpSpPr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1D1D236C-D17A-910F-590E-14660AC344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492" y="2280864"/>
                <a:ext cx="4654432" cy="35683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17F923C8-0338-E3A0-307C-4C48FF5D4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9638" y="2488406"/>
                <a:ext cx="0" cy="75723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108E4EB3-0A18-7674-4972-08EE9EB6C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118" y="3038475"/>
                <a:ext cx="0" cy="55959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2DD01A53-07A0-0690-1495-693F9ECD4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9931" y="3579019"/>
                <a:ext cx="0" cy="38338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CB18CCA6-494D-B0A3-4D7E-74DA8CC3B8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6506" y="414337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2C62E84-F226-525B-CA91-F7ED46F858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750" y="505063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19F74EA-B98D-DDFF-AB65-A7E1DCDF4697}"/>
                </a:ext>
              </a:extLst>
            </p:cNvPr>
            <p:cNvSpPr txBox="1"/>
            <p:nvPr/>
          </p:nvSpPr>
          <p:spPr>
            <a:xfrm>
              <a:off x="1050166" y="5012580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-1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8FD813C-F31B-C73D-966D-8C7F0F909160}"/>
                </a:ext>
              </a:extLst>
            </p:cNvPr>
            <p:cNvSpPr txBox="1"/>
            <p:nvPr/>
          </p:nvSpPr>
          <p:spPr>
            <a:xfrm>
              <a:off x="1794198" y="4598076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852C7D1-AB69-D606-FC4E-0B5C2BACB107}"/>
                </a:ext>
              </a:extLst>
            </p:cNvPr>
            <p:cNvSpPr txBox="1"/>
            <p:nvPr/>
          </p:nvSpPr>
          <p:spPr>
            <a:xfrm>
              <a:off x="2551446" y="4154017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E922D3C-5A4A-3D21-6197-DBAF14CDD453}"/>
                </a:ext>
              </a:extLst>
            </p:cNvPr>
            <p:cNvSpPr txBox="1"/>
            <p:nvPr/>
          </p:nvSpPr>
          <p:spPr>
            <a:xfrm>
              <a:off x="3270315" y="3686733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086DBF0-CF72-E0B1-1CAA-C89D91AF58FC}"/>
                </a:ext>
              </a:extLst>
            </p:cNvPr>
            <p:cNvSpPr txBox="1"/>
            <p:nvPr/>
          </p:nvSpPr>
          <p:spPr>
            <a:xfrm>
              <a:off x="4010104" y="321580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FC5DBDA-2B32-374E-2937-C6D4CC105E04}"/>
                </a:ext>
              </a:extLst>
            </p:cNvPr>
            <p:cNvSpPr txBox="1"/>
            <p:nvPr/>
          </p:nvSpPr>
          <p:spPr>
            <a:xfrm>
              <a:off x="4708373" y="276348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D20CBB2-FDAA-391D-A50B-D2D2B6FB1278}"/>
                  </a:ext>
                </a:extLst>
              </p:cNvPr>
              <p:cNvSpPr txBox="1"/>
              <p:nvPr/>
            </p:nvSpPr>
            <p:spPr>
              <a:xfrm>
                <a:off x="945221" y="5604775"/>
                <a:ext cx="409938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3200" b="0" i="0" smtClean="0">
                          <a:latin typeface="Cambria Math" panose="02040503050406030204" pitchFamily="18" charset="0"/>
                        </a:rPr>
                        <m:t>diff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]=</m:t>
                      </m:r>
                      <m:acc>
                        <m:accPr>
                          <m:chr m:val="̂"/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]−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D20CBB2-FDAA-391D-A50B-D2D2B6FB1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21" y="5604775"/>
                <a:ext cx="40993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have Direita 18">
            <a:extLst>
              <a:ext uri="{FF2B5EF4-FFF2-40B4-BE49-F238E27FC236}">
                <a16:creationId xmlns:a16="http://schemas.microsoft.com/office/drawing/2014/main" id="{B6B6FEBB-31F4-7252-312B-0E7FCA16E244}"/>
              </a:ext>
            </a:extLst>
          </p:cNvPr>
          <p:cNvSpPr/>
          <p:nvPr/>
        </p:nvSpPr>
        <p:spPr>
          <a:xfrm rot="5400000">
            <a:off x="2837020" y="3426863"/>
            <a:ext cx="315791" cy="40993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804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Temos um problema!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0529" y="1825624"/>
            <a:ext cx="6068863" cy="5032375"/>
          </a:xfrm>
        </p:spPr>
        <p:txBody>
          <a:bodyPr>
            <a:normAutofit/>
          </a:bodyPr>
          <a:lstStyle/>
          <a:p>
            <a:r>
              <a:rPr lang="pt-BR" dirty="0"/>
              <a:t>Ao somarmos os comprimentos, mesmo as predições para os dois pontos estando erradas, seus erros se cancelariam, afetando a medida de desempenho.</a:t>
            </a:r>
          </a:p>
          <a:p>
            <a:r>
              <a:rPr lang="pt-BR" dirty="0"/>
              <a:t>Isso poderia sugerir que 3 de 6 predições estão corretas, o que sabemos não ser verdade.</a:t>
            </a:r>
          </a:p>
          <a:p>
            <a:r>
              <a:rPr lang="pt-BR" dirty="0"/>
              <a:t>O que podemos fazer para resolver esse problema?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89464E1D-FEE2-AAC0-80C0-379EEC02375F}"/>
              </a:ext>
            </a:extLst>
          </p:cNvPr>
          <p:cNvGrpSpPr/>
          <p:nvPr/>
        </p:nvGrpSpPr>
        <p:grpSpPr>
          <a:xfrm>
            <a:off x="400408" y="1579485"/>
            <a:ext cx="4902989" cy="3568398"/>
            <a:chOff x="400408" y="1644801"/>
            <a:chExt cx="4902989" cy="3568398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89212B23-55CD-CCDA-9C3B-BA14483628E4}"/>
                </a:ext>
              </a:extLst>
            </p:cNvPr>
            <p:cNvGrpSpPr/>
            <p:nvPr/>
          </p:nvGrpSpPr>
          <p:grpSpPr>
            <a:xfrm>
              <a:off x="400408" y="1644801"/>
              <a:ext cx="4902989" cy="3568398"/>
              <a:chOff x="336908" y="2375202"/>
              <a:chExt cx="4902989" cy="3568398"/>
            </a:xfrm>
          </p:grpSpPr>
          <p:grpSp>
            <p:nvGrpSpPr>
              <p:cNvPr id="4" name="Agrupar 3">
                <a:extLst>
                  <a:ext uri="{FF2B5EF4-FFF2-40B4-BE49-F238E27FC236}">
                    <a16:creationId xmlns:a16="http://schemas.microsoft.com/office/drawing/2014/main" id="{8FF7C909-12C2-1F28-3CD1-F415FDEBCF05}"/>
                  </a:ext>
                </a:extLst>
              </p:cNvPr>
              <p:cNvGrpSpPr/>
              <p:nvPr/>
            </p:nvGrpSpPr>
            <p:grpSpPr>
              <a:xfrm>
                <a:off x="336908" y="2375202"/>
                <a:ext cx="4654432" cy="3568398"/>
                <a:chOff x="324492" y="2280864"/>
                <a:chExt cx="4654432" cy="3568398"/>
              </a:xfrm>
            </p:grpSpPr>
            <p:pic>
              <p:nvPicPr>
                <p:cNvPr id="5" name="Picture 2">
                  <a:extLst>
                    <a:ext uri="{FF2B5EF4-FFF2-40B4-BE49-F238E27FC236}">
                      <a16:creationId xmlns:a16="http://schemas.microsoft.com/office/drawing/2014/main" id="{1D1D236C-D17A-910F-590E-14660AC344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4492" y="2280864"/>
                  <a:ext cx="4654432" cy="35683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6" name="Conector reto 5">
                  <a:extLst>
                    <a:ext uri="{FF2B5EF4-FFF2-40B4-BE49-F238E27FC236}">
                      <a16:creationId xmlns:a16="http://schemas.microsoft.com/office/drawing/2014/main" id="{17F923C8-0338-E3A0-307C-4C48FF5D4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9638" y="2488406"/>
                  <a:ext cx="0" cy="75723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ector reto 6">
                  <a:extLst>
                    <a:ext uri="{FF2B5EF4-FFF2-40B4-BE49-F238E27FC236}">
                      <a16:creationId xmlns:a16="http://schemas.microsoft.com/office/drawing/2014/main" id="{108E4EB3-0A18-7674-4972-08EE9EB6C5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8118" y="3038475"/>
                  <a:ext cx="0" cy="55959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ector reto 7">
                  <a:extLst>
                    <a:ext uri="{FF2B5EF4-FFF2-40B4-BE49-F238E27FC236}">
                      <a16:creationId xmlns:a16="http://schemas.microsoft.com/office/drawing/2014/main" id="{2DD01A53-07A0-0690-1495-693F9ECD4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9931" y="3579019"/>
                  <a:ext cx="0" cy="38338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ector reto 8">
                  <a:extLst>
                    <a:ext uri="{FF2B5EF4-FFF2-40B4-BE49-F238E27FC236}">
                      <a16:creationId xmlns:a16="http://schemas.microsoft.com/office/drawing/2014/main" id="{CB18CCA6-494D-B0A3-4D7E-74DA8CC3B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16506" y="4143375"/>
                  <a:ext cx="0" cy="1952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to 9">
                  <a:extLst>
                    <a:ext uri="{FF2B5EF4-FFF2-40B4-BE49-F238E27FC236}">
                      <a16:creationId xmlns:a16="http://schemas.microsoft.com/office/drawing/2014/main" id="{A2C62E84-F226-525B-CA91-F7ED46F858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7750" y="5050635"/>
                  <a:ext cx="0" cy="1952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19F74EA-B98D-DDFF-AB65-A7E1DCDF4697}"/>
                  </a:ext>
                </a:extLst>
              </p:cNvPr>
              <p:cNvSpPr txBox="1"/>
              <p:nvPr/>
            </p:nvSpPr>
            <p:spPr>
              <a:xfrm>
                <a:off x="1050166" y="5012580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-1</a:t>
                </a:r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8FD813C-F31B-C73D-966D-8C7F0F909160}"/>
                  </a:ext>
                </a:extLst>
              </p:cNvPr>
              <p:cNvSpPr txBox="1"/>
              <p:nvPr/>
            </p:nvSpPr>
            <p:spPr>
              <a:xfrm>
                <a:off x="1794198" y="4598076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0</a:t>
                </a:r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852C7D1-AB69-D606-FC4E-0B5C2BACB107}"/>
                  </a:ext>
                </a:extLst>
              </p:cNvPr>
              <p:cNvSpPr txBox="1"/>
              <p:nvPr/>
            </p:nvSpPr>
            <p:spPr>
              <a:xfrm>
                <a:off x="2551446" y="4154017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E922D3C-5A4A-3D21-6197-DBAF14CDD453}"/>
                  </a:ext>
                </a:extLst>
              </p:cNvPr>
              <p:cNvSpPr txBox="1"/>
              <p:nvPr/>
            </p:nvSpPr>
            <p:spPr>
              <a:xfrm>
                <a:off x="3270315" y="3686733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2</a:t>
                </a:r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086DBF0-CF72-E0B1-1CAA-C89D91AF58FC}"/>
                  </a:ext>
                </a:extLst>
              </p:cNvPr>
              <p:cNvSpPr txBox="1"/>
              <p:nvPr/>
            </p:nvSpPr>
            <p:spPr>
              <a:xfrm>
                <a:off x="4010104" y="3215801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3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FC5DBDA-2B32-374E-2937-C6D4CC105E04}"/>
                  </a:ext>
                </a:extLst>
              </p:cNvPr>
              <p:cNvSpPr txBox="1"/>
              <p:nvPr/>
            </p:nvSpPr>
            <p:spPr>
              <a:xfrm>
                <a:off x="4708373" y="2763481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4</a:t>
                </a:r>
              </a:p>
            </p:txBody>
          </p:sp>
        </p:grp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872EBD6-3B01-CA1B-1131-CA2567F9A9ED}"/>
                </a:ext>
              </a:extLst>
            </p:cNvPr>
            <p:cNvSpPr/>
            <p:nvPr/>
          </p:nvSpPr>
          <p:spPr>
            <a:xfrm>
              <a:off x="954125" y="4237007"/>
              <a:ext cx="531524" cy="46166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C6891EA-E337-0F90-D14F-45641BBAEBBD}"/>
                </a:ext>
              </a:extLst>
            </p:cNvPr>
            <p:cNvSpPr/>
            <p:nvPr/>
          </p:nvSpPr>
          <p:spPr>
            <a:xfrm>
              <a:off x="2361031" y="3398132"/>
              <a:ext cx="531524" cy="46166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9A3BA49-253D-6EBB-43D5-F2D359406770}"/>
              </a:ext>
            </a:extLst>
          </p:cNvPr>
          <p:cNvGrpSpPr/>
          <p:nvPr/>
        </p:nvGrpSpPr>
        <p:grpSpPr>
          <a:xfrm>
            <a:off x="142023" y="5991267"/>
            <a:ext cx="5847810" cy="745539"/>
            <a:chOff x="142023" y="5233235"/>
            <a:chExt cx="5847810" cy="7455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FA05A557-7AB7-A40B-7A50-EB6EBA9FB964}"/>
                    </a:ext>
                  </a:extLst>
                </p:cNvPr>
                <p:cNvSpPr txBox="1"/>
                <p:nvPr/>
              </p:nvSpPr>
              <p:spPr>
                <a:xfrm>
                  <a:off x="142023" y="5308206"/>
                  <a:ext cx="5847810" cy="6705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erro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dio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−1+0+1+2+3+4</m:t>
                            </m:r>
                          </m:num>
                          <m:den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=1.5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FA05A557-7AB7-A40B-7A50-EB6EBA9FB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23" y="5308206"/>
                  <a:ext cx="5847810" cy="67056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2AAD787D-9C05-A7F6-E8E3-65DF6731B54C}"/>
                </a:ext>
              </a:extLst>
            </p:cNvPr>
            <p:cNvSpPr/>
            <p:nvPr/>
          </p:nvSpPr>
          <p:spPr>
            <a:xfrm>
              <a:off x="3032194" y="5233235"/>
              <a:ext cx="531524" cy="4416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82B32199-B2BC-FA91-4F4B-324430A78F74}"/>
                </a:ext>
              </a:extLst>
            </p:cNvPr>
            <p:cNvSpPr/>
            <p:nvPr/>
          </p:nvSpPr>
          <p:spPr>
            <a:xfrm>
              <a:off x="2122522" y="5260881"/>
              <a:ext cx="531524" cy="4416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EB2CBE63-CC5F-A3D8-77A2-7786CDE19147}"/>
                  </a:ext>
                </a:extLst>
              </p:cNvPr>
              <p:cNvSpPr txBox="1"/>
              <p:nvPr/>
            </p:nvSpPr>
            <p:spPr>
              <a:xfrm>
                <a:off x="482885" y="5048668"/>
                <a:ext cx="5163729" cy="990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erro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dio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pt-BR" sz="2000">
                              <a:latin typeface="Cambria Math" panose="02040503050406030204" pitchFamily="18" charset="0"/>
                            </a:rPr>
                            <m:t>diff</m:t>
                          </m:r>
                        </m:e>
                      </m:nary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EB2CBE63-CC5F-A3D8-77A2-7786CDE19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85" y="5048668"/>
                <a:ext cx="5163729" cy="990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171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8652</TotalTime>
  <Words>2417</Words>
  <Application>Microsoft Office PowerPoint</Application>
  <PresentationFormat>Widescreen</PresentationFormat>
  <Paragraphs>232</Paragraphs>
  <Slides>27</Slides>
  <Notes>8</Notes>
  <HiddenSlides>0</HiddenSlides>
  <MMClips>1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Söhne</vt:lpstr>
      <vt:lpstr>Wingdings</vt:lpstr>
      <vt:lpstr>Tema do Office</vt:lpstr>
      <vt:lpstr>TP557 - Tópicos avançados em IoT e Machine Learning: Medindo a precisão de um modelo de ML</vt:lpstr>
      <vt:lpstr>O que vamos ver?</vt:lpstr>
      <vt:lpstr>Mapeando x em y</vt:lpstr>
      <vt:lpstr>Mapeando x em y: Função hipótese</vt:lpstr>
      <vt:lpstr>Suposição e Predição</vt:lpstr>
      <vt:lpstr>O quão boa é a função hipótese?</vt:lpstr>
      <vt:lpstr>Vamos medir as distâncias!</vt:lpstr>
      <vt:lpstr>Vamos medir as distâncias!</vt:lpstr>
      <vt:lpstr>Temos um problema!</vt:lpstr>
      <vt:lpstr>Quadrado dos comprimentos</vt:lpstr>
      <vt:lpstr>Otimizando a suposição</vt:lpstr>
      <vt:lpstr>O quão boa é a nova função hipótese?</vt:lpstr>
      <vt:lpstr>Nova suposição</vt:lpstr>
      <vt:lpstr>Outras medidas de erro</vt:lpstr>
      <vt:lpstr>Mean Squared Error – MSE</vt:lpstr>
      <vt:lpstr>Root Mean Squared Error – RMSE</vt:lpstr>
      <vt:lpstr>Mean Absolute Error – MAE</vt:lpstr>
      <vt:lpstr>Qual devo usar?</vt:lpstr>
      <vt:lpstr>Regressão ou aproximação de funções</vt:lpstr>
      <vt:lpstr>Ponto de mínimo ou solução ótima</vt:lpstr>
      <vt:lpstr>Otimização (treinamento) do modelo</vt:lpstr>
      <vt:lpstr>Gradiente descendente</vt:lpstr>
      <vt:lpstr>Próximos passos</vt:lpstr>
      <vt:lpstr>Atividades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1735</cp:revision>
  <dcterms:created xsi:type="dcterms:W3CDTF">2020-01-20T13:50:05Z</dcterms:created>
  <dcterms:modified xsi:type="dcterms:W3CDTF">2023-08-23T02:55:32Z</dcterms:modified>
</cp:coreProperties>
</file>