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406" r:id="rId3"/>
    <p:sldId id="407" r:id="rId4"/>
    <p:sldId id="428" r:id="rId5"/>
    <p:sldId id="408" r:id="rId6"/>
    <p:sldId id="409" r:id="rId7"/>
    <p:sldId id="410" r:id="rId8"/>
    <p:sldId id="433" r:id="rId9"/>
    <p:sldId id="411" r:id="rId10"/>
    <p:sldId id="432" r:id="rId11"/>
    <p:sldId id="415" r:id="rId12"/>
    <p:sldId id="412" r:id="rId13"/>
    <p:sldId id="413" r:id="rId14"/>
    <p:sldId id="434" r:id="rId15"/>
    <p:sldId id="414" r:id="rId16"/>
    <p:sldId id="416" r:id="rId17"/>
    <p:sldId id="417" r:id="rId18"/>
    <p:sldId id="419" r:id="rId19"/>
    <p:sldId id="425" r:id="rId20"/>
    <p:sldId id="420" r:id="rId21"/>
    <p:sldId id="418" r:id="rId22"/>
    <p:sldId id="435" r:id="rId23"/>
    <p:sldId id="421" r:id="rId24"/>
    <p:sldId id="422" r:id="rId25"/>
    <p:sldId id="423" r:id="rId26"/>
    <p:sldId id="424" r:id="rId27"/>
    <p:sldId id="429" r:id="rId28"/>
    <p:sldId id="448" r:id="rId29"/>
    <p:sldId id="431" r:id="rId30"/>
    <p:sldId id="427" r:id="rId31"/>
    <p:sldId id="405" r:id="rId32"/>
    <p:sldId id="293" r:id="rId33"/>
    <p:sldId id="306" r:id="rId34"/>
    <p:sldId id="446" r:id="rId35"/>
    <p:sldId id="438" r:id="rId36"/>
    <p:sldId id="440" r:id="rId37"/>
    <p:sldId id="441" r:id="rId38"/>
    <p:sldId id="437" r:id="rId39"/>
    <p:sldId id="442" r:id="rId40"/>
    <p:sldId id="443" r:id="rId41"/>
    <p:sldId id="444" r:id="rId42"/>
    <p:sldId id="445" r:id="rId43"/>
    <p:sldId id="447" r:id="rId44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92" autoAdjust="0"/>
    <p:restoredTop sz="83898" autoAdjust="0"/>
  </p:normalViewPr>
  <p:slideViewPr>
    <p:cSldViewPr snapToGrid="0">
      <p:cViewPr varScale="1">
        <p:scale>
          <a:sx n="93" d="100"/>
          <a:sy n="93" d="100"/>
        </p:scale>
        <p:origin x="1590" y="78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28/09/2023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5682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3676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119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5410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8134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6806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28929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51160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É importante escolher uma boa taxa de aprendizado ou podemos oscilar para sempre. Ou, de fato, uma técnica avançada é ajustar a taxa de aprendizado em tempo real. Pode ser bom tê-lo maior quando estivermos mais acima na curva e reduzi-lo gradualmente passo a passo para que possamos chegar ao fundo mais rapidamente.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1203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As três versões do Gradiente Descendente são: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de Lote (Batch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todos os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processar todos os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Pode ser lento em conjuntos de treinamento muito grandes, pois requer o cálculo do gradiente para todo o conjunto a cada iteração.</a:t>
            </a:r>
          </a:p>
          <a:p>
            <a:pPr algn="l">
              <a:buFont typeface="+mj-lt"/>
              <a:buAutoNum type="arabicPeriod" startAt="2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Estocástico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Stochastic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- SGD):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um único exemplo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cada exemplo processado.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Mais rápido que o Gradiente Descendente de Lote, mas a variação na atualização pode tornar a convergência mais irregular.</a:t>
            </a:r>
          </a:p>
          <a:p>
            <a:pPr algn="l">
              <a:buFont typeface="+mj-lt"/>
              <a:buAutoNum type="arabicPeriod" startAt="3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em Mini-Lotes (Mini-batch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um pequeno grupo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mini-lote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de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processar cada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mini-lote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Combina as vantagens do 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e do SGD, sendo mais rápido que o Batch e mais estável que o SGD.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Em todas as versões, o objetivo é ajustar os parâmetros do modelo de forma a minimizar a função de erro, levando a melhores previsões e desempenho do modelo. A escolha da versão mais adequada depende do tamanho do conjunto de treinamento, das características do problema e dos recursos computacionais disponíveis. Cada versão do Gradiente Descendente tem suas vantagens e desvantagens, e a seleção adequada pode impactar no tempo de treinamento e na eficácia do modelo.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627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238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O Gradiente Descendente em Batelada (Batch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possui as seguintes características: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1. **Utilização de Todo o Conjunto de Dados:** No 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, a atualização dos pesos do modelo é calculada considerando o gradiente da função de perda em relação a todos os exemplos do conjunto de treinamento. Isso significa que o gradiente é calculado usando todas as amostras disponíveis.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2. **Precisão e Estabilidade:** O uso de todo o conjunto de dados para calcular o gradiente proporciona uma direção de atualização mais precisa e estável para os pesos do modelo. Isso tende a resultar em convergência mais direta em direção a um mínimo local ou global da função de perda.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3. **Convergência Mais Lenta em Grandes Conjuntos de Dados:** Embora o 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ofereça uma direção precisa para a otimização, ele pode ser computacionalmente caro e demorado para conjuntos de dados grandes, pois requer o cálculo de gradientes para todas as amostras em cada iteração.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4. **Menos Sensível a Ruídos:** O uso de todo o conjunto de dados ajuda a suavizar as flutuações e o ruído que podem ocorrer nas estimativas do gradiente em abordagens estocásticas. Isso pode resultar em uma trajetória de otimização mais suave.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5. **Requer Mais Memória:** O cálculo do gradiente usando todo o conjunto de dados exige o armazenamento temporário dos gradientes parciais de todas as amostras de treinamento. Isso pode consumir mais memória, especialmente em conjuntos de dados grandes.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6. **Atualizações Infrequentes:** Como o gradiente é calculado para o conjunto completo de dados, as atualizações dos pesos ocorrem em intervalos menos frequentes em comparação com abordagens estocásticas, onde as atualizações são feitas para cada amostra individualmente.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7. **Menos Suscetível a Minimização em Mínimos Locais:** Devido à precisão das atualizações de peso e ao uso de informações globais do conjunto de dados, o 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é menos propenso a ficar preso em mínimos locais da função de perda.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Em resumo, o 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é apropriado quando o conjunto de dados é relativamente pequeno o suficiente para caber na memória e quando a precisão e estabilidade das atualizações dos pesos são prioritárias. No entanto, ele pode ser mais lento em comparação com abordagens estocásticas, especialmente em conjuntos de dados grandes.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08721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As três versões do Gradiente Descendente são: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de Lote (Batch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todos os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processar todos os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Pode ser lento em conjuntos de treinamento muito grandes, pois requer o cálculo do gradiente para todo o conjunto a cada iteração.</a:t>
            </a:r>
          </a:p>
          <a:p>
            <a:pPr algn="l">
              <a:buFont typeface="+mj-lt"/>
              <a:buAutoNum type="arabicPeriod" startAt="2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Estocástico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Stochastic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- SGD):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um único exemplo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cada exemplo processado.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Mais rápido que o Gradiente Descendente de Lote, mas a variação na atualização pode tornar a convergência mais irregular.</a:t>
            </a:r>
          </a:p>
          <a:p>
            <a:pPr algn="l">
              <a:buFont typeface="+mj-lt"/>
              <a:buAutoNum type="arabicPeriod" startAt="3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em Mini-Lotes (Mini-batch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um pequeno grupo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mini-lote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de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processar cada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mini-lote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Combina as vantagens do 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e do SGD, sendo mais rápido que o Batch e mais estável que o SGD.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Em todas as versões, o objetivo é ajustar os parâmetros do modelo de forma a minimizar a função de erro, levando a melhores previsões e desempenho do modelo. A escolha da versão mais adequada depende do tamanho do conjunto de treinamento, das características do problema e dos recursos computacionais disponíveis. Cada versão do Gradiente Descendente tem suas vantagens e desvantagens, e a seleção adequada pode impactar no tempo de treinamento e na eficácia do modelo.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57735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As três versões do Gradiente Descendente são: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de Lote (Batch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todos os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processar todos os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Pode ser lento em conjuntos de treinamento muito grandes, pois requer o cálculo do gradiente para todo o conjunto a cada iteração.</a:t>
            </a:r>
          </a:p>
          <a:p>
            <a:pPr algn="l">
              <a:buFont typeface="+mj-lt"/>
              <a:buAutoNum type="arabicPeriod" startAt="2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Estocástico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Stochastic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- SGD):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um único exemplo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cada exemplo processado.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Mais rápido que o Gradiente Descendente de Lote, mas a variação na atualização pode tornar a convergência mais irregular.</a:t>
            </a:r>
          </a:p>
          <a:p>
            <a:pPr algn="l">
              <a:buFont typeface="+mj-lt"/>
              <a:buAutoNum type="arabicPeriod" startAt="3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em Mini-Lotes (Mini-batch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um pequeno grupo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mini-lote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de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processar cada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mini-lote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Combina as vantagens do 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e do SGD, sendo mais rápido que o Batch e mais estável que o SGD.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Em todas as versões, o objetivo é ajustar os parâmetros do modelo de forma a minimizar a função de erro, levando a melhores previsões e desempenho do modelo. A escolha da versão mais adequada depende do tamanho do conjunto de treinamento, das características do problema e dos recursos computacionais disponíveis. Cada versão do Gradiente Descendente tem suas vantagens e desvantagens, e a seleção adequada pode impactar no tempo de treinamento e na eficácia do modelo.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31238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https://colab.research.google.com/github/zz4fap/tp557-iot-ml/blob/master/examples/Gradiente_descendente.ipynb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1208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https://colab.research.google.com/github/zz4fap/tp557-iot-ml/blob/master/</a:t>
            </a:r>
            <a:r>
              <a:rPr lang="pt-BR" dirty="0" err="1"/>
              <a:t>exercises</a:t>
            </a:r>
            <a:r>
              <a:rPr lang="pt-BR" dirty="0"/>
              <a:t>/</a:t>
            </a:r>
            <a:r>
              <a:rPr lang="pt-BR" dirty="0" err="1"/>
              <a:t>Exercício_gradiente_descendente.ipynb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922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361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271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8391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950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982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171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856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4.png"/><Relationship Id="rId4" Type="http://schemas.openxmlformats.org/officeDocument/2006/relationships/image" Target="../media/image16.png"/><Relationship Id="rId9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p557-iot-ml/blob/master/examples/Gradiente_descendente.ipynb" TargetMode="External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e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p557-iot-ml/blob/master/exercises/Exerc&#237;cio_gradiente_descendente.ipynb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9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TP557 - Tópicos avançados em IoT e </a:t>
            </a:r>
            <a:r>
              <a:rPr lang="pt-BR" sz="5400" dirty="0" err="1"/>
              <a:t>Machine</a:t>
            </a:r>
            <a:r>
              <a:rPr lang="pt-BR" sz="5400" dirty="0"/>
              <a:t> Learning:</a:t>
            </a:r>
            <a:br>
              <a:rPr lang="pt-BR" dirty="0"/>
            </a:br>
            <a:r>
              <a:rPr lang="pt-BR" b="1" i="1" dirty="0"/>
              <a:t>Minimizando o erro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6785107" y="3429000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oT Group">
            <a:extLst>
              <a:ext uri="{FF2B5EF4-FFF2-40B4-BE49-F238E27FC236}">
                <a16:creationId xmlns:a16="http://schemas.microsoft.com/office/drawing/2014/main" id="{AC034F57-E830-B6E7-6790-12FDBBDB2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3551" b="22561"/>
          <a:stretch/>
        </p:blipFill>
        <p:spPr bwMode="auto">
          <a:xfrm>
            <a:off x="2899985" y="3509963"/>
            <a:ext cx="2509138" cy="200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4352" y="1825624"/>
            <a:ext cx="6874358" cy="5032376"/>
          </a:xfrm>
        </p:spPr>
        <p:txBody>
          <a:bodyPr>
            <a:normAutofit/>
          </a:bodyPr>
          <a:lstStyle/>
          <a:p>
            <a:r>
              <a:rPr lang="pt-BR" b="0" i="0" dirty="0">
                <a:solidFill>
                  <a:schemeClr val="tx1"/>
                </a:solidFill>
                <a:effectLst/>
              </a:rPr>
              <a:t>O gradiente pode ser também interpretado como a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inclinação</a:t>
            </a:r>
            <a:r>
              <a:rPr lang="pt-BR" b="0" i="0" dirty="0">
                <a:solidFill>
                  <a:schemeClr val="tx1"/>
                </a:solidFill>
                <a:effectLst/>
              </a:rPr>
              <a:t> </a:t>
            </a:r>
            <a:r>
              <a:rPr lang="pt-BR" b="0" i="0">
                <a:solidFill>
                  <a:schemeClr val="tx1"/>
                </a:solidFill>
                <a:effectLst/>
              </a:rPr>
              <a:t>de um </a:t>
            </a:r>
            <a:r>
              <a:rPr lang="pt-BR" b="1" i="1">
                <a:solidFill>
                  <a:srgbClr val="00B050"/>
                </a:solidFill>
                <a:effectLst/>
              </a:rPr>
              <a:t>plano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tangente à curva</a:t>
            </a:r>
            <a:r>
              <a:rPr lang="pt-BR" b="0" i="0" dirty="0">
                <a:solidFill>
                  <a:schemeClr val="tx1"/>
                </a:solidFill>
                <a:effectLst/>
              </a:rPr>
              <a:t> no ponto onde ele é calculado.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0" i="0" dirty="0">
                <a:solidFill>
                  <a:schemeClr val="tx1"/>
                </a:solidFill>
                <a:effectLst/>
              </a:rPr>
              <a:t>Quanto </a:t>
            </a:r>
            <a:r>
              <a:rPr lang="pt-BR" b="1" i="1" dirty="0">
                <a:solidFill>
                  <a:schemeClr val="tx1"/>
                </a:solidFill>
                <a:effectLst/>
              </a:rPr>
              <a:t>maior o valor absoluto </a:t>
            </a:r>
            <a:r>
              <a:rPr lang="pt-BR" dirty="0">
                <a:solidFill>
                  <a:schemeClr val="tx1"/>
                </a:solidFill>
                <a:effectLst/>
              </a:rPr>
              <a:t>do gradiente</a:t>
            </a:r>
            <a:r>
              <a:rPr lang="pt-BR" b="1" i="1" dirty="0">
                <a:solidFill>
                  <a:schemeClr val="tx1"/>
                </a:solidFill>
                <a:effectLst/>
              </a:rPr>
              <a:t>, mais inclinada é a reta tangente </a:t>
            </a:r>
            <a:r>
              <a:rPr lang="pt-BR" b="0" i="0" dirty="0">
                <a:solidFill>
                  <a:schemeClr val="tx1"/>
                </a:solidFill>
                <a:effectLst/>
              </a:rPr>
              <a:t>naquele ponto.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Portanto, </a:t>
            </a:r>
            <a:r>
              <a:rPr lang="pt-BR" b="1" i="1" dirty="0"/>
              <a:t>um valor igual a 0 indica inclinação nula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0" i="0" dirty="0">
                <a:solidFill>
                  <a:schemeClr val="tx1"/>
                </a:solidFill>
                <a:effectLst/>
              </a:rPr>
              <a:t>Onde isso ocorre? </a:t>
            </a:r>
            <a:r>
              <a:rPr lang="pt-BR" b="1" i="1" dirty="0">
                <a:solidFill>
                  <a:srgbClr val="00B050"/>
                </a:solidFill>
              </a:rPr>
              <a:t>Em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pontos de máximo e de mínimo</a:t>
            </a:r>
            <a:r>
              <a:rPr lang="pt-BR" b="0" i="0" dirty="0">
                <a:solidFill>
                  <a:schemeClr val="tx1"/>
                </a:solidFill>
                <a:effectLst/>
              </a:rPr>
              <a:t>.</a:t>
            </a: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CAABD4E6-0271-FDD3-1BDC-9F25BB67666F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AF02A9C-5A9B-AE81-9724-6E5E5F5C9AD5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974017" y="2353695"/>
                  <a:ext cx="24606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17" y="2353695"/>
                  <a:ext cx="246068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233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367751" y="4232230"/>
              <a:ext cx="1066949" cy="55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83CF4C1-DDBF-4640-7392-235196C4D89B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9F7809-96CB-75B0-3DD7-F1D3CFFC0DDA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1DB7F58-65FD-F0F4-E3F8-1B7A5A7E2DA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051166-FB83-1C01-C24B-836CCA65DF27}"/>
                </a:ext>
              </a:extLst>
            </p:cNvPr>
            <p:cNvSpPr txBox="1"/>
            <p:nvPr/>
          </p:nvSpPr>
          <p:spPr>
            <a:xfrm>
              <a:off x="1232864" y="3046093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AEECACA4-5B42-A865-92BE-067925FB1366}"/>
              </a:ext>
            </a:extLst>
          </p:cNvPr>
          <p:cNvCxnSpPr>
            <a:cxnSpLocks/>
          </p:cNvCxnSpPr>
          <p:nvPr/>
        </p:nvCxnSpPr>
        <p:spPr>
          <a:xfrm>
            <a:off x="1295851" y="3183756"/>
            <a:ext cx="473505" cy="797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0C28C885-5E71-B2B1-A1C0-BB5E866BD112}"/>
              </a:ext>
            </a:extLst>
          </p:cNvPr>
          <p:cNvSpPr txBox="1"/>
          <p:nvPr/>
        </p:nvSpPr>
        <p:spPr>
          <a:xfrm>
            <a:off x="1135059" y="5485769"/>
            <a:ext cx="37681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No caso da função ter apenas um argumento, o vetor gradiente dá a inclinação de uma reta tangente ao ponto onde ele é calculado.</a:t>
            </a:r>
          </a:p>
        </p:txBody>
      </p:sp>
    </p:spTree>
    <p:extLst>
      <p:ext uri="{BB962C8B-B14F-4D97-AF65-F5344CB8AC3E}">
        <p14:creationId xmlns:p14="http://schemas.microsoft.com/office/powerpoint/2010/main" val="2358550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59179" y="1825624"/>
                <a:ext cx="6441038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>
                    <a:solidFill>
                      <a:schemeClr val="tx1"/>
                    </a:solidFill>
                  </a:rPr>
                  <a:t>Porém, queremos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encontrar o mínimo</a:t>
                </a:r>
                <a:r>
                  <a:rPr lang="pt-BR" dirty="0">
                    <a:solidFill>
                      <a:schemeClr val="tx1"/>
                    </a:solidFill>
                  </a:rPr>
                  <a:t> da função, o que devemos fazer?</a:t>
                </a:r>
                <a:endParaRPr lang="pt-BR" b="0" i="0" dirty="0">
                  <a:solidFill>
                    <a:schemeClr val="tx1"/>
                  </a:solidFill>
                  <a:effectLst/>
                </a:endParaRPr>
              </a:p>
              <a:p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Basta irmos na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direção oposta</a:t>
                </a:r>
                <a:r>
                  <a:rPr lang="pt-BR" b="0" i="1" dirty="0">
                    <a:solidFill>
                      <a:srgbClr val="00B050"/>
                    </a:solidFill>
                    <a:effectLst/>
                  </a:rPr>
                  <a:t> 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a </a:t>
                </a:r>
                <a:r>
                  <a:rPr lang="pt-BR" dirty="0"/>
                  <a:t>indicada pelo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 vetor gradiente (i.e., negativo do gradiente)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pt-B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negativo do gradiente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 </a:t>
                </a:r>
                <a:r>
                  <a:rPr lang="pt-BR" b="1" i="1" dirty="0">
                    <a:solidFill>
                      <a:schemeClr val="tx1"/>
                    </a:solidFill>
                    <a:effectLst/>
                  </a:rPr>
                  <a:t>aponta para a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direção de maior decréscimo da função</a:t>
                </a:r>
                <a:r>
                  <a:rPr lang="pt-BR" b="0" i="0" dirty="0">
                    <a:solidFill>
                      <a:srgbClr val="00B050"/>
                    </a:solidFill>
                    <a:effectLst/>
                  </a:rPr>
                  <a:t> 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a partir de um dado ponto.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59179" y="1825624"/>
                <a:ext cx="6441038" cy="5032376"/>
              </a:xfrm>
              <a:blipFill>
                <a:blip r:embed="rId3"/>
                <a:stretch>
                  <a:fillRect l="-1703" t="-1937" r="-29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Agrupar 24">
            <a:extLst>
              <a:ext uri="{FF2B5EF4-FFF2-40B4-BE49-F238E27FC236}">
                <a16:creationId xmlns:a16="http://schemas.microsoft.com/office/drawing/2014/main" id="{CAABD4E6-0271-FDD3-1BDC-9F25BB67666F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AF02A9C-5A9B-AE81-9724-6E5E5F5C9AD5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974017" y="2353695"/>
                  <a:ext cx="24606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17" y="2353695"/>
                  <a:ext cx="246068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233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367751" y="4232230"/>
              <a:ext cx="1066949" cy="55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83CF4C1-DDBF-4640-7392-235196C4D89B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9F7809-96CB-75B0-3DD7-F1D3CFFC0DDA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1DB7F58-65FD-F0F4-E3F8-1B7A5A7E2DA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051166-FB83-1C01-C24B-836CCA65DF27}"/>
                </a:ext>
              </a:extLst>
            </p:cNvPr>
            <p:cNvSpPr txBox="1"/>
            <p:nvPr/>
          </p:nvSpPr>
          <p:spPr>
            <a:xfrm>
              <a:off x="1232864" y="3046093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AEECACA4-5B42-A865-92BE-067925FB1366}"/>
              </a:ext>
            </a:extLst>
          </p:cNvPr>
          <p:cNvCxnSpPr>
            <a:cxnSpLocks/>
          </p:cNvCxnSpPr>
          <p:nvPr/>
        </p:nvCxnSpPr>
        <p:spPr>
          <a:xfrm>
            <a:off x="1295851" y="3183756"/>
            <a:ext cx="473505" cy="797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058A725-4BBC-26BD-048D-ECFF5AD66B5E}"/>
              </a:ext>
            </a:extLst>
          </p:cNvPr>
          <p:cNvSpPr txBox="1"/>
          <p:nvPr/>
        </p:nvSpPr>
        <p:spPr>
          <a:xfrm>
            <a:off x="468345" y="5522410"/>
            <a:ext cx="4822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 objetivo é minimizar a função de erro </a:t>
            </a:r>
            <a:r>
              <a:rPr lang="pt-BR" b="1" i="1" dirty="0">
                <a:solidFill>
                  <a:srgbClr val="7030A0"/>
                </a:solidFill>
              </a:rPr>
              <a:t>indo na direção contrária</a:t>
            </a:r>
            <a:r>
              <a:rPr lang="pt-BR" dirty="0"/>
              <a:t> a indicada pelo gradiente.</a:t>
            </a:r>
          </a:p>
        </p:txBody>
      </p:sp>
    </p:spTree>
    <p:extLst>
      <p:ext uri="{BB962C8B-B14F-4D97-AF65-F5344CB8AC3E}">
        <p14:creationId xmlns:p14="http://schemas.microsoft.com/office/powerpoint/2010/main" val="1129757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a distância até o mínimo?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7233" y="1825624"/>
            <a:ext cx="6102983" cy="5032376"/>
          </a:xfrm>
        </p:spPr>
        <p:txBody>
          <a:bodyPr>
            <a:normAutofit/>
          </a:bodyPr>
          <a:lstStyle/>
          <a:p>
            <a:r>
              <a:rPr lang="pt-BR" dirty="0"/>
              <a:t>Entretanto, o gradiente </a:t>
            </a:r>
            <a:r>
              <a:rPr lang="pt-BR" b="1" i="1" dirty="0">
                <a:solidFill>
                  <a:srgbClr val="00B050"/>
                </a:solidFill>
              </a:rPr>
              <a:t>não dá informação sobre a distância até o ponto de mínimo</a:t>
            </a:r>
            <a:r>
              <a:rPr lang="pt-BR" dirty="0"/>
              <a:t>, mas pelo menos sabemos a direção correta.</a:t>
            </a:r>
          </a:p>
          <a:p>
            <a:r>
              <a:rPr lang="pt-BR" dirty="0"/>
              <a:t>Podemos fazer a analogia com uma bola solta em uma ladeira.</a:t>
            </a:r>
          </a:p>
          <a:p>
            <a:r>
              <a:rPr lang="pt-BR" dirty="0"/>
              <a:t>A gravidade dá a direção até a parte mais baixa da ladeira, mas não dá a distância até lá. </a:t>
            </a:r>
          </a:p>
          <a:p>
            <a:endParaRPr lang="pt-BR" dirty="0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CAABD4E6-0271-FDD3-1BDC-9F25BB67666F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AF02A9C-5A9B-AE81-9724-6E5E5F5C9AD5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974017" y="2353695"/>
                  <a:ext cx="256563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17" y="2353695"/>
                  <a:ext cx="2565636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138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367751" y="4232230"/>
              <a:ext cx="1066949" cy="55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83CF4C1-DDBF-4640-7392-235196C4D89B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9F7809-96CB-75B0-3DD7-F1D3CFFC0DDA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1DB7F58-65FD-F0F4-E3F8-1B7A5A7E2DA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051166-FB83-1C01-C24B-836CCA65DF27}"/>
                </a:ext>
              </a:extLst>
            </p:cNvPr>
            <p:cNvSpPr txBox="1"/>
            <p:nvPr/>
          </p:nvSpPr>
          <p:spPr>
            <a:xfrm>
              <a:off x="1232864" y="3046093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AEECACA4-5B42-A865-92BE-067925FB1366}"/>
              </a:ext>
            </a:extLst>
          </p:cNvPr>
          <p:cNvCxnSpPr>
            <a:cxnSpLocks/>
          </p:cNvCxnSpPr>
          <p:nvPr/>
        </p:nvCxnSpPr>
        <p:spPr>
          <a:xfrm>
            <a:off x="1295851" y="3183756"/>
            <a:ext cx="473505" cy="797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143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7233" y="1825624"/>
            <a:ext cx="6102983" cy="503237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Portanto, se quisermos </a:t>
            </a:r>
            <a:r>
              <a:rPr lang="pt-BR" b="1" i="1" dirty="0">
                <a:solidFill>
                  <a:srgbClr val="00B050"/>
                </a:solidFill>
              </a:rPr>
              <a:t>seguir até o ponto de mínimo</a:t>
            </a:r>
            <a:r>
              <a:rPr lang="pt-BR" dirty="0"/>
              <a:t> a partir de um ponto qualquer, podemos </a:t>
            </a:r>
            <a:r>
              <a:rPr lang="pt-BR" b="1" i="1" dirty="0">
                <a:solidFill>
                  <a:srgbClr val="00B050"/>
                </a:solidFill>
              </a:rPr>
              <a:t>dar um passo na direção apontada pelo gradiente</a:t>
            </a:r>
            <a:r>
              <a:rPr lang="pt-BR" dirty="0"/>
              <a:t>.</a:t>
            </a:r>
          </a:p>
          <a:p>
            <a:r>
              <a:rPr lang="pt-BR" dirty="0"/>
              <a:t>Nós sabemos a direção do mínimo e podemos escolher o </a:t>
            </a:r>
            <a:r>
              <a:rPr lang="pt-BR" b="1" i="1" dirty="0"/>
              <a:t>tamanho do passo</a:t>
            </a:r>
            <a:r>
              <a:rPr lang="pt-BR" dirty="0"/>
              <a:t> para darmos naquela direção.</a:t>
            </a:r>
          </a:p>
          <a:p>
            <a:r>
              <a:rPr lang="pt-BR" dirty="0"/>
              <a:t>O passo de aprendizagem determina a </a:t>
            </a:r>
            <a:r>
              <a:rPr lang="pt-BR" b="1" i="1" dirty="0">
                <a:solidFill>
                  <a:srgbClr val="00B050"/>
                </a:solidFill>
              </a:rPr>
              <a:t>porcentagem do gradiente que é adicionada aos pesos</a:t>
            </a:r>
            <a:r>
              <a:rPr lang="pt-BR" dirty="0"/>
              <a:t>.</a:t>
            </a:r>
          </a:p>
          <a:p>
            <a:r>
              <a:rPr lang="pt-BR" dirty="0"/>
              <a:t>A equação ao lado é chamada de </a:t>
            </a:r>
            <a:r>
              <a:rPr lang="pt-BR" b="1" i="1" dirty="0">
                <a:solidFill>
                  <a:srgbClr val="7030A0"/>
                </a:solidFill>
              </a:rPr>
              <a:t>equação de atualização dos pesos</a:t>
            </a:r>
            <a:r>
              <a:rPr lang="pt-BR" dirty="0"/>
              <a:t>.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C28387F9-D7FD-85ED-8EAA-F893C59A9528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AF02A9C-5A9B-AE81-9724-6E5E5F5C9AD5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974017" y="2353695"/>
                  <a:ext cx="27470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17" y="2353695"/>
                  <a:ext cx="274703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000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367751" y="4232230"/>
              <a:ext cx="1066949" cy="55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83CF4C1-DDBF-4640-7392-235196C4D89B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9F7809-96CB-75B0-3DD7-F1D3CFFC0DDA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1DB7F58-65FD-F0F4-E3F8-1B7A5A7E2DA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051166-FB83-1C01-C24B-836CCA65DF27}"/>
                </a:ext>
              </a:extLst>
            </p:cNvPr>
            <p:cNvSpPr txBox="1"/>
            <p:nvPr/>
          </p:nvSpPr>
          <p:spPr>
            <a:xfrm>
              <a:off x="1158048" y="2978475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Conector de Seta Reta 3">
              <a:extLst>
                <a:ext uri="{FF2B5EF4-FFF2-40B4-BE49-F238E27FC236}">
                  <a16:creationId xmlns:a16="http://schemas.microsoft.com/office/drawing/2014/main" id="{AEECACA4-5B42-A865-92BE-067925FB1366}"/>
                </a:ext>
              </a:extLst>
            </p:cNvPr>
            <p:cNvCxnSpPr>
              <a:cxnSpLocks/>
            </p:cNvCxnSpPr>
            <p:nvPr/>
          </p:nvCxnSpPr>
          <p:spPr>
            <a:xfrm>
              <a:off x="1295851" y="3183756"/>
              <a:ext cx="473505" cy="7976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600EFC4B-E5AE-01A3-BA49-9FAC5F7EB269}"/>
                </a:ext>
              </a:extLst>
            </p:cNvPr>
            <p:cNvSpPr/>
            <p:nvPr/>
          </p:nvSpPr>
          <p:spPr>
            <a:xfrm>
              <a:off x="1901608" y="4038530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530E5751-C05C-E237-ADF7-AC5CE485170E}"/>
                </a:ext>
              </a:extLst>
            </p:cNvPr>
            <p:cNvSpPr/>
            <p:nvPr/>
          </p:nvSpPr>
          <p:spPr>
            <a:xfrm>
              <a:off x="1314106" y="3182704"/>
              <a:ext cx="603593" cy="862246"/>
            </a:xfrm>
            <a:custGeom>
              <a:avLst/>
              <a:gdLst>
                <a:gd name="connsiteX0" fmla="*/ 0 w 609600"/>
                <a:gd name="connsiteY0" fmla="*/ 0 h 882650"/>
                <a:gd name="connsiteX1" fmla="*/ 374650 w 609600"/>
                <a:gd name="connsiteY1" fmla="*/ 273050 h 882650"/>
                <a:gd name="connsiteX2" fmla="*/ 609600 w 609600"/>
                <a:gd name="connsiteY2" fmla="*/ 882650 h 8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882650">
                  <a:moveTo>
                    <a:pt x="0" y="0"/>
                  </a:moveTo>
                  <a:cubicBezTo>
                    <a:pt x="136525" y="62971"/>
                    <a:pt x="273050" y="125942"/>
                    <a:pt x="374650" y="273050"/>
                  </a:cubicBezTo>
                  <a:cubicBezTo>
                    <a:pt x="476250" y="420158"/>
                    <a:pt x="542925" y="651404"/>
                    <a:pt x="609600" y="8826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37EAAC62-22C5-6028-EB17-5E7D7A0FA774}"/>
                </a:ext>
              </a:extLst>
            </p:cNvPr>
            <p:cNvSpPr txBox="1"/>
            <p:nvPr/>
          </p:nvSpPr>
          <p:spPr>
            <a:xfrm>
              <a:off x="1897730" y="3887618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Novo ponto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aixaDeTexto 43">
                  <a:extLst>
                    <a:ext uri="{FF2B5EF4-FFF2-40B4-BE49-F238E27FC236}">
                      <a16:creationId xmlns:a16="http://schemas.microsoft.com/office/drawing/2014/main" id="{0B96B558-FD3C-575E-D9A1-D3E273AF2DEB}"/>
                    </a:ext>
                  </a:extLst>
                </p:cNvPr>
                <p:cNvSpPr txBox="1"/>
                <p:nvPr/>
              </p:nvSpPr>
              <p:spPr>
                <a:xfrm>
                  <a:off x="1686947" y="3303430"/>
                  <a:ext cx="756505" cy="4440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f>
                          <m:fPr>
                            <m:ctrlP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pt-BR" sz="1200">
                                    <a:latin typeface="Cambria Math" panose="02040503050406030204" pitchFamily="18" charset="0"/>
                                  </a:rPr>
                                  <m:t>inicial</m:t>
                                </m:r>
                              </m:sub>
                            </m:sSub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44" name="CaixaDeTexto 43">
                  <a:extLst>
                    <a:ext uri="{FF2B5EF4-FFF2-40B4-BE49-F238E27FC236}">
                      <a16:creationId xmlns:a16="http://schemas.microsoft.com/office/drawing/2014/main" id="{0B96B558-FD3C-575E-D9A1-D3E273AF2D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6947" y="3303430"/>
                  <a:ext cx="756505" cy="444032"/>
                </a:xfrm>
                <a:prstGeom prst="rect">
                  <a:avLst/>
                </a:prstGeom>
                <a:blipFill>
                  <a:blip r:embed="rId7"/>
                  <a:stretch>
                    <a:fillRect r="-37903" b="-137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2C59751E-36DB-0194-586B-E3ADFD5E2F3E}"/>
                </a:ext>
              </a:extLst>
            </p:cNvPr>
            <p:cNvCxnSpPr>
              <a:cxnSpLocks/>
            </p:cNvCxnSpPr>
            <p:nvPr/>
          </p:nvCxnSpPr>
          <p:spPr>
            <a:xfrm>
              <a:off x="1924842" y="4071908"/>
              <a:ext cx="0" cy="828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aixaDeTexto 45">
                  <a:extLst>
                    <a:ext uri="{FF2B5EF4-FFF2-40B4-BE49-F238E27FC236}">
                      <a16:creationId xmlns:a16="http://schemas.microsoft.com/office/drawing/2014/main" id="{ACD660F6-9366-FE86-1D50-0AFB812C300C}"/>
                    </a:ext>
                  </a:extLst>
                </p:cNvPr>
                <p:cNvSpPr txBox="1"/>
                <p:nvPr/>
              </p:nvSpPr>
              <p:spPr>
                <a:xfrm>
                  <a:off x="1703016" y="4879029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novo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6" name="CaixaDeTexto 45">
                  <a:extLst>
                    <a:ext uri="{FF2B5EF4-FFF2-40B4-BE49-F238E27FC236}">
                      <a16:creationId xmlns:a16="http://schemas.microsoft.com/office/drawing/2014/main" id="{ACD660F6-9366-FE86-1D50-0AFB812C30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3016" y="4879029"/>
                  <a:ext cx="867941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A5146C3E-B0FA-B680-38D2-A628801FD84D}"/>
                  </a:ext>
                </a:extLst>
              </p:cNvPr>
              <p:cNvSpPr txBox="1"/>
              <p:nvPr/>
            </p:nvSpPr>
            <p:spPr>
              <a:xfrm>
                <a:off x="955480" y="5704354"/>
                <a:ext cx="3662982" cy="678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novo</m:t>
                          </m:r>
                        </m:sub>
                      </m:sSub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000">
                              <a:latin typeface="Cambria Math" panose="02040503050406030204" pitchFamily="18" charset="0"/>
                            </a:rPr>
                            <m:t>inicial</m:t>
                          </m:r>
                        </m:sub>
                      </m:sSub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000">
                                  <a:latin typeface="Cambria Math" panose="02040503050406030204" pitchFamily="18" charset="0"/>
                                </a:rPr>
                                <m:t>inicial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A5146C3E-B0FA-B680-38D2-A628801FD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480" y="5704354"/>
                <a:ext cx="3662982" cy="6785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CaixaDeTexto 47">
            <a:extLst>
              <a:ext uri="{FF2B5EF4-FFF2-40B4-BE49-F238E27FC236}">
                <a16:creationId xmlns:a16="http://schemas.microsoft.com/office/drawing/2014/main" id="{01C22BBB-35EB-E308-FDB7-BCA9B063B091}"/>
              </a:ext>
            </a:extLst>
          </p:cNvPr>
          <p:cNvSpPr txBox="1"/>
          <p:nvPr/>
        </p:nvSpPr>
        <p:spPr>
          <a:xfrm>
            <a:off x="2851197" y="6545877"/>
            <a:ext cx="2898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sentido aposto ao apontado pelo gradiente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A6DFF2D4-9482-CE1A-10F2-E2E0D4FD3158}"/>
              </a:ext>
            </a:extLst>
          </p:cNvPr>
          <p:cNvCxnSpPr>
            <a:cxnSpLocks/>
          </p:cNvCxnSpPr>
          <p:nvPr/>
        </p:nvCxnSpPr>
        <p:spPr>
          <a:xfrm>
            <a:off x="2879776" y="6168939"/>
            <a:ext cx="89430" cy="3450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517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7233" y="1825624"/>
                <a:ext cx="6102983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 </a:t>
                </a:r>
                <a:r>
                  <a:rPr lang="pt-BR" b="1" i="1" dirty="0"/>
                  <a:t>tamanho do passo </a:t>
                </a:r>
                <a:r>
                  <a:rPr lang="pt-BR" dirty="0"/>
                  <a:t>é frequentemente chamado de </a:t>
                </a:r>
                <a:r>
                  <a:rPr lang="pt-BR" b="1" i="1" dirty="0"/>
                  <a:t>taxa ou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passo de aprendizagem</a:t>
                </a:r>
                <a:r>
                  <a:rPr lang="pt-BR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e é, normalmente, denotado pela letra grega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Se o peso atual está à esquerda do mínimo, 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termo de atualização</a:t>
                </a:r>
                <a:r>
                  <a:rPr lang="pt-BR" dirty="0"/>
                  <a:t> faz com que o novo peso seja maior do que o anterior.</a:t>
                </a:r>
              </a:p>
              <a:p>
                <a:r>
                  <a:rPr lang="pt-BR" dirty="0"/>
                  <a:t>Se o peso atual está à direita do mínimo, 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termo de atualização</a:t>
                </a:r>
                <a:r>
                  <a:rPr lang="pt-BR" dirty="0"/>
                  <a:t> faz com que o novo peso seja menor do que o anterior.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7233" y="1825624"/>
                <a:ext cx="6102983" cy="5032376"/>
              </a:xfrm>
              <a:blipFill>
                <a:blip r:embed="rId3"/>
                <a:stretch>
                  <a:fillRect l="-1796" t="-26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Agrupar 51">
            <a:extLst>
              <a:ext uri="{FF2B5EF4-FFF2-40B4-BE49-F238E27FC236}">
                <a16:creationId xmlns:a16="http://schemas.microsoft.com/office/drawing/2014/main" id="{C28387F9-D7FD-85ED-8EAA-F893C59A9528}"/>
              </a:ext>
            </a:extLst>
          </p:cNvPr>
          <p:cNvGrpSpPr/>
          <p:nvPr/>
        </p:nvGrpSpPr>
        <p:grpSpPr>
          <a:xfrm>
            <a:off x="973059" y="2055748"/>
            <a:ext cx="3963570" cy="2939416"/>
            <a:chOff x="973059" y="2353695"/>
            <a:chExt cx="3963570" cy="2939416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AF02A9C-5A9B-AE81-9724-6E5E5F5C9AD5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974017" y="2353695"/>
                  <a:ext cx="27470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17" y="2353695"/>
                  <a:ext cx="274703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000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367751" y="4232230"/>
              <a:ext cx="1066949" cy="55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83CF4C1-DDBF-4640-7392-235196C4D89B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9F7809-96CB-75B0-3DD7-F1D3CFFC0DDA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1DB7F58-65FD-F0F4-E3F8-1B7A5A7E2DA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051166-FB83-1C01-C24B-836CCA65DF27}"/>
                </a:ext>
              </a:extLst>
            </p:cNvPr>
            <p:cNvSpPr txBox="1"/>
            <p:nvPr/>
          </p:nvSpPr>
          <p:spPr>
            <a:xfrm>
              <a:off x="1158048" y="2978475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Conector de Seta Reta 3">
              <a:extLst>
                <a:ext uri="{FF2B5EF4-FFF2-40B4-BE49-F238E27FC236}">
                  <a16:creationId xmlns:a16="http://schemas.microsoft.com/office/drawing/2014/main" id="{AEECACA4-5B42-A865-92BE-067925FB1366}"/>
                </a:ext>
              </a:extLst>
            </p:cNvPr>
            <p:cNvCxnSpPr>
              <a:cxnSpLocks/>
            </p:cNvCxnSpPr>
            <p:nvPr/>
          </p:nvCxnSpPr>
          <p:spPr>
            <a:xfrm>
              <a:off x="1295851" y="3183756"/>
              <a:ext cx="473505" cy="7976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600EFC4B-E5AE-01A3-BA49-9FAC5F7EB269}"/>
                </a:ext>
              </a:extLst>
            </p:cNvPr>
            <p:cNvSpPr/>
            <p:nvPr/>
          </p:nvSpPr>
          <p:spPr>
            <a:xfrm>
              <a:off x="1901608" y="4038530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530E5751-C05C-E237-ADF7-AC5CE485170E}"/>
                </a:ext>
              </a:extLst>
            </p:cNvPr>
            <p:cNvSpPr/>
            <p:nvPr/>
          </p:nvSpPr>
          <p:spPr>
            <a:xfrm>
              <a:off x="1314106" y="3182704"/>
              <a:ext cx="603593" cy="862246"/>
            </a:xfrm>
            <a:custGeom>
              <a:avLst/>
              <a:gdLst>
                <a:gd name="connsiteX0" fmla="*/ 0 w 609600"/>
                <a:gd name="connsiteY0" fmla="*/ 0 h 882650"/>
                <a:gd name="connsiteX1" fmla="*/ 374650 w 609600"/>
                <a:gd name="connsiteY1" fmla="*/ 273050 h 882650"/>
                <a:gd name="connsiteX2" fmla="*/ 609600 w 609600"/>
                <a:gd name="connsiteY2" fmla="*/ 882650 h 8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882650">
                  <a:moveTo>
                    <a:pt x="0" y="0"/>
                  </a:moveTo>
                  <a:cubicBezTo>
                    <a:pt x="136525" y="62971"/>
                    <a:pt x="273050" y="125942"/>
                    <a:pt x="374650" y="273050"/>
                  </a:cubicBezTo>
                  <a:cubicBezTo>
                    <a:pt x="476250" y="420158"/>
                    <a:pt x="542925" y="651404"/>
                    <a:pt x="609600" y="8826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37EAAC62-22C5-6028-EB17-5E7D7A0FA774}"/>
                </a:ext>
              </a:extLst>
            </p:cNvPr>
            <p:cNvSpPr txBox="1"/>
            <p:nvPr/>
          </p:nvSpPr>
          <p:spPr>
            <a:xfrm>
              <a:off x="1897730" y="3887618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Novo ponto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aixaDeTexto 43">
                  <a:extLst>
                    <a:ext uri="{FF2B5EF4-FFF2-40B4-BE49-F238E27FC236}">
                      <a16:creationId xmlns:a16="http://schemas.microsoft.com/office/drawing/2014/main" id="{0B96B558-FD3C-575E-D9A1-D3E273AF2DEB}"/>
                    </a:ext>
                  </a:extLst>
                </p:cNvPr>
                <p:cNvSpPr txBox="1"/>
                <p:nvPr/>
              </p:nvSpPr>
              <p:spPr>
                <a:xfrm>
                  <a:off x="1686947" y="3303430"/>
                  <a:ext cx="756505" cy="4440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f>
                          <m:fPr>
                            <m:ctrlP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pt-BR" sz="1200">
                                    <a:latin typeface="Cambria Math" panose="02040503050406030204" pitchFamily="18" charset="0"/>
                                  </a:rPr>
                                  <m:t>inicial</m:t>
                                </m:r>
                              </m:sub>
                            </m:sSub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44" name="CaixaDeTexto 43">
                  <a:extLst>
                    <a:ext uri="{FF2B5EF4-FFF2-40B4-BE49-F238E27FC236}">
                      <a16:creationId xmlns:a16="http://schemas.microsoft.com/office/drawing/2014/main" id="{0B96B558-FD3C-575E-D9A1-D3E273AF2D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6947" y="3303430"/>
                  <a:ext cx="756505" cy="444032"/>
                </a:xfrm>
                <a:prstGeom prst="rect">
                  <a:avLst/>
                </a:prstGeom>
                <a:blipFill>
                  <a:blip r:embed="rId7"/>
                  <a:stretch>
                    <a:fillRect r="-37903" b="-137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2C59751E-36DB-0194-586B-E3ADFD5E2F3E}"/>
                </a:ext>
              </a:extLst>
            </p:cNvPr>
            <p:cNvCxnSpPr>
              <a:cxnSpLocks/>
            </p:cNvCxnSpPr>
            <p:nvPr/>
          </p:nvCxnSpPr>
          <p:spPr>
            <a:xfrm>
              <a:off x="1924842" y="4071908"/>
              <a:ext cx="0" cy="828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aixaDeTexto 45">
                  <a:extLst>
                    <a:ext uri="{FF2B5EF4-FFF2-40B4-BE49-F238E27FC236}">
                      <a16:creationId xmlns:a16="http://schemas.microsoft.com/office/drawing/2014/main" id="{ACD660F6-9366-FE86-1D50-0AFB812C300C}"/>
                    </a:ext>
                  </a:extLst>
                </p:cNvPr>
                <p:cNvSpPr txBox="1"/>
                <p:nvPr/>
              </p:nvSpPr>
              <p:spPr>
                <a:xfrm>
                  <a:off x="1703016" y="4879029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novo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6" name="CaixaDeTexto 45">
                  <a:extLst>
                    <a:ext uri="{FF2B5EF4-FFF2-40B4-BE49-F238E27FC236}">
                      <a16:creationId xmlns:a16="http://schemas.microsoft.com/office/drawing/2014/main" id="{ACD660F6-9366-FE86-1D50-0AFB812C30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3016" y="4879029"/>
                  <a:ext cx="867941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A5146C3E-B0FA-B680-38D2-A628801FD84D}"/>
                  </a:ext>
                </a:extLst>
              </p:cNvPr>
              <p:cNvSpPr txBox="1"/>
              <p:nvPr/>
            </p:nvSpPr>
            <p:spPr>
              <a:xfrm>
                <a:off x="955480" y="5704354"/>
                <a:ext cx="3662982" cy="678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novo</m:t>
                          </m:r>
                        </m:sub>
                      </m:sSub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000">
                              <a:latin typeface="Cambria Math" panose="02040503050406030204" pitchFamily="18" charset="0"/>
                            </a:rPr>
                            <m:t>inicial</m:t>
                          </m:r>
                        </m:sub>
                      </m:sSub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000">
                                  <a:latin typeface="Cambria Math" panose="02040503050406030204" pitchFamily="18" charset="0"/>
                                </a:rPr>
                                <m:t>inicial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A5146C3E-B0FA-B680-38D2-A628801FD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480" y="5704354"/>
                <a:ext cx="3662982" cy="6785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CaixaDeTexto 47">
            <a:extLst>
              <a:ext uri="{FF2B5EF4-FFF2-40B4-BE49-F238E27FC236}">
                <a16:creationId xmlns:a16="http://schemas.microsoft.com/office/drawing/2014/main" id="{01C22BBB-35EB-E308-FDB7-BCA9B063B091}"/>
              </a:ext>
            </a:extLst>
          </p:cNvPr>
          <p:cNvSpPr txBox="1"/>
          <p:nvPr/>
        </p:nvSpPr>
        <p:spPr>
          <a:xfrm>
            <a:off x="2851197" y="6545877"/>
            <a:ext cx="2898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sentido aposto ao apontado pelo gradiente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A6DFF2D4-9482-CE1A-10F2-E2E0D4FD3158}"/>
              </a:ext>
            </a:extLst>
          </p:cNvPr>
          <p:cNvCxnSpPr>
            <a:cxnSpLocks/>
          </p:cNvCxnSpPr>
          <p:nvPr/>
        </p:nvCxnSpPr>
        <p:spPr>
          <a:xfrm>
            <a:off x="2879776" y="6168939"/>
            <a:ext cx="89430" cy="3450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81A2BF92-A8D9-4E65-BDD9-68638C6DCB76}"/>
              </a:ext>
            </a:extLst>
          </p:cNvPr>
          <p:cNvSpPr txBox="1"/>
          <p:nvPr/>
        </p:nvSpPr>
        <p:spPr>
          <a:xfrm>
            <a:off x="2729921" y="5288988"/>
            <a:ext cx="1790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Termo de atualização</a:t>
            </a:r>
          </a:p>
        </p:txBody>
      </p:sp>
      <p:sp>
        <p:nvSpPr>
          <p:cNvPr id="26" name="Chave Direita 25">
            <a:extLst>
              <a:ext uri="{FF2B5EF4-FFF2-40B4-BE49-F238E27FC236}">
                <a16:creationId xmlns:a16="http://schemas.microsoft.com/office/drawing/2014/main" id="{8F5A814E-78F2-FFB2-52B9-94E958523F58}"/>
              </a:ext>
            </a:extLst>
          </p:cNvPr>
          <p:cNvSpPr/>
          <p:nvPr/>
        </p:nvSpPr>
        <p:spPr>
          <a:xfrm rot="16200000">
            <a:off x="3501985" y="4768070"/>
            <a:ext cx="246580" cy="179070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8840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Otimização iterativa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9929" y="1825624"/>
            <a:ext cx="6200287" cy="503237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Portanto, dada a </a:t>
            </a:r>
            <a:r>
              <a:rPr lang="pt-BR" b="1" i="1" dirty="0">
                <a:solidFill>
                  <a:srgbClr val="00B050"/>
                </a:solidFill>
              </a:rPr>
              <a:t>direção do gradiente e um passo de aprendizagem</a:t>
            </a:r>
            <a:r>
              <a:rPr lang="pt-BR" dirty="0"/>
              <a:t>, agora podemos </a:t>
            </a:r>
            <a:r>
              <a:rPr lang="pt-BR" b="1" i="1" dirty="0">
                <a:solidFill>
                  <a:srgbClr val="00B050"/>
                </a:solidFill>
              </a:rPr>
              <a:t>iterativamente</a:t>
            </a:r>
            <a:r>
              <a:rPr lang="pt-BR" dirty="0"/>
              <a:t> dar passos em direção ao ponto de mínimo.</a:t>
            </a:r>
          </a:p>
          <a:p>
            <a:r>
              <a:rPr lang="pt-BR" dirty="0"/>
              <a:t>A cada </a:t>
            </a:r>
            <a:r>
              <a:rPr lang="pt-BR" b="1" i="1" dirty="0">
                <a:solidFill>
                  <a:srgbClr val="00B050"/>
                </a:solidFill>
              </a:rPr>
              <a:t>iteração</a:t>
            </a:r>
            <a:r>
              <a:rPr lang="pt-BR" dirty="0"/>
              <a:t> calculamos o gradiente no ponto atual, atualizamos os pesos com uma porcentagem do gradiente e calculamos o gradiente no novo ponto.</a:t>
            </a:r>
          </a:p>
          <a:p>
            <a:r>
              <a:rPr lang="pt-BR" b="1" i="1" dirty="0">
                <a:solidFill>
                  <a:srgbClr val="00B050"/>
                </a:solidFill>
              </a:rPr>
              <a:t>Repetimos</a:t>
            </a:r>
            <a:r>
              <a:rPr lang="pt-BR" dirty="0"/>
              <a:t> esse processo </a:t>
            </a:r>
            <a:r>
              <a:rPr lang="pt-BR" b="1" i="1" dirty="0">
                <a:solidFill>
                  <a:srgbClr val="00B050"/>
                </a:solidFill>
              </a:rPr>
              <a:t>até</a:t>
            </a:r>
            <a:r>
              <a:rPr lang="pt-BR" dirty="0"/>
              <a:t> que a </a:t>
            </a:r>
            <a:r>
              <a:rPr lang="pt-BR" b="1" i="1" dirty="0">
                <a:solidFill>
                  <a:srgbClr val="00B050"/>
                </a:solidFill>
              </a:rPr>
              <a:t>inclinação da reta tangente ao ponto atual se torne igual a 0</a:t>
            </a:r>
            <a:r>
              <a:rPr lang="pt-BR" dirty="0"/>
              <a:t>, indicando que o ponto de mínimo foi atingido.</a:t>
            </a:r>
          </a:p>
          <a:p>
            <a:r>
              <a:rPr lang="pt-BR" b="1" i="1" dirty="0">
                <a:solidFill>
                  <a:srgbClr val="00B050"/>
                </a:solidFill>
              </a:rPr>
              <a:t>O que ocorre quando o gradiente é 0?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D41ABFD-548C-4B86-C347-18D33EB57FE8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BC27F250-00D2-02E2-BA5C-F825D68F865C}"/>
                </a:ext>
              </a:extLst>
            </p:cNvPr>
            <p:cNvGrpSpPr/>
            <p:nvPr/>
          </p:nvGrpSpPr>
          <p:grpSpPr>
            <a:xfrm>
              <a:off x="973059" y="2353695"/>
              <a:ext cx="3963570" cy="2939416"/>
              <a:chOff x="973059" y="2353695"/>
              <a:chExt cx="3963570" cy="2939416"/>
            </a:xfrm>
          </p:grpSpPr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6C28BCEA-AC0E-ACCA-1D14-5089AF236AFF}"/>
                  </a:ext>
                </a:extLst>
              </p:cNvPr>
              <p:cNvSpPr/>
              <p:nvPr/>
            </p:nvSpPr>
            <p:spPr>
              <a:xfrm>
                <a:off x="1190625" y="2990850"/>
                <a:ext cx="3429000" cy="1752634"/>
              </a:xfrm>
              <a:custGeom>
                <a:avLst/>
                <a:gdLst>
                  <a:gd name="connsiteX0" fmla="*/ 0 w 3429000"/>
                  <a:gd name="connsiteY0" fmla="*/ 38100 h 1752634"/>
                  <a:gd name="connsiteX1" fmla="*/ 1714500 w 3429000"/>
                  <a:gd name="connsiteY1" fmla="*/ 1752600 h 1752634"/>
                  <a:gd name="connsiteX2" fmla="*/ 3429000 w 3429000"/>
                  <a:gd name="connsiteY2" fmla="*/ 0 h 1752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29000" h="1752634">
                    <a:moveTo>
                      <a:pt x="0" y="38100"/>
                    </a:moveTo>
                    <a:cubicBezTo>
                      <a:pt x="571500" y="898525"/>
                      <a:pt x="1143000" y="1758950"/>
                      <a:pt x="1714500" y="1752600"/>
                    </a:cubicBezTo>
                    <a:cubicBezTo>
                      <a:pt x="2286000" y="1746250"/>
                      <a:pt x="3119438" y="314325"/>
                      <a:pt x="34290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9" name="Conector de Seta Reta 18">
                <a:extLst>
                  <a:ext uri="{FF2B5EF4-FFF2-40B4-BE49-F238E27FC236}">
                    <a16:creationId xmlns:a16="http://schemas.microsoft.com/office/drawing/2014/main" id="{0EB327B9-9368-9517-1592-A958BAFB3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4017" y="4916172"/>
                <a:ext cx="386096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de Seta Reta 19">
                <a:extLst>
                  <a:ext uri="{FF2B5EF4-FFF2-40B4-BE49-F238E27FC236}">
                    <a16:creationId xmlns:a16="http://schemas.microsoft.com/office/drawing/2014/main" id="{FB2A4E76-B9EA-7978-E3C8-354FACD511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4018" y="2442308"/>
                <a:ext cx="0" cy="247386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aixaDeTexto 25">
                    <a:extLst>
                      <a:ext uri="{FF2B5EF4-FFF2-40B4-BE49-F238E27FC236}">
                        <a16:creationId xmlns:a16="http://schemas.microsoft.com/office/drawing/2014/main" id="{708B64BB-3945-1538-F968-FE34B3BF7F7E}"/>
                      </a:ext>
                    </a:extLst>
                  </p:cNvPr>
                  <p:cNvSpPr txBox="1"/>
                  <p:nvPr/>
                </p:nvSpPr>
                <p:spPr>
                  <a:xfrm>
                    <a:off x="974017" y="2353695"/>
                    <a:ext cx="27470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dirty="0"/>
                      <a:t>Função de erro,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26" name="CaixaDeTexto 25">
                    <a:extLst>
                      <a:ext uri="{FF2B5EF4-FFF2-40B4-BE49-F238E27FC236}">
                        <a16:creationId xmlns:a16="http://schemas.microsoft.com/office/drawing/2014/main" id="{708B64BB-3945-1538-F968-FE34B3BF7F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4017" y="2353695"/>
                    <a:ext cx="274703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00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33C03641-A896-5188-5291-D3C1622B3FD8}"/>
                  </a:ext>
                </a:extLst>
              </p:cNvPr>
              <p:cNvSpPr txBox="1"/>
              <p:nvPr/>
            </p:nvSpPr>
            <p:spPr>
              <a:xfrm>
                <a:off x="4300295" y="4923779"/>
                <a:ext cx="636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dirty="0"/>
                  <a:t>Peso</a:t>
                </a:r>
              </a:p>
            </p:txBody>
          </p: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71BE268E-A73C-EBD6-430F-5DC7906AD0C9}"/>
                  </a:ext>
                </a:extLst>
              </p:cNvPr>
              <p:cNvCxnSpPr/>
              <p:nvPr/>
            </p:nvCxnSpPr>
            <p:spPr>
              <a:xfrm>
                <a:off x="976885" y="4744536"/>
                <a:ext cx="1930484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75094F36-EDC3-CA21-125A-0EE943C62C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2477" y="4736969"/>
                <a:ext cx="0" cy="17159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4F74B96C-E784-361B-FC9A-C4EF081FD895}"/>
                  </a:ext>
                </a:extLst>
              </p:cNvPr>
              <p:cNvSpPr/>
              <p:nvPr/>
            </p:nvSpPr>
            <p:spPr>
              <a:xfrm>
                <a:off x="2879776" y="4721835"/>
                <a:ext cx="42900" cy="429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671C9CA5-E5AD-29D4-50CD-004105724E54}"/>
                  </a:ext>
                </a:extLst>
              </p:cNvPr>
              <p:cNvSpPr/>
              <p:nvPr/>
            </p:nvSpPr>
            <p:spPr>
              <a:xfrm>
                <a:off x="1273647" y="3163362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33" name="Conector reto 32">
                <a:extLst>
                  <a:ext uri="{FF2B5EF4-FFF2-40B4-BE49-F238E27FC236}">
                    <a16:creationId xmlns:a16="http://schemas.microsoft.com/office/drawing/2014/main" id="{55BCAC41-0745-6FC8-1A6E-02719DA867BC}"/>
                  </a:ext>
                </a:extLst>
              </p:cNvPr>
              <p:cNvCxnSpPr/>
              <p:nvPr/>
            </p:nvCxnSpPr>
            <p:spPr>
              <a:xfrm>
                <a:off x="973059" y="3184593"/>
                <a:ext cx="3240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58165A6F-4823-C968-4CC3-010FF73A64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5097" y="3163361"/>
                <a:ext cx="0" cy="1764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392D10D5-4FB0-851A-EF0A-524C94C0CD21}"/>
                  </a:ext>
                </a:extLst>
              </p:cNvPr>
              <p:cNvSpPr txBox="1"/>
              <p:nvPr/>
            </p:nvSpPr>
            <p:spPr>
              <a:xfrm>
                <a:off x="1158048" y="2978475"/>
                <a:ext cx="10714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Ponto inicial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CaixaDeTexto 35">
                    <a:extLst>
                      <a:ext uri="{FF2B5EF4-FFF2-40B4-BE49-F238E27FC236}">
                        <a16:creationId xmlns:a16="http://schemas.microsoft.com/office/drawing/2014/main" id="{FB65B051-0C1A-E311-B392-188679189CE2}"/>
                      </a:ext>
                    </a:extLst>
                  </p:cNvPr>
                  <p:cNvSpPr txBox="1"/>
                  <p:nvPr/>
                </p:nvSpPr>
                <p:spPr>
                  <a:xfrm>
                    <a:off x="1074774" y="4868216"/>
                    <a:ext cx="867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inicial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36" name="CaixaDeTexto 35">
                    <a:extLst>
                      <a:ext uri="{FF2B5EF4-FFF2-40B4-BE49-F238E27FC236}">
                        <a16:creationId xmlns:a16="http://schemas.microsoft.com/office/drawing/2014/main" id="{FB65B051-0C1A-E311-B392-188679189C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4774" y="4868216"/>
                    <a:ext cx="867941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CaixaDeTexto 36">
                    <a:extLst>
                      <a:ext uri="{FF2B5EF4-FFF2-40B4-BE49-F238E27FC236}">
                        <a16:creationId xmlns:a16="http://schemas.microsoft.com/office/drawing/2014/main" id="{085EEAC7-A39B-8E54-1ABE-192465A83EF9}"/>
                      </a:ext>
                    </a:extLst>
                  </p:cNvPr>
                  <p:cNvSpPr txBox="1"/>
                  <p:nvPr/>
                </p:nvSpPr>
                <p:spPr>
                  <a:xfrm>
                    <a:off x="2671712" y="4867795"/>
                    <a:ext cx="867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ó</m:t>
                              </m:r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timo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37" name="CaixaDeTexto 36">
                    <a:extLst>
                      <a:ext uri="{FF2B5EF4-FFF2-40B4-BE49-F238E27FC236}">
                        <a16:creationId xmlns:a16="http://schemas.microsoft.com/office/drawing/2014/main" id="{085EEAC7-A39B-8E54-1ABE-192465A83E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1712" y="4867795"/>
                    <a:ext cx="867941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Conector de Seta Reta 37">
                <a:extLst>
                  <a:ext uri="{FF2B5EF4-FFF2-40B4-BE49-F238E27FC236}">
                    <a16:creationId xmlns:a16="http://schemas.microsoft.com/office/drawing/2014/main" id="{68034E18-A442-62D7-3DB8-7E034ACBB8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5851" y="3183756"/>
                <a:ext cx="473505" cy="79766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F6FC7276-D03F-FF26-A5BB-9174F6A90A78}"/>
                  </a:ext>
                </a:extLst>
              </p:cNvPr>
              <p:cNvSpPr/>
              <p:nvPr/>
            </p:nvSpPr>
            <p:spPr>
              <a:xfrm>
                <a:off x="1901608" y="4038530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A190C2C1-537B-4D0E-665C-CD1CAB22ED1F}"/>
                  </a:ext>
                </a:extLst>
              </p:cNvPr>
              <p:cNvSpPr/>
              <p:nvPr/>
            </p:nvSpPr>
            <p:spPr>
              <a:xfrm>
                <a:off x="1314106" y="3182704"/>
                <a:ext cx="603593" cy="862246"/>
              </a:xfrm>
              <a:custGeom>
                <a:avLst/>
                <a:gdLst>
                  <a:gd name="connsiteX0" fmla="*/ 0 w 609600"/>
                  <a:gd name="connsiteY0" fmla="*/ 0 h 882650"/>
                  <a:gd name="connsiteX1" fmla="*/ 374650 w 609600"/>
                  <a:gd name="connsiteY1" fmla="*/ 273050 h 882650"/>
                  <a:gd name="connsiteX2" fmla="*/ 609600 w 609600"/>
                  <a:gd name="connsiteY2" fmla="*/ 882650 h 882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9600" h="882650">
                    <a:moveTo>
                      <a:pt x="0" y="0"/>
                    </a:moveTo>
                    <a:cubicBezTo>
                      <a:pt x="136525" y="62971"/>
                      <a:pt x="273050" y="125942"/>
                      <a:pt x="374650" y="273050"/>
                    </a:cubicBezTo>
                    <a:cubicBezTo>
                      <a:pt x="476250" y="420158"/>
                      <a:pt x="542925" y="651404"/>
                      <a:pt x="609600" y="882650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C6AED7E6-776D-2275-0616-9245A6D9FA2F}"/>
                  </a:ext>
                </a:extLst>
              </p:cNvPr>
              <p:cNvSpPr txBox="1"/>
              <p:nvPr/>
            </p:nvSpPr>
            <p:spPr>
              <a:xfrm>
                <a:off x="2355219" y="4333840"/>
                <a:ext cx="10714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Novo ponto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CaixaDeTexto 41">
                    <a:extLst>
                      <a:ext uri="{FF2B5EF4-FFF2-40B4-BE49-F238E27FC236}">
                        <a16:creationId xmlns:a16="http://schemas.microsoft.com/office/drawing/2014/main" id="{C1D5DB3A-D103-9E96-0C21-7F28D7FEA74D}"/>
                      </a:ext>
                    </a:extLst>
                  </p:cNvPr>
                  <p:cNvSpPr txBox="1"/>
                  <p:nvPr/>
                </p:nvSpPr>
                <p:spPr>
                  <a:xfrm>
                    <a:off x="1686947" y="3303430"/>
                    <a:ext cx="756505" cy="4440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2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f>
                            <m:fPr>
                              <m:ctrlPr>
                                <a:rPr lang="pt-BR" sz="120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200" i="1" dirty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pt-BR" sz="1200">
                                      <a:latin typeface="Cambria Math" panose="02040503050406030204" pitchFamily="18" charset="0"/>
                                    </a:rPr>
                                    <m:t>inicial</m:t>
                                  </m:r>
                                </m:sub>
                              </m:sSub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pt-BR" sz="1200" i="1" dirty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12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42" name="CaixaDeTexto 41">
                    <a:extLst>
                      <a:ext uri="{FF2B5EF4-FFF2-40B4-BE49-F238E27FC236}">
                        <a16:creationId xmlns:a16="http://schemas.microsoft.com/office/drawing/2014/main" id="{C1D5DB3A-D103-9E96-0C21-7F28D7FEA7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6947" y="3303430"/>
                    <a:ext cx="756505" cy="4440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37903" b="-1370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" name="Conector reto 42">
                <a:extLst>
                  <a:ext uri="{FF2B5EF4-FFF2-40B4-BE49-F238E27FC236}">
                    <a16:creationId xmlns:a16="http://schemas.microsoft.com/office/drawing/2014/main" id="{33AD0DEC-1BFB-48CC-9552-A207C6E4AB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24842" y="4071908"/>
                <a:ext cx="0" cy="828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CaixaDeTexto 43">
                    <a:extLst>
                      <a:ext uri="{FF2B5EF4-FFF2-40B4-BE49-F238E27FC236}">
                        <a16:creationId xmlns:a16="http://schemas.microsoft.com/office/drawing/2014/main" id="{18D9158A-32E2-486B-D9F5-660207BFF35D}"/>
                      </a:ext>
                    </a:extLst>
                  </p:cNvPr>
                  <p:cNvSpPr txBox="1"/>
                  <p:nvPr/>
                </p:nvSpPr>
                <p:spPr>
                  <a:xfrm>
                    <a:off x="1785331" y="4880663"/>
                    <a:ext cx="52188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ant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44" name="CaixaDeTexto 43">
                    <a:extLst>
                      <a:ext uri="{FF2B5EF4-FFF2-40B4-BE49-F238E27FC236}">
                        <a16:creationId xmlns:a16="http://schemas.microsoft.com/office/drawing/2014/main" id="{18D9158A-32E2-486B-D9F5-660207BFF3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5331" y="4880663"/>
                    <a:ext cx="521882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7EA99A1F-BA18-1253-B4C5-1677BA9FFD90}"/>
                </a:ext>
              </a:extLst>
            </p:cNvPr>
            <p:cNvSpPr/>
            <p:nvPr/>
          </p:nvSpPr>
          <p:spPr>
            <a:xfrm rot="20640245">
              <a:off x="2025336" y="4007159"/>
              <a:ext cx="291944" cy="588367"/>
            </a:xfrm>
            <a:custGeom>
              <a:avLst/>
              <a:gdLst>
                <a:gd name="connsiteX0" fmla="*/ 0 w 609600"/>
                <a:gd name="connsiteY0" fmla="*/ 0 h 882650"/>
                <a:gd name="connsiteX1" fmla="*/ 374650 w 609600"/>
                <a:gd name="connsiteY1" fmla="*/ 273050 h 882650"/>
                <a:gd name="connsiteX2" fmla="*/ 609600 w 609600"/>
                <a:gd name="connsiteY2" fmla="*/ 882650 h 8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882650">
                  <a:moveTo>
                    <a:pt x="0" y="0"/>
                  </a:moveTo>
                  <a:cubicBezTo>
                    <a:pt x="136525" y="62971"/>
                    <a:pt x="273050" y="125942"/>
                    <a:pt x="374650" y="273050"/>
                  </a:cubicBezTo>
                  <a:cubicBezTo>
                    <a:pt x="476250" y="420158"/>
                    <a:pt x="542925" y="651404"/>
                    <a:pt x="609600" y="8826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C3DEEC2D-A2E8-B62C-3519-1662739D0B6E}"/>
                </a:ext>
              </a:extLst>
            </p:cNvPr>
            <p:cNvSpPr/>
            <p:nvPr/>
          </p:nvSpPr>
          <p:spPr>
            <a:xfrm>
              <a:off x="2380859" y="4524896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aixaDeTexto 46">
                  <a:extLst>
                    <a:ext uri="{FF2B5EF4-FFF2-40B4-BE49-F238E27FC236}">
                      <a16:creationId xmlns:a16="http://schemas.microsoft.com/office/drawing/2014/main" id="{744BE183-5F01-AB59-599F-17091AA24B29}"/>
                    </a:ext>
                  </a:extLst>
                </p:cNvPr>
                <p:cNvSpPr txBox="1"/>
                <p:nvPr/>
              </p:nvSpPr>
              <p:spPr>
                <a:xfrm>
                  <a:off x="2119544" y="3893176"/>
                  <a:ext cx="756505" cy="4440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f>
                          <m:fPr>
                            <m:ctrlP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pt-BR" sz="120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pt-BR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pt-BR" sz="1200" b="0" i="0" smtClean="0">
                                    <a:latin typeface="Cambria Math" panose="02040503050406030204" pitchFamily="18" charset="0"/>
                                  </a:rPr>
                                  <m:t>anterior</m:t>
                                </m:r>
                              </m:sub>
                            </m:sSub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47" name="CaixaDeTexto 46">
                  <a:extLst>
                    <a:ext uri="{FF2B5EF4-FFF2-40B4-BE49-F238E27FC236}">
                      <a16:creationId xmlns:a16="http://schemas.microsoft.com/office/drawing/2014/main" id="{744BE183-5F01-AB59-599F-17091AA24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9544" y="3893176"/>
                  <a:ext cx="756505" cy="444032"/>
                </a:xfrm>
                <a:prstGeom prst="rect">
                  <a:avLst/>
                </a:prstGeom>
                <a:blipFill>
                  <a:blip r:embed="rId8"/>
                  <a:stretch>
                    <a:fillRect r="-52419" b="-277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Conector reto 47">
              <a:extLst>
                <a:ext uri="{FF2B5EF4-FFF2-40B4-BE49-F238E27FC236}">
                  <a16:creationId xmlns:a16="http://schemas.microsoft.com/office/drawing/2014/main" id="{91970589-0FEE-A18A-6939-B759912143E8}"/>
                </a:ext>
              </a:extLst>
            </p:cNvPr>
            <p:cNvCxnSpPr>
              <a:cxnSpLocks/>
            </p:cNvCxnSpPr>
            <p:nvPr/>
          </p:nvCxnSpPr>
          <p:spPr>
            <a:xfrm>
              <a:off x="2402309" y="4543393"/>
              <a:ext cx="0" cy="360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CaixaDeTexto 48">
                  <a:extLst>
                    <a:ext uri="{FF2B5EF4-FFF2-40B4-BE49-F238E27FC236}">
                      <a16:creationId xmlns:a16="http://schemas.microsoft.com/office/drawing/2014/main" id="{549CB10D-AF19-2EAB-1F32-C5517B1BA991}"/>
                    </a:ext>
                  </a:extLst>
                </p:cNvPr>
                <p:cNvSpPr txBox="1"/>
                <p:nvPr/>
              </p:nvSpPr>
              <p:spPr>
                <a:xfrm>
                  <a:off x="2245894" y="4879610"/>
                  <a:ext cx="52188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novo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9" name="CaixaDeTexto 48">
                  <a:extLst>
                    <a:ext uri="{FF2B5EF4-FFF2-40B4-BE49-F238E27FC236}">
                      <a16:creationId xmlns:a16="http://schemas.microsoft.com/office/drawing/2014/main" id="{549CB10D-AF19-2EAB-1F32-C5517B1BA9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5894" y="4879610"/>
                  <a:ext cx="521882" cy="307777"/>
                </a:xfrm>
                <a:prstGeom prst="rect">
                  <a:avLst/>
                </a:prstGeom>
                <a:blipFill>
                  <a:blip r:embed="rId9"/>
                  <a:stretch>
                    <a:fillRect r="-232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AD34DBF0-EDFD-5DD5-7A9F-3D8017EA2434}"/>
                  </a:ext>
                </a:extLst>
              </p:cNvPr>
              <p:cNvSpPr txBox="1"/>
              <p:nvPr/>
            </p:nvSpPr>
            <p:spPr>
              <a:xfrm>
                <a:off x="900385" y="5591230"/>
                <a:ext cx="3981143" cy="678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novo</m:t>
                          </m:r>
                        </m:sub>
                      </m:sSub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anterior</m:t>
                          </m:r>
                        </m:sub>
                      </m:sSub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sz="20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000" b="0" i="0" smtClean="0">
                                  <a:latin typeface="Cambria Math" panose="02040503050406030204" pitchFamily="18" charset="0"/>
                                </a:rPr>
                                <m:t>anterior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AD34DBF0-EDFD-5DD5-7A9F-3D8017EA2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385" y="5591230"/>
                <a:ext cx="3981143" cy="67858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Chave Direita 50">
            <a:extLst>
              <a:ext uri="{FF2B5EF4-FFF2-40B4-BE49-F238E27FC236}">
                <a16:creationId xmlns:a16="http://schemas.microsoft.com/office/drawing/2014/main" id="{BBB7610F-0D45-15F0-36E0-B73700205383}"/>
              </a:ext>
            </a:extLst>
          </p:cNvPr>
          <p:cNvSpPr/>
          <p:nvPr/>
        </p:nvSpPr>
        <p:spPr>
          <a:xfrm rot="5400000">
            <a:off x="2804075" y="4359378"/>
            <a:ext cx="237200" cy="38619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38BE7280-D6C2-F198-63A6-75BAA02AF46C}"/>
              </a:ext>
            </a:extLst>
          </p:cNvPr>
          <p:cNvSpPr txBox="1"/>
          <p:nvPr/>
        </p:nvSpPr>
        <p:spPr>
          <a:xfrm>
            <a:off x="973059" y="6359834"/>
            <a:ext cx="388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Equação de atualização dos pesos</a:t>
            </a:r>
          </a:p>
        </p:txBody>
      </p:sp>
    </p:spTree>
    <p:extLst>
      <p:ext uri="{BB962C8B-B14F-4D97-AF65-F5344CB8AC3E}">
        <p14:creationId xmlns:p14="http://schemas.microsoft.com/office/powerpoint/2010/main" val="1418230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Tamanho do passo de aprendizagem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7233" y="1825624"/>
                <a:ext cx="6102983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 objetivo é que a cada nova iteração, nos movamos para mais e mais perto do ponto de mínimo,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800" b="0" i="0" smtClean="0">
                            <a:latin typeface="Cambria Math" panose="02040503050406030204" pitchFamily="18" charset="0"/>
                          </a:rPr>
                          <m:t>ó</m:t>
                        </m:r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</a:rPr>
                          <m:t>timo</m:t>
                        </m:r>
                      </m:sub>
                    </m:sSub>
                  </m:oMath>
                </a14:m>
                <a:r>
                  <a:rPr lang="pt-BR" sz="2800" dirty="0"/>
                  <a:t>.</a:t>
                </a:r>
                <a:endParaRPr lang="pt-BR" dirty="0"/>
              </a:p>
              <a:p>
                <a:r>
                  <a:rPr lang="pt-BR" dirty="0"/>
                  <a:t>Porém, devemos tomar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cuidado</a:t>
                </a:r>
                <a:r>
                  <a:rPr lang="pt-BR" dirty="0"/>
                  <a:t>, com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tamanho do passo de aprendizagem</a:t>
                </a:r>
                <a:r>
                  <a:rPr lang="pt-BR" dirty="0"/>
                  <a:t>.</a:t>
                </a:r>
              </a:p>
              <a:p>
                <a:r>
                  <a:rPr lang="pt-BR" b="0" i="0" dirty="0">
                    <a:effectLst/>
                  </a:rPr>
                  <a:t>O valor do passo de aprendizagem é um </a:t>
                </a:r>
                <a:r>
                  <a:rPr lang="pt-BR" b="1" i="1" dirty="0">
                    <a:solidFill>
                      <a:srgbClr val="7030A0"/>
                    </a:solidFill>
                    <a:effectLst/>
                  </a:rPr>
                  <a:t>hiperparâmetro</a:t>
                </a:r>
                <a:r>
                  <a:rPr lang="pt-BR" b="0" i="0" dirty="0">
                    <a:effectLst/>
                  </a:rPr>
                  <a:t> crucial para o GD.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>
                    <a:solidFill>
                      <a:srgbClr val="7030A0"/>
                    </a:solidFill>
                    <a:effectLst/>
                  </a:rPr>
                  <a:t>Hiperparâmetros</a:t>
                </a:r>
                <a:r>
                  <a:rPr lang="pt-BR" dirty="0">
                    <a:effectLst/>
                  </a:rPr>
                  <a:t> são </a:t>
                </a:r>
                <a:r>
                  <a:rPr lang="pt-BR" b="0" i="0" dirty="0">
                    <a:effectLst/>
                  </a:rPr>
                  <a:t>parâmetros do modelo que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não são aprendidos durante o treinamento</a:t>
                </a:r>
                <a:r>
                  <a:rPr lang="pt-BR" b="0" i="0" dirty="0">
                    <a:effectLst/>
                  </a:rPr>
                  <a:t>, mas sim definidos pelo desenvolvedor antes do treinamento. </a:t>
                </a:r>
              </a:p>
              <a:p>
                <a:r>
                  <a:rPr lang="pt-BR" b="0" i="0" dirty="0">
                    <a:effectLst/>
                  </a:rPr>
                  <a:t>Ele influencia a velocidade e a convergência do treinamento.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7233" y="1825624"/>
                <a:ext cx="6102983" cy="5032376"/>
              </a:xfrm>
              <a:blipFill>
                <a:blip r:embed="rId3"/>
                <a:stretch>
                  <a:fillRect l="-1796" t="-2663" r="-32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Agrupar 8">
            <a:extLst>
              <a:ext uri="{FF2B5EF4-FFF2-40B4-BE49-F238E27FC236}">
                <a16:creationId xmlns:a16="http://schemas.microsoft.com/office/drawing/2014/main" id="{CE5633B0-F4B8-9229-2E27-248A503BF5C6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ED41ABFD-548C-4B86-C347-18D33EB57FE8}"/>
                </a:ext>
              </a:extLst>
            </p:cNvPr>
            <p:cNvGrpSpPr/>
            <p:nvPr/>
          </p:nvGrpSpPr>
          <p:grpSpPr>
            <a:xfrm>
              <a:off x="973059" y="2353695"/>
              <a:ext cx="3963570" cy="2939416"/>
              <a:chOff x="973059" y="2353695"/>
              <a:chExt cx="3963570" cy="2939416"/>
            </a:xfrm>
          </p:grpSpPr>
          <p:grpSp>
            <p:nvGrpSpPr>
              <p:cNvPr id="16" name="Agrupar 15">
                <a:extLst>
                  <a:ext uri="{FF2B5EF4-FFF2-40B4-BE49-F238E27FC236}">
                    <a16:creationId xmlns:a16="http://schemas.microsoft.com/office/drawing/2014/main" id="{BC27F250-00D2-02E2-BA5C-F825D68F865C}"/>
                  </a:ext>
                </a:extLst>
              </p:cNvPr>
              <p:cNvGrpSpPr/>
              <p:nvPr/>
            </p:nvGrpSpPr>
            <p:grpSpPr>
              <a:xfrm>
                <a:off x="973059" y="2353695"/>
                <a:ext cx="3963570" cy="2939416"/>
                <a:chOff x="973059" y="2353695"/>
                <a:chExt cx="3963570" cy="2939416"/>
              </a:xfrm>
            </p:grpSpPr>
            <p:sp>
              <p:nvSpPr>
                <p:cNvPr id="18" name="Forma Livre: Forma 17">
                  <a:extLst>
                    <a:ext uri="{FF2B5EF4-FFF2-40B4-BE49-F238E27FC236}">
                      <a16:creationId xmlns:a16="http://schemas.microsoft.com/office/drawing/2014/main" id="{6C28BCEA-AC0E-ACCA-1D14-5089AF236AFF}"/>
                    </a:ext>
                  </a:extLst>
                </p:cNvPr>
                <p:cNvSpPr/>
                <p:nvPr/>
              </p:nvSpPr>
              <p:spPr>
                <a:xfrm>
                  <a:off x="1190625" y="2990850"/>
                  <a:ext cx="3429000" cy="1752634"/>
                </a:xfrm>
                <a:custGeom>
                  <a:avLst/>
                  <a:gdLst>
                    <a:gd name="connsiteX0" fmla="*/ 0 w 3429000"/>
                    <a:gd name="connsiteY0" fmla="*/ 38100 h 1752634"/>
                    <a:gd name="connsiteX1" fmla="*/ 1714500 w 3429000"/>
                    <a:gd name="connsiteY1" fmla="*/ 1752600 h 1752634"/>
                    <a:gd name="connsiteX2" fmla="*/ 3429000 w 3429000"/>
                    <a:gd name="connsiteY2" fmla="*/ 0 h 17526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29000" h="1752634">
                      <a:moveTo>
                        <a:pt x="0" y="38100"/>
                      </a:moveTo>
                      <a:cubicBezTo>
                        <a:pt x="571500" y="898525"/>
                        <a:pt x="1143000" y="1758950"/>
                        <a:pt x="1714500" y="1752600"/>
                      </a:cubicBezTo>
                      <a:cubicBezTo>
                        <a:pt x="2286000" y="1746250"/>
                        <a:pt x="3119438" y="314325"/>
                        <a:pt x="3429000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9" name="Conector de Seta Reta 18">
                  <a:extLst>
                    <a:ext uri="{FF2B5EF4-FFF2-40B4-BE49-F238E27FC236}">
                      <a16:creationId xmlns:a16="http://schemas.microsoft.com/office/drawing/2014/main" id="{0EB327B9-9368-9517-1592-A958BAFB32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4017" y="4916172"/>
                  <a:ext cx="3860967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ector de Seta Reta 19">
                  <a:extLst>
                    <a:ext uri="{FF2B5EF4-FFF2-40B4-BE49-F238E27FC236}">
                      <a16:creationId xmlns:a16="http://schemas.microsoft.com/office/drawing/2014/main" id="{FB2A4E76-B9EA-7978-E3C8-354FACD511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4018" y="2442308"/>
                  <a:ext cx="0" cy="247386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CaixaDeTexto 25">
                      <a:extLst>
                        <a:ext uri="{FF2B5EF4-FFF2-40B4-BE49-F238E27FC236}">
                          <a16:creationId xmlns:a16="http://schemas.microsoft.com/office/drawing/2014/main" id="{708B64BB-3945-1538-F968-FE34B3BF7F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74017" y="2353695"/>
                      <a:ext cx="274703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pt-BR" dirty="0"/>
                        <a:t>Função de erro,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26" name="CaixaDeTexto 25">
                      <a:extLst>
                        <a:ext uri="{FF2B5EF4-FFF2-40B4-BE49-F238E27FC236}">
                          <a16:creationId xmlns:a16="http://schemas.microsoft.com/office/drawing/2014/main" id="{708B64BB-3945-1538-F968-FE34B3BF7F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4017" y="2353695"/>
                      <a:ext cx="2747030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2000" t="-8197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7" name="CaixaDeTexto 26">
                  <a:extLst>
                    <a:ext uri="{FF2B5EF4-FFF2-40B4-BE49-F238E27FC236}">
                      <a16:creationId xmlns:a16="http://schemas.microsoft.com/office/drawing/2014/main" id="{33C03641-A896-5188-5291-D3C1622B3FD8}"/>
                    </a:ext>
                  </a:extLst>
                </p:cNvPr>
                <p:cNvSpPr txBox="1"/>
                <p:nvPr/>
              </p:nvSpPr>
              <p:spPr>
                <a:xfrm>
                  <a:off x="4300295" y="4923779"/>
                  <a:ext cx="6363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pt-BR" dirty="0"/>
                    <a:t>Peso</a:t>
                  </a:r>
                </a:p>
              </p:txBody>
            </p:sp>
            <p:cxnSp>
              <p:nvCxnSpPr>
                <p:cNvPr id="28" name="Conector reto 27">
                  <a:extLst>
                    <a:ext uri="{FF2B5EF4-FFF2-40B4-BE49-F238E27FC236}">
                      <a16:creationId xmlns:a16="http://schemas.microsoft.com/office/drawing/2014/main" id="{71BE268E-A73C-EBD6-430F-5DC7906AD0C9}"/>
                    </a:ext>
                  </a:extLst>
                </p:cNvPr>
                <p:cNvCxnSpPr/>
                <p:nvPr/>
              </p:nvCxnSpPr>
              <p:spPr>
                <a:xfrm>
                  <a:off x="976885" y="4744536"/>
                  <a:ext cx="1930484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ector reto 29">
                  <a:extLst>
                    <a:ext uri="{FF2B5EF4-FFF2-40B4-BE49-F238E27FC236}">
                      <a16:creationId xmlns:a16="http://schemas.microsoft.com/office/drawing/2014/main" id="{75094F36-EDC3-CA21-125A-0EE943C62C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2477" y="4736969"/>
                  <a:ext cx="0" cy="17159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Elipse 30">
                  <a:extLst>
                    <a:ext uri="{FF2B5EF4-FFF2-40B4-BE49-F238E27FC236}">
                      <a16:creationId xmlns:a16="http://schemas.microsoft.com/office/drawing/2014/main" id="{4F74B96C-E784-361B-FC9A-C4EF081FD895}"/>
                    </a:ext>
                  </a:extLst>
                </p:cNvPr>
                <p:cNvSpPr/>
                <p:nvPr/>
              </p:nvSpPr>
              <p:spPr>
                <a:xfrm>
                  <a:off x="2879776" y="4721835"/>
                  <a:ext cx="42900" cy="429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2" name="Elipse 31">
                  <a:extLst>
                    <a:ext uri="{FF2B5EF4-FFF2-40B4-BE49-F238E27FC236}">
                      <a16:creationId xmlns:a16="http://schemas.microsoft.com/office/drawing/2014/main" id="{671C9CA5-E5AD-29D4-50CD-004105724E54}"/>
                    </a:ext>
                  </a:extLst>
                </p:cNvPr>
                <p:cNvSpPr/>
                <p:nvPr/>
              </p:nvSpPr>
              <p:spPr>
                <a:xfrm>
                  <a:off x="1273647" y="3163362"/>
                  <a:ext cx="42900" cy="429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cxnSp>
              <p:nvCxnSpPr>
                <p:cNvPr id="33" name="Conector reto 32">
                  <a:extLst>
                    <a:ext uri="{FF2B5EF4-FFF2-40B4-BE49-F238E27FC236}">
                      <a16:creationId xmlns:a16="http://schemas.microsoft.com/office/drawing/2014/main" id="{55BCAC41-0745-6FC8-1A6E-02719DA867BC}"/>
                    </a:ext>
                  </a:extLst>
                </p:cNvPr>
                <p:cNvCxnSpPr/>
                <p:nvPr/>
              </p:nvCxnSpPr>
              <p:spPr>
                <a:xfrm>
                  <a:off x="973059" y="3184593"/>
                  <a:ext cx="324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ector reto 33">
                  <a:extLst>
                    <a:ext uri="{FF2B5EF4-FFF2-40B4-BE49-F238E27FC236}">
                      <a16:creationId xmlns:a16="http://schemas.microsoft.com/office/drawing/2014/main" id="{58165A6F-4823-C968-4CC3-010FF73A64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95097" y="3163361"/>
                  <a:ext cx="0" cy="1764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CaixaDeTexto 34">
                  <a:extLst>
                    <a:ext uri="{FF2B5EF4-FFF2-40B4-BE49-F238E27FC236}">
                      <a16:creationId xmlns:a16="http://schemas.microsoft.com/office/drawing/2014/main" id="{392D10D5-4FB0-851A-EF0A-524C94C0CD21}"/>
                    </a:ext>
                  </a:extLst>
                </p:cNvPr>
                <p:cNvSpPr txBox="1"/>
                <p:nvPr/>
              </p:nvSpPr>
              <p:spPr>
                <a:xfrm>
                  <a:off x="1158048" y="2978475"/>
                  <a:ext cx="10714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200" dirty="0"/>
                    <a:t>Ponto inicial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CaixaDeTexto 35">
                      <a:extLst>
                        <a:ext uri="{FF2B5EF4-FFF2-40B4-BE49-F238E27FC236}">
                          <a16:creationId xmlns:a16="http://schemas.microsoft.com/office/drawing/2014/main" id="{FB65B051-0C1A-E311-B392-188679189CE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74774" y="4868216"/>
                      <a:ext cx="86794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pt-B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pt-BR" sz="1400" b="0" i="0" smtClean="0">
                                    <a:latin typeface="Cambria Math" panose="02040503050406030204" pitchFamily="18" charset="0"/>
                                  </a:rPr>
                                  <m:t>inicial</m:t>
                                </m:r>
                              </m:sub>
                            </m:sSub>
                          </m:oMath>
                        </m:oMathPara>
                      </a14:m>
                      <a:endParaRPr lang="pt-BR" sz="1400" dirty="0"/>
                    </a:p>
                  </p:txBody>
                </p:sp>
              </mc:Choice>
              <mc:Fallback xmlns="">
                <p:sp>
                  <p:nvSpPr>
                    <p:cNvPr id="36" name="CaixaDeTexto 35">
                      <a:extLst>
                        <a:ext uri="{FF2B5EF4-FFF2-40B4-BE49-F238E27FC236}">
                          <a16:creationId xmlns:a16="http://schemas.microsoft.com/office/drawing/2014/main" id="{FB65B051-0C1A-E311-B392-188679189CE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74774" y="4868216"/>
                      <a:ext cx="867941" cy="3077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CaixaDeTexto 36">
                      <a:extLst>
                        <a:ext uri="{FF2B5EF4-FFF2-40B4-BE49-F238E27FC236}">
                          <a16:creationId xmlns:a16="http://schemas.microsoft.com/office/drawing/2014/main" id="{085EEAC7-A39B-8E54-1ABE-192465A83E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71712" y="4867795"/>
                      <a:ext cx="86794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pt-B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sz="1400" b="0" i="0" smtClean="0">
                                    <a:latin typeface="Cambria Math" panose="02040503050406030204" pitchFamily="18" charset="0"/>
                                  </a:rPr>
                                  <m:t>ó</m:t>
                                </m:r>
                                <m:r>
                                  <m:rPr>
                                    <m:sty m:val="p"/>
                                  </m:rPr>
                                  <a:rPr lang="pt-BR" sz="1400" b="0" i="0" smtClean="0">
                                    <a:latin typeface="Cambria Math" panose="02040503050406030204" pitchFamily="18" charset="0"/>
                                  </a:rPr>
                                  <m:t>timo</m:t>
                                </m:r>
                              </m:sub>
                            </m:sSub>
                          </m:oMath>
                        </m:oMathPara>
                      </a14:m>
                      <a:endParaRPr lang="pt-BR" sz="1400" dirty="0"/>
                    </a:p>
                  </p:txBody>
                </p:sp>
              </mc:Choice>
              <mc:Fallback xmlns="">
                <p:sp>
                  <p:nvSpPr>
                    <p:cNvPr id="37" name="CaixaDeTexto 36">
                      <a:extLst>
                        <a:ext uri="{FF2B5EF4-FFF2-40B4-BE49-F238E27FC236}">
                          <a16:creationId xmlns:a16="http://schemas.microsoft.com/office/drawing/2014/main" id="{085EEAC7-A39B-8E54-1ABE-192465A83EF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71712" y="4867795"/>
                      <a:ext cx="867941" cy="30777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9" name="Elipse 38">
                  <a:extLst>
                    <a:ext uri="{FF2B5EF4-FFF2-40B4-BE49-F238E27FC236}">
                      <a16:creationId xmlns:a16="http://schemas.microsoft.com/office/drawing/2014/main" id="{F6FC7276-D03F-FF26-A5BB-9174F6A90A78}"/>
                    </a:ext>
                  </a:extLst>
                </p:cNvPr>
                <p:cNvSpPr/>
                <p:nvPr/>
              </p:nvSpPr>
              <p:spPr>
                <a:xfrm>
                  <a:off x="1901608" y="4038530"/>
                  <a:ext cx="42900" cy="429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0" name="Forma Livre: Forma 39">
                  <a:extLst>
                    <a:ext uri="{FF2B5EF4-FFF2-40B4-BE49-F238E27FC236}">
                      <a16:creationId xmlns:a16="http://schemas.microsoft.com/office/drawing/2014/main" id="{A190C2C1-537B-4D0E-665C-CD1CAB22ED1F}"/>
                    </a:ext>
                  </a:extLst>
                </p:cNvPr>
                <p:cNvSpPr/>
                <p:nvPr/>
              </p:nvSpPr>
              <p:spPr>
                <a:xfrm>
                  <a:off x="1314106" y="3182704"/>
                  <a:ext cx="603593" cy="862246"/>
                </a:xfrm>
                <a:custGeom>
                  <a:avLst/>
                  <a:gdLst>
                    <a:gd name="connsiteX0" fmla="*/ 0 w 609600"/>
                    <a:gd name="connsiteY0" fmla="*/ 0 h 882650"/>
                    <a:gd name="connsiteX1" fmla="*/ 374650 w 609600"/>
                    <a:gd name="connsiteY1" fmla="*/ 273050 h 882650"/>
                    <a:gd name="connsiteX2" fmla="*/ 609600 w 609600"/>
                    <a:gd name="connsiteY2" fmla="*/ 882650 h 882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9600" h="882650">
                      <a:moveTo>
                        <a:pt x="0" y="0"/>
                      </a:moveTo>
                      <a:cubicBezTo>
                        <a:pt x="136525" y="62971"/>
                        <a:pt x="273050" y="125942"/>
                        <a:pt x="374650" y="273050"/>
                      </a:cubicBezTo>
                      <a:cubicBezTo>
                        <a:pt x="476250" y="420158"/>
                        <a:pt x="542925" y="651404"/>
                        <a:pt x="609600" y="882650"/>
                      </a:cubicBezTo>
                    </a:path>
                  </a:pathLst>
                </a:custGeom>
                <a:noFill/>
                <a:ln w="3175">
                  <a:solidFill>
                    <a:schemeClr val="tx1"/>
                  </a:solidFill>
                  <a:prstDash val="dash"/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45" name="Forma Livre: Forma 44">
                <a:extLst>
                  <a:ext uri="{FF2B5EF4-FFF2-40B4-BE49-F238E27FC236}">
                    <a16:creationId xmlns:a16="http://schemas.microsoft.com/office/drawing/2014/main" id="{7EA99A1F-BA18-1253-B4C5-1677BA9FFD90}"/>
                  </a:ext>
                </a:extLst>
              </p:cNvPr>
              <p:cNvSpPr/>
              <p:nvPr/>
            </p:nvSpPr>
            <p:spPr>
              <a:xfrm rot="20640245">
                <a:off x="2025336" y="4007159"/>
                <a:ext cx="291944" cy="588367"/>
              </a:xfrm>
              <a:custGeom>
                <a:avLst/>
                <a:gdLst>
                  <a:gd name="connsiteX0" fmla="*/ 0 w 609600"/>
                  <a:gd name="connsiteY0" fmla="*/ 0 h 882650"/>
                  <a:gd name="connsiteX1" fmla="*/ 374650 w 609600"/>
                  <a:gd name="connsiteY1" fmla="*/ 273050 h 882650"/>
                  <a:gd name="connsiteX2" fmla="*/ 609600 w 609600"/>
                  <a:gd name="connsiteY2" fmla="*/ 882650 h 882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9600" h="882650">
                    <a:moveTo>
                      <a:pt x="0" y="0"/>
                    </a:moveTo>
                    <a:cubicBezTo>
                      <a:pt x="136525" y="62971"/>
                      <a:pt x="273050" y="125942"/>
                      <a:pt x="374650" y="273050"/>
                    </a:cubicBezTo>
                    <a:cubicBezTo>
                      <a:pt x="476250" y="420158"/>
                      <a:pt x="542925" y="651404"/>
                      <a:pt x="609600" y="882650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6" name="Elipse 45">
                <a:extLst>
                  <a:ext uri="{FF2B5EF4-FFF2-40B4-BE49-F238E27FC236}">
                    <a16:creationId xmlns:a16="http://schemas.microsoft.com/office/drawing/2014/main" id="{C3DEEC2D-A2E8-B62C-3519-1662739D0B6E}"/>
                  </a:ext>
                </a:extLst>
              </p:cNvPr>
              <p:cNvSpPr/>
              <p:nvPr/>
            </p:nvSpPr>
            <p:spPr>
              <a:xfrm>
                <a:off x="2380859" y="4524896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CFEC7173-3A11-257C-8B29-88E6C03AF05D}"/>
                </a:ext>
              </a:extLst>
            </p:cNvPr>
            <p:cNvSpPr/>
            <p:nvPr/>
          </p:nvSpPr>
          <p:spPr>
            <a:xfrm>
              <a:off x="2787464" y="4711210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62D36D4E-5EF0-F146-5C38-DEC61AD81225}"/>
                </a:ext>
              </a:extLst>
            </p:cNvPr>
            <p:cNvSpPr/>
            <p:nvPr/>
          </p:nvSpPr>
          <p:spPr>
            <a:xfrm rot="20640245">
              <a:off x="2447865" y="4495831"/>
              <a:ext cx="302953" cy="273031"/>
            </a:xfrm>
            <a:custGeom>
              <a:avLst/>
              <a:gdLst>
                <a:gd name="connsiteX0" fmla="*/ 0 w 609600"/>
                <a:gd name="connsiteY0" fmla="*/ 0 h 882650"/>
                <a:gd name="connsiteX1" fmla="*/ 374650 w 609600"/>
                <a:gd name="connsiteY1" fmla="*/ 273050 h 882650"/>
                <a:gd name="connsiteX2" fmla="*/ 609600 w 609600"/>
                <a:gd name="connsiteY2" fmla="*/ 882650 h 8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882650">
                  <a:moveTo>
                    <a:pt x="0" y="0"/>
                  </a:moveTo>
                  <a:cubicBezTo>
                    <a:pt x="136525" y="62971"/>
                    <a:pt x="273050" y="125942"/>
                    <a:pt x="374650" y="273050"/>
                  </a:cubicBezTo>
                  <a:cubicBezTo>
                    <a:pt x="476250" y="420158"/>
                    <a:pt x="542925" y="651404"/>
                    <a:pt x="609600" y="8826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991207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Tamanho do passo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129" y="1825624"/>
            <a:ext cx="6286087" cy="5032376"/>
          </a:xfrm>
        </p:spPr>
        <p:txBody>
          <a:bodyPr>
            <a:normAutofit/>
          </a:bodyPr>
          <a:lstStyle/>
          <a:p>
            <a:r>
              <a:rPr lang="pt-BR" dirty="0"/>
              <a:t>Se o passo de aprendizagem for </a:t>
            </a:r>
            <a:r>
              <a:rPr lang="pt-BR" b="1" i="1" dirty="0">
                <a:solidFill>
                  <a:srgbClr val="00B050"/>
                </a:solidFill>
              </a:rPr>
              <a:t>muito grande</a:t>
            </a:r>
            <a:r>
              <a:rPr lang="pt-BR" dirty="0"/>
              <a:t>, podemos ultrapassar o ponto de mínimo.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B40DA0F3-64A9-E79C-828F-083E52679EA2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ED41ABFD-548C-4B86-C347-18D33EB57FE8}"/>
                </a:ext>
              </a:extLst>
            </p:cNvPr>
            <p:cNvGrpSpPr/>
            <p:nvPr/>
          </p:nvGrpSpPr>
          <p:grpSpPr>
            <a:xfrm>
              <a:off x="973059" y="2353695"/>
              <a:ext cx="3963570" cy="2939416"/>
              <a:chOff x="973059" y="2353695"/>
              <a:chExt cx="3963570" cy="2939416"/>
            </a:xfrm>
          </p:grpSpPr>
          <p:grpSp>
            <p:nvGrpSpPr>
              <p:cNvPr id="16" name="Agrupar 15">
                <a:extLst>
                  <a:ext uri="{FF2B5EF4-FFF2-40B4-BE49-F238E27FC236}">
                    <a16:creationId xmlns:a16="http://schemas.microsoft.com/office/drawing/2014/main" id="{BC27F250-00D2-02E2-BA5C-F825D68F865C}"/>
                  </a:ext>
                </a:extLst>
              </p:cNvPr>
              <p:cNvGrpSpPr/>
              <p:nvPr/>
            </p:nvGrpSpPr>
            <p:grpSpPr>
              <a:xfrm>
                <a:off x="973059" y="2353695"/>
                <a:ext cx="3963570" cy="2939416"/>
                <a:chOff x="973059" y="2353695"/>
                <a:chExt cx="3963570" cy="2939416"/>
              </a:xfrm>
            </p:grpSpPr>
            <p:sp>
              <p:nvSpPr>
                <p:cNvPr id="18" name="Forma Livre: Forma 17">
                  <a:extLst>
                    <a:ext uri="{FF2B5EF4-FFF2-40B4-BE49-F238E27FC236}">
                      <a16:creationId xmlns:a16="http://schemas.microsoft.com/office/drawing/2014/main" id="{6C28BCEA-AC0E-ACCA-1D14-5089AF236AFF}"/>
                    </a:ext>
                  </a:extLst>
                </p:cNvPr>
                <p:cNvSpPr/>
                <p:nvPr/>
              </p:nvSpPr>
              <p:spPr>
                <a:xfrm>
                  <a:off x="1190625" y="2990850"/>
                  <a:ext cx="3429000" cy="1752634"/>
                </a:xfrm>
                <a:custGeom>
                  <a:avLst/>
                  <a:gdLst>
                    <a:gd name="connsiteX0" fmla="*/ 0 w 3429000"/>
                    <a:gd name="connsiteY0" fmla="*/ 38100 h 1752634"/>
                    <a:gd name="connsiteX1" fmla="*/ 1714500 w 3429000"/>
                    <a:gd name="connsiteY1" fmla="*/ 1752600 h 1752634"/>
                    <a:gd name="connsiteX2" fmla="*/ 3429000 w 3429000"/>
                    <a:gd name="connsiteY2" fmla="*/ 0 h 17526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29000" h="1752634">
                      <a:moveTo>
                        <a:pt x="0" y="38100"/>
                      </a:moveTo>
                      <a:cubicBezTo>
                        <a:pt x="571500" y="898525"/>
                        <a:pt x="1143000" y="1758950"/>
                        <a:pt x="1714500" y="1752600"/>
                      </a:cubicBezTo>
                      <a:cubicBezTo>
                        <a:pt x="2286000" y="1746250"/>
                        <a:pt x="3119438" y="314325"/>
                        <a:pt x="3429000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9" name="Conector de Seta Reta 18">
                  <a:extLst>
                    <a:ext uri="{FF2B5EF4-FFF2-40B4-BE49-F238E27FC236}">
                      <a16:creationId xmlns:a16="http://schemas.microsoft.com/office/drawing/2014/main" id="{0EB327B9-9368-9517-1592-A958BAFB32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4017" y="4916172"/>
                  <a:ext cx="3860967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ector de Seta Reta 19">
                  <a:extLst>
                    <a:ext uri="{FF2B5EF4-FFF2-40B4-BE49-F238E27FC236}">
                      <a16:creationId xmlns:a16="http://schemas.microsoft.com/office/drawing/2014/main" id="{FB2A4E76-B9EA-7978-E3C8-354FACD511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4018" y="2442308"/>
                  <a:ext cx="0" cy="247386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CaixaDeTexto 25">
                      <a:extLst>
                        <a:ext uri="{FF2B5EF4-FFF2-40B4-BE49-F238E27FC236}">
                          <a16:creationId xmlns:a16="http://schemas.microsoft.com/office/drawing/2014/main" id="{708B64BB-3945-1538-F968-FE34B3BF7F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74017" y="2353695"/>
                      <a:ext cx="274703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pt-BR" dirty="0"/>
                        <a:t>Função de erro,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26" name="CaixaDeTexto 25">
                      <a:extLst>
                        <a:ext uri="{FF2B5EF4-FFF2-40B4-BE49-F238E27FC236}">
                          <a16:creationId xmlns:a16="http://schemas.microsoft.com/office/drawing/2014/main" id="{708B64BB-3945-1538-F968-FE34B3BF7F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4017" y="2353695"/>
                      <a:ext cx="2747030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000" t="-8197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7" name="CaixaDeTexto 26">
                  <a:extLst>
                    <a:ext uri="{FF2B5EF4-FFF2-40B4-BE49-F238E27FC236}">
                      <a16:creationId xmlns:a16="http://schemas.microsoft.com/office/drawing/2014/main" id="{33C03641-A896-5188-5291-D3C1622B3FD8}"/>
                    </a:ext>
                  </a:extLst>
                </p:cNvPr>
                <p:cNvSpPr txBox="1"/>
                <p:nvPr/>
              </p:nvSpPr>
              <p:spPr>
                <a:xfrm>
                  <a:off x="4300295" y="4923779"/>
                  <a:ext cx="6363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pt-BR" dirty="0"/>
                    <a:t>Peso</a:t>
                  </a:r>
                </a:p>
              </p:txBody>
            </p:sp>
            <p:cxnSp>
              <p:nvCxnSpPr>
                <p:cNvPr id="28" name="Conector reto 27">
                  <a:extLst>
                    <a:ext uri="{FF2B5EF4-FFF2-40B4-BE49-F238E27FC236}">
                      <a16:creationId xmlns:a16="http://schemas.microsoft.com/office/drawing/2014/main" id="{71BE268E-A73C-EBD6-430F-5DC7906AD0C9}"/>
                    </a:ext>
                  </a:extLst>
                </p:cNvPr>
                <p:cNvCxnSpPr/>
                <p:nvPr/>
              </p:nvCxnSpPr>
              <p:spPr>
                <a:xfrm>
                  <a:off x="976885" y="4744536"/>
                  <a:ext cx="1930484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ector reto 29">
                  <a:extLst>
                    <a:ext uri="{FF2B5EF4-FFF2-40B4-BE49-F238E27FC236}">
                      <a16:creationId xmlns:a16="http://schemas.microsoft.com/office/drawing/2014/main" id="{75094F36-EDC3-CA21-125A-0EE943C62C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2477" y="4736969"/>
                  <a:ext cx="0" cy="17159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Elipse 30">
                  <a:extLst>
                    <a:ext uri="{FF2B5EF4-FFF2-40B4-BE49-F238E27FC236}">
                      <a16:creationId xmlns:a16="http://schemas.microsoft.com/office/drawing/2014/main" id="{4F74B96C-E784-361B-FC9A-C4EF081FD895}"/>
                    </a:ext>
                  </a:extLst>
                </p:cNvPr>
                <p:cNvSpPr/>
                <p:nvPr/>
              </p:nvSpPr>
              <p:spPr>
                <a:xfrm>
                  <a:off x="2879776" y="4721835"/>
                  <a:ext cx="42900" cy="429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2" name="Elipse 31">
                  <a:extLst>
                    <a:ext uri="{FF2B5EF4-FFF2-40B4-BE49-F238E27FC236}">
                      <a16:creationId xmlns:a16="http://schemas.microsoft.com/office/drawing/2014/main" id="{671C9CA5-E5AD-29D4-50CD-004105724E54}"/>
                    </a:ext>
                  </a:extLst>
                </p:cNvPr>
                <p:cNvSpPr/>
                <p:nvPr/>
              </p:nvSpPr>
              <p:spPr>
                <a:xfrm>
                  <a:off x="1273647" y="3163362"/>
                  <a:ext cx="42900" cy="429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cxnSp>
              <p:nvCxnSpPr>
                <p:cNvPr id="33" name="Conector reto 32">
                  <a:extLst>
                    <a:ext uri="{FF2B5EF4-FFF2-40B4-BE49-F238E27FC236}">
                      <a16:creationId xmlns:a16="http://schemas.microsoft.com/office/drawing/2014/main" id="{55BCAC41-0745-6FC8-1A6E-02719DA867BC}"/>
                    </a:ext>
                  </a:extLst>
                </p:cNvPr>
                <p:cNvCxnSpPr/>
                <p:nvPr/>
              </p:nvCxnSpPr>
              <p:spPr>
                <a:xfrm>
                  <a:off x="973059" y="3184593"/>
                  <a:ext cx="324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ector reto 33">
                  <a:extLst>
                    <a:ext uri="{FF2B5EF4-FFF2-40B4-BE49-F238E27FC236}">
                      <a16:creationId xmlns:a16="http://schemas.microsoft.com/office/drawing/2014/main" id="{58165A6F-4823-C968-4CC3-010FF73A64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95097" y="3163361"/>
                  <a:ext cx="0" cy="1764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CaixaDeTexto 34">
                  <a:extLst>
                    <a:ext uri="{FF2B5EF4-FFF2-40B4-BE49-F238E27FC236}">
                      <a16:creationId xmlns:a16="http://schemas.microsoft.com/office/drawing/2014/main" id="{392D10D5-4FB0-851A-EF0A-524C94C0CD21}"/>
                    </a:ext>
                  </a:extLst>
                </p:cNvPr>
                <p:cNvSpPr txBox="1"/>
                <p:nvPr/>
              </p:nvSpPr>
              <p:spPr>
                <a:xfrm>
                  <a:off x="1158048" y="2978475"/>
                  <a:ext cx="10714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200" dirty="0"/>
                    <a:t>Ponto inicial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CaixaDeTexto 35">
                      <a:extLst>
                        <a:ext uri="{FF2B5EF4-FFF2-40B4-BE49-F238E27FC236}">
                          <a16:creationId xmlns:a16="http://schemas.microsoft.com/office/drawing/2014/main" id="{FB65B051-0C1A-E311-B392-188679189CE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74774" y="4868216"/>
                      <a:ext cx="86794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pt-B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pt-BR" sz="1400" b="0" i="0" smtClean="0">
                                    <a:latin typeface="Cambria Math" panose="02040503050406030204" pitchFamily="18" charset="0"/>
                                  </a:rPr>
                                  <m:t>inicial</m:t>
                                </m:r>
                              </m:sub>
                            </m:sSub>
                          </m:oMath>
                        </m:oMathPara>
                      </a14:m>
                      <a:endParaRPr lang="pt-BR" sz="1400" dirty="0"/>
                    </a:p>
                  </p:txBody>
                </p:sp>
              </mc:Choice>
              <mc:Fallback xmlns="">
                <p:sp>
                  <p:nvSpPr>
                    <p:cNvPr id="36" name="CaixaDeTexto 35">
                      <a:extLst>
                        <a:ext uri="{FF2B5EF4-FFF2-40B4-BE49-F238E27FC236}">
                          <a16:creationId xmlns:a16="http://schemas.microsoft.com/office/drawing/2014/main" id="{FB65B051-0C1A-E311-B392-188679189CE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74774" y="4868216"/>
                      <a:ext cx="867941" cy="30777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CaixaDeTexto 36">
                      <a:extLst>
                        <a:ext uri="{FF2B5EF4-FFF2-40B4-BE49-F238E27FC236}">
                          <a16:creationId xmlns:a16="http://schemas.microsoft.com/office/drawing/2014/main" id="{085EEAC7-A39B-8E54-1ABE-192465A83E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71712" y="4867795"/>
                      <a:ext cx="86794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pt-B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sz="1400" b="0" i="0" smtClean="0">
                                    <a:latin typeface="Cambria Math" panose="02040503050406030204" pitchFamily="18" charset="0"/>
                                  </a:rPr>
                                  <m:t>ó</m:t>
                                </m:r>
                                <m:r>
                                  <m:rPr>
                                    <m:sty m:val="p"/>
                                  </m:rPr>
                                  <a:rPr lang="pt-BR" sz="1400" b="0" i="0" smtClean="0">
                                    <a:latin typeface="Cambria Math" panose="02040503050406030204" pitchFamily="18" charset="0"/>
                                  </a:rPr>
                                  <m:t>timo</m:t>
                                </m:r>
                              </m:sub>
                            </m:sSub>
                          </m:oMath>
                        </m:oMathPara>
                      </a14:m>
                      <a:endParaRPr lang="pt-BR" sz="1400" dirty="0"/>
                    </a:p>
                  </p:txBody>
                </p:sp>
              </mc:Choice>
              <mc:Fallback xmlns="">
                <p:sp>
                  <p:nvSpPr>
                    <p:cNvPr id="37" name="CaixaDeTexto 36">
                      <a:extLst>
                        <a:ext uri="{FF2B5EF4-FFF2-40B4-BE49-F238E27FC236}">
                          <a16:creationId xmlns:a16="http://schemas.microsoft.com/office/drawing/2014/main" id="{085EEAC7-A39B-8E54-1ABE-192465A83EF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71712" y="4867795"/>
                      <a:ext cx="867941" cy="3077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9" name="Elipse 38">
                  <a:extLst>
                    <a:ext uri="{FF2B5EF4-FFF2-40B4-BE49-F238E27FC236}">
                      <a16:creationId xmlns:a16="http://schemas.microsoft.com/office/drawing/2014/main" id="{F6FC7276-D03F-FF26-A5BB-9174F6A90A78}"/>
                    </a:ext>
                  </a:extLst>
                </p:cNvPr>
                <p:cNvSpPr/>
                <p:nvPr/>
              </p:nvSpPr>
              <p:spPr>
                <a:xfrm>
                  <a:off x="1901608" y="4038530"/>
                  <a:ext cx="42900" cy="429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0" name="Forma Livre: Forma 39">
                  <a:extLst>
                    <a:ext uri="{FF2B5EF4-FFF2-40B4-BE49-F238E27FC236}">
                      <a16:creationId xmlns:a16="http://schemas.microsoft.com/office/drawing/2014/main" id="{A190C2C1-537B-4D0E-665C-CD1CAB22ED1F}"/>
                    </a:ext>
                  </a:extLst>
                </p:cNvPr>
                <p:cNvSpPr/>
                <p:nvPr/>
              </p:nvSpPr>
              <p:spPr>
                <a:xfrm>
                  <a:off x="1314106" y="3182704"/>
                  <a:ext cx="603593" cy="862246"/>
                </a:xfrm>
                <a:custGeom>
                  <a:avLst/>
                  <a:gdLst>
                    <a:gd name="connsiteX0" fmla="*/ 0 w 609600"/>
                    <a:gd name="connsiteY0" fmla="*/ 0 h 882650"/>
                    <a:gd name="connsiteX1" fmla="*/ 374650 w 609600"/>
                    <a:gd name="connsiteY1" fmla="*/ 273050 h 882650"/>
                    <a:gd name="connsiteX2" fmla="*/ 609600 w 609600"/>
                    <a:gd name="connsiteY2" fmla="*/ 882650 h 882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9600" h="882650">
                      <a:moveTo>
                        <a:pt x="0" y="0"/>
                      </a:moveTo>
                      <a:cubicBezTo>
                        <a:pt x="136525" y="62971"/>
                        <a:pt x="273050" y="125942"/>
                        <a:pt x="374650" y="273050"/>
                      </a:cubicBezTo>
                      <a:cubicBezTo>
                        <a:pt x="476250" y="420158"/>
                        <a:pt x="542925" y="651404"/>
                        <a:pt x="609600" y="882650"/>
                      </a:cubicBezTo>
                    </a:path>
                  </a:pathLst>
                </a:custGeom>
                <a:noFill/>
                <a:ln w="3175">
                  <a:solidFill>
                    <a:schemeClr val="tx1"/>
                  </a:solidFill>
                  <a:prstDash val="dash"/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45" name="Forma Livre: Forma 44">
                <a:extLst>
                  <a:ext uri="{FF2B5EF4-FFF2-40B4-BE49-F238E27FC236}">
                    <a16:creationId xmlns:a16="http://schemas.microsoft.com/office/drawing/2014/main" id="{7EA99A1F-BA18-1253-B4C5-1677BA9FFD90}"/>
                  </a:ext>
                </a:extLst>
              </p:cNvPr>
              <p:cNvSpPr/>
              <p:nvPr/>
            </p:nvSpPr>
            <p:spPr>
              <a:xfrm rot="20640245">
                <a:off x="2025336" y="4007159"/>
                <a:ext cx="291944" cy="588367"/>
              </a:xfrm>
              <a:custGeom>
                <a:avLst/>
                <a:gdLst>
                  <a:gd name="connsiteX0" fmla="*/ 0 w 609600"/>
                  <a:gd name="connsiteY0" fmla="*/ 0 h 882650"/>
                  <a:gd name="connsiteX1" fmla="*/ 374650 w 609600"/>
                  <a:gd name="connsiteY1" fmla="*/ 273050 h 882650"/>
                  <a:gd name="connsiteX2" fmla="*/ 609600 w 609600"/>
                  <a:gd name="connsiteY2" fmla="*/ 882650 h 882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9600" h="882650">
                    <a:moveTo>
                      <a:pt x="0" y="0"/>
                    </a:moveTo>
                    <a:cubicBezTo>
                      <a:pt x="136525" y="62971"/>
                      <a:pt x="273050" y="125942"/>
                      <a:pt x="374650" y="273050"/>
                    </a:cubicBezTo>
                    <a:cubicBezTo>
                      <a:pt x="476250" y="420158"/>
                      <a:pt x="542925" y="651404"/>
                      <a:pt x="609600" y="882650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6" name="Elipse 45">
                <a:extLst>
                  <a:ext uri="{FF2B5EF4-FFF2-40B4-BE49-F238E27FC236}">
                    <a16:creationId xmlns:a16="http://schemas.microsoft.com/office/drawing/2014/main" id="{C3DEEC2D-A2E8-B62C-3519-1662739D0B6E}"/>
                  </a:ext>
                </a:extLst>
              </p:cNvPr>
              <p:cNvSpPr/>
              <p:nvPr/>
            </p:nvSpPr>
            <p:spPr>
              <a:xfrm>
                <a:off x="2380859" y="4524896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CFEC7173-3A11-257C-8B29-88E6C03AF05D}"/>
                </a:ext>
              </a:extLst>
            </p:cNvPr>
            <p:cNvSpPr/>
            <p:nvPr/>
          </p:nvSpPr>
          <p:spPr>
            <a:xfrm>
              <a:off x="2787464" y="4711210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62D36D4E-5EF0-F146-5C38-DEC61AD81225}"/>
                </a:ext>
              </a:extLst>
            </p:cNvPr>
            <p:cNvSpPr/>
            <p:nvPr/>
          </p:nvSpPr>
          <p:spPr>
            <a:xfrm rot="20640245">
              <a:off x="2447865" y="4495831"/>
              <a:ext cx="302953" cy="273031"/>
            </a:xfrm>
            <a:custGeom>
              <a:avLst/>
              <a:gdLst>
                <a:gd name="connsiteX0" fmla="*/ 0 w 609600"/>
                <a:gd name="connsiteY0" fmla="*/ 0 h 882650"/>
                <a:gd name="connsiteX1" fmla="*/ 374650 w 609600"/>
                <a:gd name="connsiteY1" fmla="*/ 273050 h 882650"/>
                <a:gd name="connsiteX2" fmla="*/ 609600 w 609600"/>
                <a:gd name="connsiteY2" fmla="*/ 882650 h 8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882650">
                  <a:moveTo>
                    <a:pt x="0" y="0"/>
                  </a:moveTo>
                  <a:cubicBezTo>
                    <a:pt x="136525" y="62971"/>
                    <a:pt x="273050" y="125942"/>
                    <a:pt x="374650" y="273050"/>
                  </a:cubicBezTo>
                  <a:cubicBezTo>
                    <a:pt x="476250" y="420158"/>
                    <a:pt x="542925" y="651404"/>
                    <a:pt x="609600" y="8826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F10A95C3-BB34-F522-3D99-683166B96EBB}"/>
                </a:ext>
              </a:extLst>
            </p:cNvPr>
            <p:cNvSpPr/>
            <p:nvPr/>
          </p:nvSpPr>
          <p:spPr>
            <a:xfrm>
              <a:off x="3189264" y="4607975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FC1A3823-B1C8-B7C6-F602-49A745E6FA6F}"/>
                </a:ext>
              </a:extLst>
            </p:cNvPr>
            <p:cNvSpPr/>
            <p:nvPr/>
          </p:nvSpPr>
          <p:spPr>
            <a:xfrm rot="18167588">
              <a:off x="2851310" y="4542541"/>
              <a:ext cx="302953" cy="273031"/>
            </a:xfrm>
            <a:custGeom>
              <a:avLst/>
              <a:gdLst>
                <a:gd name="connsiteX0" fmla="*/ 0 w 609600"/>
                <a:gd name="connsiteY0" fmla="*/ 0 h 882650"/>
                <a:gd name="connsiteX1" fmla="*/ 374650 w 609600"/>
                <a:gd name="connsiteY1" fmla="*/ 273050 h 882650"/>
                <a:gd name="connsiteX2" fmla="*/ 609600 w 609600"/>
                <a:gd name="connsiteY2" fmla="*/ 882650 h 8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882650">
                  <a:moveTo>
                    <a:pt x="0" y="0"/>
                  </a:moveTo>
                  <a:cubicBezTo>
                    <a:pt x="136525" y="62971"/>
                    <a:pt x="273050" y="125942"/>
                    <a:pt x="374650" y="273050"/>
                  </a:cubicBezTo>
                  <a:cubicBezTo>
                    <a:pt x="476250" y="420158"/>
                    <a:pt x="542925" y="651404"/>
                    <a:pt x="609600" y="8826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590533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Tamanho do passo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129" y="1825624"/>
            <a:ext cx="6286087" cy="5032376"/>
          </a:xfrm>
        </p:spPr>
        <p:txBody>
          <a:bodyPr>
            <a:normAutofit/>
          </a:bodyPr>
          <a:lstStyle/>
          <a:p>
            <a:r>
              <a:rPr lang="pt-BR" dirty="0"/>
              <a:t>Se o passo de aprendizagem for </a:t>
            </a:r>
            <a:r>
              <a:rPr lang="pt-BR" b="1" i="1" dirty="0">
                <a:solidFill>
                  <a:srgbClr val="00B050"/>
                </a:solidFill>
              </a:rPr>
              <a:t>muito grande</a:t>
            </a:r>
            <a:r>
              <a:rPr lang="pt-BR" dirty="0"/>
              <a:t>, o processo de otimização pode ficar </a:t>
            </a:r>
            <a:r>
              <a:rPr lang="pt-BR" b="1" i="1" dirty="0">
                <a:solidFill>
                  <a:srgbClr val="00B050"/>
                </a:solidFill>
              </a:rPr>
              <a:t>ziguezagueando</a:t>
            </a:r>
            <a:r>
              <a:rPr lang="pt-BR" dirty="0"/>
              <a:t> de um lado para o outro do fundo da função </a:t>
            </a:r>
            <a:r>
              <a:rPr lang="pt-BR" b="1" i="1" dirty="0">
                <a:solidFill>
                  <a:srgbClr val="00B050"/>
                </a:solidFill>
              </a:rPr>
              <a:t>sem nunca atingir o ponto de mínimo</a:t>
            </a:r>
            <a:r>
              <a:rPr lang="pt-BR" dirty="0"/>
              <a:t>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D41ABFD-548C-4B86-C347-18D33EB57FE8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BC27F250-00D2-02E2-BA5C-F825D68F865C}"/>
                </a:ext>
              </a:extLst>
            </p:cNvPr>
            <p:cNvGrpSpPr/>
            <p:nvPr/>
          </p:nvGrpSpPr>
          <p:grpSpPr>
            <a:xfrm>
              <a:off x="973059" y="2353695"/>
              <a:ext cx="3963570" cy="2939416"/>
              <a:chOff x="973059" y="2353695"/>
              <a:chExt cx="3963570" cy="2939416"/>
            </a:xfrm>
          </p:grpSpPr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6C28BCEA-AC0E-ACCA-1D14-5089AF236AFF}"/>
                  </a:ext>
                </a:extLst>
              </p:cNvPr>
              <p:cNvSpPr/>
              <p:nvPr/>
            </p:nvSpPr>
            <p:spPr>
              <a:xfrm>
                <a:off x="1190625" y="2990850"/>
                <a:ext cx="3429000" cy="1752634"/>
              </a:xfrm>
              <a:custGeom>
                <a:avLst/>
                <a:gdLst>
                  <a:gd name="connsiteX0" fmla="*/ 0 w 3429000"/>
                  <a:gd name="connsiteY0" fmla="*/ 38100 h 1752634"/>
                  <a:gd name="connsiteX1" fmla="*/ 1714500 w 3429000"/>
                  <a:gd name="connsiteY1" fmla="*/ 1752600 h 1752634"/>
                  <a:gd name="connsiteX2" fmla="*/ 3429000 w 3429000"/>
                  <a:gd name="connsiteY2" fmla="*/ 0 h 1752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29000" h="1752634">
                    <a:moveTo>
                      <a:pt x="0" y="38100"/>
                    </a:moveTo>
                    <a:cubicBezTo>
                      <a:pt x="571500" y="898525"/>
                      <a:pt x="1143000" y="1758950"/>
                      <a:pt x="1714500" y="1752600"/>
                    </a:cubicBezTo>
                    <a:cubicBezTo>
                      <a:pt x="2286000" y="1746250"/>
                      <a:pt x="3119438" y="314325"/>
                      <a:pt x="34290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9" name="Conector de Seta Reta 18">
                <a:extLst>
                  <a:ext uri="{FF2B5EF4-FFF2-40B4-BE49-F238E27FC236}">
                    <a16:creationId xmlns:a16="http://schemas.microsoft.com/office/drawing/2014/main" id="{0EB327B9-9368-9517-1592-A958BAFB3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4017" y="4916172"/>
                <a:ext cx="386096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de Seta Reta 19">
                <a:extLst>
                  <a:ext uri="{FF2B5EF4-FFF2-40B4-BE49-F238E27FC236}">
                    <a16:creationId xmlns:a16="http://schemas.microsoft.com/office/drawing/2014/main" id="{FB2A4E76-B9EA-7978-E3C8-354FACD511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4018" y="2442308"/>
                <a:ext cx="0" cy="247386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aixaDeTexto 25">
                    <a:extLst>
                      <a:ext uri="{FF2B5EF4-FFF2-40B4-BE49-F238E27FC236}">
                        <a16:creationId xmlns:a16="http://schemas.microsoft.com/office/drawing/2014/main" id="{708B64BB-3945-1538-F968-FE34B3BF7F7E}"/>
                      </a:ext>
                    </a:extLst>
                  </p:cNvPr>
                  <p:cNvSpPr txBox="1"/>
                  <p:nvPr/>
                </p:nvSpPr>
                <p:spPr>
                  <a:xfrm>
                    <a:off x="974017" y="2353695"/>
                    <a:ext cx="27470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dirty="0"/>
                      <a:t>Função de erro,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26" name="CaixaDeTexto 25">
                    <a:extLst>
                      <a:ext uri="{FF2B5EF4-FFF2-40B4-BE49-F238E27FC236}">
                        <a16:creationId xmlns:a16="http://schemas.microsoft.com/office/drawing/2014/main" id="{708B64BB-3945-1538-F968-FE34B3BF7F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4017" y="2353695"/>
                    <a:ext cx="274703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00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33C03641-A896-5188-5291-D3C1622B3FD8}"/>
                  </a:ext>
                </a:extLst>
              </p:cNvPr>
              <p:cNvSpPr txBox="1"/>
              <p:nvPr/>
            </p:nvSpPr>
            <p:spPr>
              <a:xfrm>
                <a:off x="4300295" y="4923779"/>
                <a:ext cx="636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dirty="0"/>
                  <a:t>Peso</a:t>
                </a:r>
              </a:p>
            </p:txBody>
          </p: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71BE268E-A73C-EBD6-430F-5DC7906AD0C9}"/>
                  </a:ext>
                </a:extLst>
              </p:cNvPr>
              <p:cNvCxnSpPr/>
              <p:nvPr/>
            </p:nvCxnSpPr>
            <p:spPr>
              <a:xfrm>
                <a:off x="976885" y="4744536"/>
                <a:ext cx="1930484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75094F36-EDC3-CA21-125A-0EE943C62C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2477" y="4736969"/>
                <a:ext cx="0" cy="17159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4F74B96C-E784-361B-FC9A-C4EF081FD895}"/>
                  </a:ext>
                </a:extLst>
              </p:cNvPr>
              <p:cNvSpPr/>
              <p:nvPr/>
            </p:nvSpPr>
            <p:spPr>
              <a:xfrm>
                <a:off x="2879776" y="4721835"/>
                <a:ext cx="42900" cy="429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671C9CA5-E5AD-29D4-50CD-004105724E54}"/>
                  </a:ext>
                </a:extLst>
              </p:cNvPr>
              <p:cNvSpPr/>
              <p:nvPr/>
            </p:nvSpPr>
            <p:spPr>
              <a:xfrm>
                <a:off x="1273647" y="3163362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33" name="Conector reto 32">
                <a:extLst>
                  <a:ext uri="{FF2B5EF4-FFF2-40B4-BE49-F238E27FC236}">
                    <a16:creationId xmlns:a16="http://schemas.microsoft.com/office/drawing/2014/main" id="{55BCAC41-0745-6FC8-1A6E-02719DA867BC}"/>
                  </a:ext>
                </a:extLst>
              </p:cNvPr>
              <p:cNvCxnSpPr/>
              <p:nvPr/>
            </p:nvCxnSpPr>
            <p:spPr>
              <a:xfrm>
                <a:off x="973059" y="3184593"/>
                <a:ext cx="3240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58165A6F-4823-C968-4CC3-010FF73A64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5097" y="3163361"/>
                <a:ext cx="0" cy="1764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392D10D5-4FB0-851A-EF0A-524C94C0CD21}"/>
                  </a:ext>
                </a:extLst>
              </p:cNvPr>
              <p:cNvSpPr txBox="1"/>
              <p:nvPr/>
            </p:nvSpPr>
            <p:spPr>
              <a:xfrm>
                <a:off x="1158048" y="2978475"/>
                <a:ext cx="10714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Ponto inicial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CaixaDeTexto 35">
                    <a:extLst>
                      <a:ext uri="{FF2B5EF4-FFF2-40B4-BE49-F238E27FC236}">
                        <a16:creationId xmlns:a16="http://schemas.microsoft.com/office/drawing/2014/main" id="{FB65B051-0C1A-E311-B392-188679189CE2}"/>
                      </a:ext>
                    </a:extLst>
                  </p:cNvPr>
                  <p:cNvSpPr txBox="1"/>
                  <p:nvPr/>
                </p:nvSpPr>
                <p:spPr>
                  <a:xfrm>
                    <a:off x="1074774" y="4868216"/>
                    <a:ext cx="867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inicial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36" name="CaixaDeTexto 35">
                    <a:extLst>
                      <a:ext uri="{FF2B5EF4-FFF2-40B4-BE49-F238E27FC236}">
                        <a16:creationId xmlns:a16="http://schemas.microsoft.com/office/drawing/2014/main" id="{FB65B051-0C1A-E311-B392-188679189C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4774" y="4868216"/>
                    <a:ext cx="867941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CaixaDeTexto 36">
                    <a:extLst>
                      <a:ext uri="{FF2B5EF4-FFF2-40B4-BE49-F238E27FC236}">
                        <a16:creationId xmlns:a16="http://schemas.microsoft.com/office/drawing/2014/main" id="{085EEAC7-A39B-8E54-1ABE-192465A83EF9}"/>
                      </a:ext>
                    </a:extLst>
                  </p:cNvPr>
                  <p:cNvSpPr txBox="1"/>
                  <p:nvPr/>
                </p:nvSpPr>
                <p:spPr>
                  <a:xfrm>
                    <a:off x="2671712" y="4867795"/>
                    <a:ext cx="867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ó</m:t>
                              </m:r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timo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37" name="CaixaDeTexto 36">
                    <a:extLst>
                      <a:ext uri="{FF2B5EF4-FFF2-40B4-BE49-F238E27FC236}">
                        <a16:creationId xmlns:a16="http://schemas.microsoft.com/office/drawing/2014/main" id="{085EEAC7-A39B-8E54-1ABE-192465A83E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1712" y="4867795"/>
                    <a:ext cx="867941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F6FC7276-D03F-FF26-A5BB-9174F6A90A78}"/>
                  </a:ext>
                </a:extLst>
              </p:cNvPr>
              <p:cNvSpPr/>
              <p:nvPr/>
            </p:nvSpPr>
            <p:spPr>
              <a:xfrm>
                <a:off x="1901608" y="4038530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A190C2C1-537B-4D0E-665C-CD1CAB22ED1F}"/>
                  </a:ext>
                </a:extLst>
              </p:cNvPr>
              <p:cNvSpPr/>
              <p:nvPr/>
            </p:nvSpPr>
            <p:spPr>
              <a:xfrm>
                <a:off x="1314106" y="3182704"/>
                <a:ext cx="603593" cy="862246"/>
              </a:xfrm>
              <a:custGeom>
                <a:avLst/>
                <a:gdLst>
                  <a:gd name="connsiteX0" fmla="*/ 0 w 609600"/>
                  <a:gd name="connsiteY0" fmla="*/ 0 h 882650"/>
                  <a:gd name="connsiteX1" fmla="*/ 374650 w 609600"/>
                  <a:gd name="connsiteY1" fmla="*/ 273050 h 882650"/>
                  <a:gd name="connsiteX2" fmla="*/ 609600 w 609600"/>
                  <a:gd name="connsiteY2" fmla="*/ 882650 h 882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9600" h="882650">
                    <a:moveTo>
                      <a:pt x="0" y="0"/>
                    </a:moveTo>
                    <a:cubicBezTo>
                      <a:pt x="136525" y="62971"/>
                      <a:pt x="273050" y="125942"/>
                      <a:pt x="374650" y="273050"/>
                    </a:cubicBezTo>
                    <a:cubicBezTo>
                      <a:pt x="476250" y="420158"/>
                      <a:pt x="542925" y="651404"/>
                      <a:pt x="609600" y="882650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7EA99A1F-BA18-1253-B4C5-1677BA9FFD90}"/>
                </a:ext>
              </a:extLst>
            </p:cNvPr>
            <p:cNvSpPr/>
            <p:nvPr/>
          </p:nvSpPr>
          <p:spPr>
            <a:xfrm rot="20640245">
              <a:off x="2025336" y="4007159"/>
              <a:ext cx="291944" cy="588367"/>
            </a:xfrm>
            <a:custGeom>
              <a:avLst/>
              <a:gdLst>
                <a:gd name="connsiteX0" fmla="*/ 0 w 609600"/>
                <a:gd name="connsiteY0" fmla="*/ 0 h 882650"/>
                <a:gd name="connsiteX1" fmla="*/ 374650 w 609600"/>
                <a:gd name="connsiteY1" fmla="*/ 273050 h 882650"/>
                <a:gd name="connsiteX2" fmla="*/ 609600 w 609600"/>
                <a:gd name="connsiteY2" fmla="*/ 882650 h 8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882650">
                  <a:moveTo>
                    <a:pt x="0" y="0"/>
                  </a:moveTo>
                  <a:cubicBezTo>
                    <a:pt x="136525" y="62971"/>
                    <a:pt x="273050" y="125942"/>
                    <a:pt x="374650" y="273050"/>
                  </a:cubicBezTo>
                  <a:cubicBezTo>
                    <a:pt x="476250" y="420158"/>
                    <a:pt x="542925" y="651404"/>
                    <a:pt x="609600" y="8826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C3DEEC2D-A2E8-B62C-3519-1662739D0B6E}"/>
                </a:ext>
              </a:extLst>
            </p:cNvPr>
            <p:cNvSpPr/>
            <p:nvPr/>
          </p:nvSpPr>
          <p:spPr>
            <a:xfrm>
              <a:off x="2380859" y="4524896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5" name="Elipse 4">
            <a:extLst>
              <a:ext uri="{FF2B5EF4-FFF2-40B4-BE49-F238E27FC236}">
                <a16:creationId xmlns:a16="http://schemas.microsoft.com/office/drawing/2014/main" id="{CFEC7173-3A11-257C-8B29-88E6C03AF05D}"/>
              </a:ext>
            </a:extLst>
          </p:cNvPr>
          <p:cNvSpPr/>
          <p:nvPr/>
        </p:nvSpPr>
        <p:spPr>
          <a:xfrm>
            <a:off x="2787464" y="4711210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62D36D4E-5EF0-F146-5C38-DEC61AD81225}"/>
              </a:ext>
            </a:extLst>
          </p:cNvPr>
          <p:cNvSpPr/>
          <p:nvPr/>
        </p:nvSpPr>
        <p:spPr>
          <a:xfrm rot="20640245">
            <a:off x="2447865" y="4495831"/>
            <a:ext cx="302953" cy="273031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10A95C3-BB34-F522-3D99-683166B96EBB}"/>
              </a:ext>
            </a:extLst>
          </p:cNvPr>
          <p:cNvSpPr/>
          <p:nvPr/>
        </p:nvSpPr>
        <p:spPr>
          <a:xfrm>
            <a:off x="3189264" y="4607975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FC1A3823-B1C8-B7C6-F602-49A745E6FA6F}"/>
              </a:ext>
            </a:extLst>
          </p:cNvPr>
          <p:cNvSpPr/>
          <p:nvPr/>
        </p:nvSpPr>
        <p:spPr>
          <a:xfrm rot="18167588">
            <a:off x="2851310" y="4542541"/>
            <a:ext cx="302953" cy="273031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66F5E9C4-6E6A-D729-D1C1-7AE8FCF29BCD}"/>
              </a:ext>
            </a:extLst>
          </p:cNvPr>
          <p:cNvSpPr/>
          <p:nvPr/>
        </p:nvSpPr>
        <p:spPr>
          <a:xfrm>
            <a:off x="2556441" y="4636742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2FCC8D0F-7BC9-5790-E377-6357912CB7EE}"/>
              </a:ext>
            </a:extLst>
          </p:cNvPr>
          <p:cNvSpPr/>
          <p:nvPr/>
        </p:nvSpPr>
        <p:spPr>
          <a:xfrm rot="3432412" flipH="1">
            <a:off x="2742814" y="4370323"/>
            <a:ext cx="337490" cy="529669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215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Tamanho do passo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129" y="1825624"/>
            <a:ext cx="6286087" cy="5032376"/>
          </a:xfrm>
        </p:spPr>
        <p:txBody>
          <a:bodyPr>
            <a:normAutofit/>
          </a:bodyPr>
          <a:lstStyle/>
          <a:p>
            <a:r>
              <a:rPr lang="pt-BR" dirty="0"/>
              <a:t>Dependendo do quão grande for o valor do passo de aprendizagem, pode ocorrer até a </a:t>
            </a:r>
            <a:r>
              <a:rPr lang="pt-BR" b="1" i="1" dirty="0">
                <a:solidFill>
                  <a:srgbClr val="00B050"/>
                </a:solidFill>
              </a:rPr>
              <a:t>divergência</a:t>
            </a:r>
            <a:r>
              <a:rPr lang="pt-BR" dirty="0"/>
              <a:t> ao invés da convergência.</a:t>
            </a:r>
          </a:p>
          <a:p>
            <a:r>
              <a:rPr lang="pt-BR" dirty="0"/>
              <a:t>Ou seja, ao invés de se aproximar do ponto de mínimo, o algoritmo </a:t>
            </a:r>
            <a:r>
              <a:rPr lang="pt-BR" b="1" i="1" dirty="0">
                <a:solidFill>
                  <a:srgbClr val="00B050"/>
                </a:solidFill>
              </a:rPr>
              <a:t>se distancia</a:t>
            </a:r>
            <a:r>
              <a:rPr lang="pt-BR" dirty="0"/>
              <a:t> dele a cada iteração.</a:t>
            </a:r>
          </a:p>
          <a:p>
            <a:r>
              <a:rPr lang="pt-BR" dirty="0"/>
              <a:t>Se isso ocorrer, após algumas iterações, ocorre o estouro da precisão numérica das variáveis envolvidas na regra de atualização dos pesos.</a:t>
            </a:r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6C28BCEA-AC0E-ACCA-1D14-5089AF236AFF}"/>
              </a:ext>
            </a:extLst>
          </p:cNvPr>
          <p:cNvSpPr/>
          <p:nvPr/>
        </p:nvSpPr>
        <p:spPr>
          <a:xfrm>
            <a:off x="1190625" y="2990850"/>
            <a:ext cx="3429000" cy="1752634"/>
          </a:xfrm>
          <a:custGeom>
            <a:avLst/>
            <a:gdLst>
              <a:gd name="connsiteX0" fmla="*/ 0 w 3429000"/>
              <a:gd name="connsiteY0" fmla="*/ 38100 h 1752634"/>
              <a:gd name="connsiteX1" fmla="*/ 1714500 w 3429000"/>
              <a:gd name="connsiteY1" fmla="*/ 1752600 h 1752634"/>
              <a:gd name="connsiteX2" fmla="*/ 3429000 w 3429000"/>
              <a:gd name="connsiteY2" fmla="*/ 0 h 175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0" h="1752634">
                <a:moveTo>
                  <a:pt x="0" y="38100"/>
                </a:moveTo>
                <a:cubicBezTo>
                  <a:pt x="571500" y="898525"/>
                  <a:pt x="1143000" y="1758950"/>
                  <a:pt x="1714500" y="1752600"/>
                </a:cubicBezTo>
                <a:cubicBezTo>
                  <a:pt x="2286000" y="1746250"/>
                  <a:pt x="3119438" y="314325"/>
                  <a:pt x="34290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0EB327B9-9368-9517-1592-A958BAFB326E}"/>
              </a:ext>
            </a:extLst>
          </p:cNvPr>
          <p:cNvCxnSpPr>
            <a:cxnSpLocks/>
          </p:cNvCxnSpPr>
          <p:nvPr/>
        </p:nvCxnSpPr>
        <p:spPr>
          <a:xfrm>
            <a:off x="974017" y="4916172"/>
            <a:ext cx="3860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FB2A4E76-B9EA-7978-E3C8-354FACD511F5}"/>
              </a:ext>
            </a:extLst>
          </p:cNvPr>
          <p:cNvCxnSpPr>
            <a:cxnSpLocks/>
          </p:cNvCxnSpPr>
          <p:nvPr/>
        </p:nvCxnSpPr>
        <p:spPr>
          <a:xfrm flipV="1">
            <a:off x="974018" y="2442308"/>
            <a:ext cx="0" cy="2473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708B64BB-3945-1538-F968-FE34B3BF7F7E}"/>
                  </a:ext>
                </a:extLst>
              </p:cNvPr>
              <p:cNvSpPr txBox="1"/>
              <p:nvPr/>
            </p:nvSpPr>
            <p:spPr>
              <a:xfrm>
                <a:off x="960281" y="2256394"/>
                <a:ext cx="2747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Função de erro,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708B64BB-3945-1538-F968-FE34B3BF7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281" y="2256394"/>
                <a:ext cx="2747030" cy="369332"/>
              </a:xfrm>
              <a:prstGeom prst="rect">
                <a:avLst/>
              </a:prstGeom>
              <a:blipFill>
                <a:blip r:embed="rId3"/>
                <a:stretch>
                  <a:fillRect l="-2000"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CaixaDeTexto 26">
            <a:extLst>
              <a:ext uri="{FF2B5EF4-FFF2-40B4-BE49-F238E27FC236}">
                <a16:creationId xmlns:a16="http://schemas.microsoft.com/office/drawing/2014/main" id="{33C03641-A896-5188-5291-D3C1622B3FD8}"/>
              </a:ext>
            </a:extLst>
          </p:cNvPr>
          <p:cNvSpPr txBox="1"/>
          <p:nvPr/>
        </p:nvSpPr>
        <p:spPr>
          <a:xfrm>
            <a:off x="4300295" y="4923779"/>
            <a:ext cx="63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Peso</a:t>
            </a:r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71BE268E-A73C-EBD6-430F-5DC7906AD0C9}"/>
              </a:ext>
            </a:extLst>
          </p:cNvPr>
          <p:cNvCxnSpPr/>
          <p:nvPr/>
        </p:nvCxnSpPr>
        <p:spPr>
          <a:xfrm>
            <a:off x="976885" y="4744536"/>
            <a:ext cx="1930484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75094F36-EDC3-CA21-125A-0EE943C62CCB}"/>
              </a:ext>
            </a:extLst>
          </p:cNvPr>
          <p:cNvCxnSpPr>
            <a:cxnSpLocks/>
          </p:cNvCxnSpPr>
          <p:nvPr/>
        </p:nvCxnSpPr>
        <p:spPr>
          <a:xfrm>
            <a:off x="2902477" y="4736969"/>
            <a:ext cx="0" cy="17159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ipse 30">
            <a:extLst>
              <a:ext uri="{FF2B5EF4-FFF2-40B4-BE49-F238E27FC236}">
                <a16:creationId xmlns:a16="http://schemas.microsoft.com/office/drawing/2014/main" id="{4F74B96C-E784-361B-FC9A-C4EF081FD895}"/>
              </a:ext>
            </a:extLst>
          </p:cNvPr>
          <p:cNvSpPr/>
          <p:nvPr/>
        </p:nvSpPr>
        <p:spPr>
          <a:xfrm>
            <a:off x="2879776" y="4721835"/>
            <a:ext cx="42900" cy="429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671C9CA5-E5AD-29D4-50CD-004105724E54}"/>
              </a:ext>
            </a:extLst>
          </p:cNvPr>
          <p:cNvSpPr/>
          <p:nvPr/>
        </p:nvSpPr>
        <p:spPr>
          <a:xfrm>
            <a:off x="1916798" y="4055384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55BCAC41-0745-6FC8-1A6E-02719DA867BC}"/>
              </a:ext>
            </a:extLst>
          </p:cNvPr>
          <p:cNvCxnSpPr/>
          <p:nvPr/>
        </p:nvCxnSpPr>
        <p:spPr>
          <a:xfrm>
            <a:off x="976073" y="4076834"/>
            <a:ext cx="972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58165A6F-4823-C968-4CC3-010FF73A64B6}"/>
              </a:ext>
            </a:extLst>
          </p:cNvPr>
          <p:cNvCxnSpPr>
            <a:cxnSpLocks/>
          </p:cNvCxnSpPr>
          <p:nvPr/>
        </p:nvCxnSpPr>
        <p:spPr>
          <a:xfrm>
            <a:off x="1937945" y="4076834"/>
            <a:ext cx="0" cy="828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392D10D5-4FB0-851A-EF0A-524C94C0CD21}"/>
              </a:ext>
            </a:extLst>
          </p:cNvPr>
          <p:cNvSpPr txBox="1"/>
          <p:nvPr/>
        </p:nvSpPr>
        <p:spPr>
          <a:xfrm>
            <a:off x="1900274" y="3980864"/>
            <a:ext cx="1071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Ponto inicial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FB65B051-0C1A-E311-B392-188679189CE2}"/>
                  </a:ext>
                </a:extLst>
              </p:cNvPr>
              <p:cNvSpPr txBox="1"/>
              <p:nvPr/>
            </p:nvSpPr>
            <p:spPr>
              <a:xfrm>
                <a:off x="1727251" y="4865131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inicial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FB65B051-0C1A-E311-B392-188679189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251" y="4865131"/>
                <a:ext cx="86794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085EEAC7-A39B-8E54-1ABE-192465A83EF9}"/>
                  </a:ext>
                </a:extLst>
              </p:cNvPr>
              <p:cNvSpPr txBox="1"/>
              <p:nvPr/>
            </p:nvSpPr>
            <p:spPr>
              <a:xfrm>
                <a:off x="2671712" y="4867795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timo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085EEAC7-A39B-8E54-1ABE-192465A83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712" y="4867795"/>
                <a:ext cx="86794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ipse 11">
            <a:extLst>
              <a:ext uri="{FF2B5EF4-FFF2-40B4-BE49-F238E27FC236}">
                <a16:creationId xmlns:a16="http://schemas.microsoft.com/office/drawing/2014/main" id="{5B563BA0-E378-3A17-97FE-B854F1F16851}"/>
              </a:ext>
            </a:extLst>
          </p:cNvPr>
          <p:cNvSpPr/>
          <p:nvPr/>
        </p:nvSpPr>
        <p:spPr>
          <a:xfrm>
            <a:off x="1627867" y="3679240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968D954-3A1A-EEFB-4E47-00D7C7965803}"/>
              </a:ext>
            </a:extLst>
          </p:cNvPr>
          <p:cNvSpPr/>
          <p:nvPr/>
        </p:nvSpPr>
        <p:spPr>
          <a:xfrm>
            <a:off x="3860692" y="3937964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7A59E676-E956-52B1-0902-CBD97A81139E}"/>
              </a:ext>
            </a:extLst>
          </p:cNvPr>
          <p:cNvSpPr/>
          <p:nvPr/>
        </p:nvSpPr>
        <p:spPr>
          <a:xfrm>
            <a:off x="4286854" y="3358565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1EBB8C24-58B5-9A66-A8FC-5E5CE61DE597}"/>
              </a:ext>
            </a:extLst>
          </p:cNvPr>
          <p:cNvSpPr/>
          <p:nvPr/>
        </p:nvSpPr>
        <p:spPr>
          <a:xfrm>
            <a:off x="1329185" y="3237497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23390379-6E1F-E439-E024-14CB2C3DA972}"/>
              </a:ext>
            </a:extLst>
          </p:cNvPr>
          <p:cNvSpPr/>
          <p:nvPr/>
        </p:nvSpPr>
        <p:spPr>
          <a:xfrm>
            <a:off x="4556729" y="3018840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Forma Livre: Forma 20">
            <a:extLst>
              <a:ext uri="{FF2B5EF4-FFF2-40B4-BE49-F238E27FC236}">
                <a16:creationId xmlns:a16="http://schemas.microsoft.com/office/drawing/2014/main" id="{B640F571-9B12-CCD9-8EFD-D2112AA8C4E3}"/>
              </a:ext>
            </a:extLst>
          </p:cNvPr>
          <p:cNvSpPr/>
          <p:nvPr/>
        </p:nvSpPr>
        <p:spPr>
          <a:xfrm>
            <a:off x="1962150" y="3788763"/>
            <a:ext cx="1914525" cy="292700"/>
          </a:xfrm>
          <a:custGeom>
            <a:avLst/>
            <a:gdLst>
              <a:gd name="connsiteX0" fmla="*/ 0 w 1914525"/>
              <a:gd name="connsiteY0" fmla="*/ 292700 h 292700"/>
              <a:gd name="connsiteX1" fmla="*/ 695325 w 1914525"/>
              <a:gd name="connsiteY1" fmla="*/ 2187 h 292700"/>
              <a:gd name="connsiteX2" fmla="*/ 1914525 w 1914525"/>
              <a:gd name="connsiteY2" fmla="*/ 164112 h 29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4525" h="292700">
                <a:moveTo>
                  <a:pt x="0" y="292700"/>
                </a:moveTo>
                <a:cubicBezTo>
                  <a:pt x="188119" y="158159"/>
                  <a:pt x="376238" y="23618"/>
                  <a:pt x="695325" y="2187"/>
                </a:cubicBezTo>
                <a:cubicBezTo>
                  <a:pt x="1014413" y="-19244"/>
                  <a:pt x="1651794" y="122837"/>
                  <a:pt x="1914525" y="164112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Forma Livre: Forma 22">
            <a:extLst>
              <a:ext uri="{FF2B5EF4-FFF2-40B4-BE49-F238E27FC236}">
                <a16:creationId xmlns:a16="http://schemas.microsoft.com/office/drawing/2014/main" id="{F0968180-C17A-4999-BE8C-1996E774567C}"/>
              </a:ext>
            </a:extLst>
          </p:cNvPr>
          <p:cNvSpPr/>
          <p:nvPr/>
        </p:nvSpPr>
        <p:spPr>
          <a:xfrm>
            <a:off x="1647825" y="3492559"/>
            <a:ext cx="2224088" cy="455554"/>
          </a:xfrm>
          <a:custGeom>
            <a:avLst/>
            <a:gdLst>
              <a:gd name="connsiteX0" fmla="*/ 2224088 w 2224088"/>
              <a:gd name="connsiteY0" fmla="*/ 455554 h 455554"/>
              <a:gd name="connsiteX1" fmla="*/ 1181100 w 2224088"/>
              <a:gd name="connsiteY1" fmla="*/ 7879 h 455554"/>
              <a:gd name="connsiteX2" fmla="*/ 0 w 2224088"/>
              <a:gd name="connsiteY2" fmla="*/ 212666 h 455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4088" h="455554">
                <a:moveTo>
                  <a:pt x="2224088" y="455554"/>
                </a:moveTo>
                <a:cubicBezTo>
                  <a:pt x="1887934" y="251957"/>
                  <a:pt x="1551781" y="48360"/>
                  <a:pt x="1181100" y="7879"/>
                </a:cubicBezTo>
                <a:cubicBezTo>
                  <a:pt x="810419" y="-32602"/>
                  <a:pt x="405209" y="90032"/>
                  <a:pt x="0" y="212666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B6FF6AE7-D340-CC3C-9D4E-ABD2740882E5}"/>
              </a:ext>
            </a:extLst>
          </p:cNvPr>
          <p:cNvSpPr/>
          <p:nvPr/>
        </p:nvSpPr>
        <p:spPr>
          <a:xfrm>
            <a:off x="1647825" y="3178360"/>
            <a:ext cx="2667000" cy="517340"/>
          </a:xfrm>
          <a:custGeom>
            <a:avLst/>
            <a:gdLst>
              <a:gd name="connsiteX0" fmla="*/ 0 w 2667000"/>
              <a:gd name="connsiteY0" fmla="*/ 517340 h 517340"/>
              <a:gd name="connsiteX1" fmla="*/ 1042988 w 2667000"/>
              <a:gd name="connsiteY1" fmla="*/ 12515 h 517340"/>
              <a:gd name="connsiteX2" fmla="*/ 2667000 w 2667000"/>
              <a:gd name="connsiteY2" fmla="*/ 203015 h 517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7000" h="517340">
                <a:moveTo>
                  <a:pt x="0" y="517340"/>
                </a:moveTo>
                <a:cubicBezTo>
                  <a:pt x="299244" y="291121"/>
                  <a:pt x="598488" y="64903"/>
                  <a:pt x="1042988" y="12515"/>
                </a:cubicBezTo>
                <a:cubicBezTo>
                  <a:pt x="1487488" y="-39873"/>
                  <a:pt x="2077244" y="81571"/>
                  <a:pt x="2667000" y="203015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6E85C26E-1CD4-6AFF-0651-5530F449B578}"/>
              </a:ext>
            </a:extLst>
          </p:cNvPr>
          <p:cNvSpPr/>
          <p:nvPr/>
        </p:nvSpPr>
        <p:spPr>
          <a:xfrm>
            <a:off x="1357313" y="2951336"/>
            <a:ext cx="2962275" cy="415752"/>
          </a:xfrm>
          <a:custGeom>
            <a:avLst/>
            <a:gdLst>
              <a:gd name="connsiteX0" fmla="*/ 2962275 w 2962275"/>
              <a:gd name="connsiteY0" fmla="*/ 415752 h 415752"/>
              <a:gd name="connsiteX1" fmla="*/ 1333500 w 2962275"/>
              <a:gd name="connsiteY1" fmla="*/ 1414 h 415752"/>
              <a:gd name="connsiteX2" fmla="*/ 0 w 2962275"/>
              <a:gd name="connsiteY2" fmla="*/ 306214 h 41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2275" h="415752">
                <a:moveTo>
                  <a:pt x="2962275" y="415752"/>
                </a:moveTo>
                <a:cubicBezTo>
                  <a:pt x="2394743" y="217711"/>
                  <a:pt x="1827212" y="19670"/>
                  <a:pt x="1333500" y="1414"/>
                </a:cubicBezTo>
                <a:cubicBezTo>
                  <a:pt x="839787" y="-16842"/>
                  <a:pt x="419893" y="144686"/>
                  <a:pt x="0" y="306214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E191B056-71F7-5DFD-E5ED-20A36EBF466C}"/>
              </a:ext>
            </a:extLst>
          </p:cNvPr>
          <p:cNvSpPr/>
          <p:nvPr/>
        </p:nvSpPr>
        <p:spPr>
          <a:xfrm>
            <a:off x="1347788" y="2704740"/>
            <a:ext cx="3238500" cy="557573"/>
          </a:xfrm>
          <a:custGeom>
            <a:avLst/>
            <a:gdLst>
              <a:gd name="connsiteX0" fmla="*/ 0 w 3238500"/>
              <a:gd name="connsiteY0" fmla="*/ 557573 h 557573"/>
              <a:gd name="connsiteX1" fmla="*/ 1409700 w 3238500"/>
              <a:gd name="connsiteY1" fmla="*/ 5123 h 557573"/>
              <a:gd name="connsiteX2" fmla="*/ 3238500 w 3238500"/>
              <a:gd name="connsiteY2" fmla="*/ 328973 h 55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8500" h="557573">
                <a:moveTo>
                  <a:pt x="0" y="557573"/>
                </a:moveTo>
                <a:cubicBezTo>
                  <a:pt x="434975" y="300398"/>
                  <a:pt x="869950" y="43223"/>
                  <a:pt x="1409700" y="5123"/>
                </a:cubicBezTo>
                <a:cubicBezTo>
                  <a:pt x="1949450" y="-32977"/>
                  <a:pt x="2593975" y="147998"/>
                  <a:pt x="3238500" y="328973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6729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B3FED-5D1A-7084-5333-A3B2FA75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ver?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FE7774-7186-A846-D8DE-518B2CBF4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9257" cy="5032376"/>
          </a:xfrm>
        </p:spPr>
        <p:txBody>
          <a:bodyPr>
            <a:normAutofit/>
          </a:bodyPr>
          <a:lstStyle/>
          <a:p>
            <a:r>
              <a:rPr lang="pt-BR" dirty="0"/>
              <a:t>Anteriormente, vimos como funciona o processo (</a:t>
            </a:r>
            <a:r>
              <a:rPr lang="pt-BR" i="1" dirty="0"/>
              <a:t>loop</a:t>
            </a:r>
            <a:r>
              <a:rPr lang="pt-BR" dirty="0"/>
              <a:t>) de treinamento. 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Damos um palpite.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Medimos a precisão desse palpite com a função de erro.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Então usamos a informação do erro para dar outro palpite, esperando que ele seja um pouco melhor do que o anterior.</a:t>
            </a:r>
          </a:p>
          <a:p>
            <a:r>
              <a:rPr lang="pt-BR" dirty="0"/>
              <a:t>Em geral, esse processo se repete até que o erro seja minimizado.</a:t>
            </a:r>
          </a:p>
          <a:p>
            <a:r>
              <a:rPr lang="pt-BR" dirty="0"/>
              <a:t>A ideia é que quanto menor o erro, mais preciso é o seu palpite. </a:t>
            </a:r>
          </a:p>
          <a:p>
            <a:r>
              <a:rPr lang="pt-BR" dirty="0"/>
              <a:t>Portanto, neste tópico, exploraremos como minimizar o erro.</a:t>
            </a:r>
          </a:p>
        </p:txBody>
      </p:sp>
    </p:spTree>
    <p:extLst>
      <p:ext uri="{BB962C8B-B14F-4D97-AF65-F5344CB8AC3E}">
        <p14:creationId xmlns:p14="http://schemas.microsoft.com/office/powerpoint/2010/main" val="529739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Tamanho do passo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129" y="1825624"/>
            <a:ext cx="6286087" cy="5032376"/>
          </a:xfrm>
        </p:spPr>
        <p:txBody>
          <a:bodyPr>
            <a:normAutofit/>
          </a:bodyPr>
          <a:lstStyle/>
          <a:p>
            <a:r>
              <a:rPr lang="pt-BR" dirty="0"/>
              <a:t>Outra questão, </a:t>
            </a:r>
            <a:r>
              <a:rPr lang="pt-BR" b="1" i="1" dirty="0">
                <a:solidFill>
                  <a:srgbClr val="00B050"/>
                </a:solidFill>
              </a:rPr>
              <a:t>menos problemática</a:t>
            </a:r>
            <a:r>
              <a:rPr lang="pt-BR" dirty="0"/>
              <a:t> que passos grandes, é a situação oposta.</a:t>
            </a:r>
          </a:p>
          <a:p>
            <a:r>
              <a:rPr lang="pt-BR" dirty="0"/>
              <a:t>Passos </a:t>
            </a:r>
            <a:r>
              <a:rPr lang="pt-BR" b="1" i="1" dirty="0">
                <a:solidFill>
                  <a:srgbClr val="00B050"/>
                </a:solidFill>
              </a:rPr>
              <a:t>muito pequenos</a:t>
            </a:r>
            <a:r>
              <a:rPr lang="pt-BR" dirty="0"/>
              <a:t> fazem com que se </a:t>
            </a:r>
            <a:r>
              <a:rPr lang="pt-BR" b="1" i="1" dirty="0">
                <a:solidFill>
                  <a:srgbClr val="00B050"/>
                </a:solidFill>
              </a:rPr>
              <a:t>leve muito tempo</a:t>
            </a:r>
            <a:r>
              <a:rPr lang="pt-BR" dirty="0"/>
              <a:t>, i.e., iterações, para atingir o ponto de mínimo.</a:t>
            </a:r>
          </a:p>
          <a:p>
            <a:r>
              <a:rPr lang="pt-BR" dirty="0"/>
              <a:t>Se cada iteração levar um tempo razoável para ser executada, o tempo necessário para se atingir o ponto de mínimo pode ser muto grande.</a:t>
            </a:r>
          </a:p>
          <a:p>
            <a:r>
              <a:rPr lang="pt-BR" dirty="0"/>
              <a:t>Porém, </a:t>
            </a:r>
            <a:r>
              <a:rPr lang="pt-BR" b="1" i="1" dirty="0">
                <a:solidFill>
                  <a:srgbClr val="00B050"/>
                </a:solidFill>
              </a:rPr>
              <a:t>se esperarmos </a:t>
            </a:r>
            <a:r>
              <a:rPr lang="pt-BR" dirty="0"/>
              <a:t>tempo suficiente, a </a:t>
            </a:r>
            <a:r>
              <a:rPr lang="pt-BR" b="1" i="1" dirty="0">
                <a:solidFill>
                  <a:srgbClr val="00B050"/>
                </a:solidFill>
              </a:rPr>
              <a:t>convergência é garantida</a:t>
            </a:r>
            <a:r>
              <a:rPr lang="pt-BR" dirty="0"/>
              <a:t>.</a:t>
            </a:r>
          </a:p>
        </p:txBody>
      </p:sp>
      <p:grpSp>
        <p:nvGrpSpPr>
          <p:cNvPr id="81" name="Agrupar 80">
            <a:extLst>
              <a:ext uri="{FF2B5EF4-FFF2-40B4-BE49-F238E27FC236}">
                <a16:creationId xmlns:a16="http://schemas.microsoft.com/office/drawing/2014/main" id="{4F34C0FD-8BB0-C876-0EDF-2B0F445FCB08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BC27F250-00D2-02E2-BA5C-F825D68F865C}"/>
                </a:ext>
              </a:extLst>
            </p:cNvPr>
            <p:cNvGrpSpPr/>
            <p:nvPr/>
          </p:nvGrpSpPr>
          <p:grpSpPr>
            <a:xfrm>
              <a:off x="973059" y="2353695"/>
              <a:ext cx="3963570" cy="2939416"/>
              <a:chOff x="973059" y="2353695"/>
              <a:chExt cx="3963570" cy="2939416"/>
            </a:xfrm>
          </p:grpSpPr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6C28BCEA-AC0E-ACCA-1D14-5089AF236AFF}"/>
                  </a:ext>
                </a:extLst>
              </p:cNvPr>
              <p:cNvSpPr/>
              <p:nvPr/>
            </p:nvSpPr>
            <p:spPr>
              <a:xfrm>
                <a:off x="1190625" y="2990850"/>
                <a:ext cx="3429000" cy="1752634"/>
              </a:xfrm>
              <a:custGeom>
                <a:avLst/>
                <a:gdLst>
                  <a:gd name="connsiteX0" fmla="*/ 0 w 3429000"/>
                  <a:gd name="connsiteY0" fmla="*/ 38100 h 1752634"/>
                  <a:gd name="connsiteX1" fmla="*/ 1714500 w 3429000"/>
                  <a:gd name="connsiteY1" fmla="*/ 1752600 h 1752634"/>
                  <a:gd name="connsiteX2" fmla="*/ 3429000 w 3429000"/>
                  <a:gd name="connsiteY2" fmla="*/ 0 h 1752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29000" h="1752634">
                    <a:moveTo>
                      <a:pt x="0" y="38100"/>
                    </a:moveTo>
                    <a:cubicBezTo>
                      <a:pt x="571500" y="898525"/>
                      <a:pt x="1143000" y="1758950"/>
                      <a:pt x="1714500" y="1752600"/>
                    </a:cubicBezTo>
                    <a:cubicBezTo>
                      <a:pt x="2286000" y="1746250"/>
                      <a:pt x="3119438" y="314325"/>
                      <a:pt x="34290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9" name="Conector de Seta Reta 18">
                <a:extLst>
                  <a:ext uri="{FF2B5EF4-FFF2-40B4-BE49-F238E27FC236}">
                    <a16:creationId xmlns:a16="http://schemas.microsoft.com/office/drawing/2014/main" id="{0EB327B9-9368-9517-1592-A958BAFB3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4017" y="4916172"/>
                <a:ext cx="386096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de Seta Reta 19">
                <a:extLst>
                  <a:ext uri="{FF2B5EF4-FFF2-40B4-BE49-F238E27FC236}">
                    <a16:creationId xmlns:a16="http://schemas.microsoft.com/office/drawing/2014/main" id="{FB2A4E76-B9EA-7978-E3C8-354FACD511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4018" y="2442308"/>
                <a:ext cx="0" cy="247386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aixaDeTexto 25">
                    <a:extLst>
                      <a:ext uri="{FF2B5EF4-FFF2-40B4-BE49-F238E27FC236}">
                        <a16:creationId xmlns:a16="http://schemas.microsoft.com/office/drawing/2014/main" id="{708B64BB-3945-1538-F968-FE34B3BF7F7E}"/>
                      </a:ext>
                    </a:extLst>
                  </p:cNvPr>
                  <p:cNvSpPr txBox="1"/>
                  <p:nvPr/>
                </p:nvSpPr>
                <p:spPr>
                  <a:xfrm>
                    <a:off x="974017" y="2353695"/>
                    <a:ext cx="27470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dirty="0"/>
                      <a:t>Função de erro,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26" name="CaixaDeTexto 25">
                    <a:extLst>
                      <a:ext uri="{FF2B5EF4-FFF2-40B4-BE49-F238E27FC236}">
                        <a16:creationId xmlns:a16="http://schemas.microsoft.com/office/drawing/2014/main" id="{708B64BB-3945-1538-F968-FE34B3BF7F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4017" y="2353695"/>
                    <a:ext cx="274703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00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33C03641-A896-5188-5291-D3C1622B3FD8}"/>
                  </a:ext>
                </a:extLst>
              </p:cNvPr>
              <p:cNvSpPr txBox="1"/>
              <p:nvPr/>
            </p:nvSpPr>
            <p:spPr>
              <a:xfrm>
                <a:off x="4300295" y="4923779"/>
                <a:ext cx="636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dirty="0"/>
                  <a:t>Peso</a:t>
                </a:r>
              </a:p>
            </p:txBody>
          </p: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71BE268E-A73C-EBD6-430F-5DC7906AD0C9}"/>
                  </a:ext>
                </a:extLst>
              </p:cNvPr>
              <p:cNvCxnSpPr/>
              <p:nvPr/>
            </p:nvCxnSpPr>
            <p:spPr>
              <a:xfrm>
                <a:off x="976885" y="4744536"/>
                <a:ext cx="1930484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75094F36-EDC3-CA21-125A-0EE943C62C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2477" y="4736969"/>
                <a:ext cx="0" cy="17159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4F74B96C-E784-361B-FC9A-C4EF081FD895}"/>
                  </a:ext>
                </a:extLst>
              </p:cNvPr>
              <p:cNvSpPr/>
              <p:nvPr/>
            </p:nvSpPr>
            <p:spPr>
              <a:xfrm>
                <a:off x="2879776" y="4721835"/>
                <a:ext cx="42900" cy="429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671C9CA5-E5AD-29D4-50CD-004105724E54}"/>
                  </a:ext>
                </a:extLst>
              </p:cNvPr>
              <p:cNvSpPr/>
              <p:nvPr/>
            </p:nvSpPr>
            <p:spPr>
              <a:xfrm>
                <a:off x="1273647" y="3163362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33" name="Conector reto 32">
                <a:extLst>
                  <a:ext uri="{FF2B5EF4-FFF2-40B4-BE49-F238E27FC236}">
                    <a16:creationId xmlns:a16="http://schemas.microsoft.com/office/drawing/2014/main" id="{55BCAC41-0745-6FC8-1A6E-02719DA867BC}"/>
                  </a:ext>
                </a:extLst>
              </p:cNvPr>
              <p:cNvCxnSpPr/>
              <p:nvPr/>
            </p:nvCxnSpPr>
            <p:spPr>
              <a:xfrm>
                <a:off x="973059" y="3184593"/>
                <a:ext cx="3240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58165A6F-4823-C968-4CC3-010FF73A64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5097" y="3163361"/>
                <a:ext cx="0" cy="1764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392D10D5-4FB0-851A-EF0A-524C94C0CD21}"/>
                  </a:ext>
                </a:extLst>
              </p:cNvPr>
              <p:cNvSpPr txBox="1"/>
              <p:nvPr/>
            </p:nvSpPr>
            <p:spPr>
              <a:xfrm>
                <a:off x="1102767" y="2716168"/>
                <a:ext cx="10714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Ponto inicial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CaixaDeTexto 35">
                    <a:extLst>
                      <a:ext uri="{FF2B5EF4-FFF2-40B4-BE49-F238E27FC236}">
                        <a16:creationId xmlns:a16="http://schemas.microsoft.com/office/drawing/2014/main" id="{FB65B051-0C1A-E311-B392-188679189CE2}"/>
                      </a:ext>
                    </a:extLst>
                  </p:cNvPr>
                  <p:cNvSpPr txBox="1"/>
                  <p:nvPr/>
                </p:nvSpPr>
                <p:spPr>
                  <a:xfrm>
                    <a:off x="1074774" y="4868216"/>
                    <a:ext cx="867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inicial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36" name="CaixaDeTexto 35">
                    <a:extLst>
                      <a:ext uri="{FF2B5EF4-FFF2-40B4-BE49-F238E27FC236}">
                        <a16:creationId xmlns:a16="http://schemas.microsoft.com/office/drawing/2014/main" id="{FB65B051-0C1A-E311-B392-188679189C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4774" y="4868216"/>
                    <a:ext cx="867941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CaixaDeTexto 36">
                    <a:extLst>
                      <a:ext uri="{FF2B5EF4-FFF2-40B4-BE49-F238E27FC236}">
                        <a16:creationId xmlns:a16="http://schemas.microsoft.com/office/drawing/2014/main" id="{085EEAC7-A39B-8E54-1ABE-192465A83EF9}"/>
                      </a:ext>
                    </a:extLst>
                  </p:cNvPr>
                  <p:cNvSpPr txBox="1"/>
                  <p:nvPr/>
                </p:nvSpPr>
                <p:spPr>
                  <a:xfrm>
                    <a:off x="2671712" y="4867795"/>
                    <a:ext cx="867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ó</m:t>
                              </m:r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timo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37" name="CaixaDeTexto 36">
                    <a:extLst>
                      <a:ext uri="{FF2B5EF4-FFF2-40B4-BE49-F238E27FC236}">
                        <a16:creationId xmlns:a16="http://schemas.microsoft.com/office/drawing/2014/main" id="{085EEAC7-A39B-8E54-1ABE-192465A83E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1712" y="4867795"/>
                    <a:ext cx="867941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F6FC7276-D03F-FF26-A5BB-9174F6A90A78}"/>
                  </a:ext>
                </a:extLst>
              </p:cNvPr>
              <p:cNvSpPr/>
              <p:nvPr/>
            </p:nvSpPr>
            <p:spPr>
              <a:xfrm>
                <a:off x="1901608" y="4038530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C3DEEC2D-A2E8-B62C-3519-1662739D0B6E}"/>
                </a:ext>
              </a:extLst>
            </p:cNvPr>
            <p:cNvSpPr/>
            <p:nvPr/>
          </p:nvSpPr>
          <p:spPr>
            <a:xfrm>
              <a:off x="2355906" y="4503465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CFEC7173-3A11-257C-8B29-88E6C03AF05D}"/>
                </a:ext>
              </a:extLst>
            </p:cNvPr>
            <p:cNvSpPr/>
            <p:nvPr/>
          </p:nvSpPr>
          <p:spPr>
            <a:xfrm>
              <a:off x="2787464" y="4711210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66F5E9C4-6E6A-D729-D1C1-7AE8FCF29BCD}"/>
                </a:ext>
              </a:extLst>
            </p:cNvPr>
            <p:cNvSpPr/>
            <p:nvPr/>
          </p:nvSpPr>
          <p:spPr>
            <a:xfrm>
              <a:off x="2556441" y="4636742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7F069FBA-00C8-0C44-E723-6CADD06562F5}"/>
                </a:ext>
              </a:extLst>
            </p:cNvPr>
            <p:cNvSpPr/>
            <p:nvPr/>
          </p:nvSpPr>
          <p:spPr>
            <a:xfrm>
              <a:off x="1327675" y="3244123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CC4F1DE4-810A-9509-F69E-9B0C77B0F7AC}"/>
                </a:ext>
              </a:extLst>
            </p:cNvPr>
            <p:cNvSpPr/>
            <p:nvPr/>
          </p:nvSpPr>
          <p:spPr>
            <a:xfrm>
              <a:off x="1378120" y="3319499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7F72007A-7FB4-0FD4-B790-8C68A292728B}"/>
                </a:ext>
              </a:extLst>
            </p:cNvPr>
            <p:cNvSpPr/>
            <p:nvPr/>
          </p:nvSpPr>
          <p:spPr>
            <a:xfrm>
              <a:off x="1425429" y="3388905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A43108D4-8CDD-E0C1-6AA8-F3B847B5A5FE}"/>
                </a:ext>
              </a:extLst>
            </p:cNvPr>
            <p:cNvSpPr/>
            <p:nvPr/>
          </p:nvSpPr>
          <p:spPr>
            <a:xfrm>
              <a:off x="1472521" y="3458311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91F238E2-F971-328C-8AA8-EEC9108E5CF2}"/>
                </a:ext>
              </a:extLst>
            </p:cNvPr>
            <p:cNvSpPr/>
            <p:nvPr/>
          </p:nvSpPr>
          <p:spPr>
            <a:xfrm>
              <a:off x="1515421" y="3527717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6A46DFA2-73FE-1EFA-14D1-691BA83ED8A3}"/>
                </a:ext>
              </a:extLst>
            </p:cNvPr>
            <p:cNvSpPr/>
            <p:nvPr/>
          </p:nvSpPr>
          <p:spPr>
            <a:xfrm>
              <a:off x="1561796" y="3591834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BA98C14A-660A-E23C-A63D-8AD8F1592E9B}"/>
                </a:ext>
              </a:extLst>
            </p:cNvPr>
            <p:cNvSpPr/>
            <p:nvPr/>
          </p:nvSpPr>
          <p:spPr>
            <a:xfrm>
              <a:off x="1607987" y="3658240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7B8D126E-C9F2-6234-AB34-F636263D8513}"/>
                </a:ext>
              </a:extLst>
            </p:cNvPr>
            <p:cNvSpPr/>
            <p:nvPr/>
          </p:nvSpPr>
          <p:spPr>
            <a:xfrm>
              <a:off x="1652758" y="3715546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6365D0AE-A3DF-B7AC-F475-9F70022DDB01}"/>
                </a:ext>
              </a:extLst>
            </p:cNvPr>
            <p:cNvSpPr/>
            <p:nvPr/>
          </p:nvSpPr>
          <p:spPr>
            <a:xfrm>
              <a:off x="1698039" y="3779571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1DA23385-85C2-2EAA-B092-6A525B4513FD}"/>
                </a:ext>
              </a:extLst>
            </p:cNvPr>
            <p:cNvSpPr/>
            <p:nvPr/>
          </p:nvSpPr>
          <p:spPr>
            <a:xfrm>
              <a:off x="1740861" y="3843596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738ABD31-C46E-659E-05F5-B531A68619AD}"/>
                </a:ext>
              </a:extLst>
            </p:cNvPr>
            <p:cNvSpPr/>
            <p:nvPr/>
          </p:nvSpPr>
          <p:spPr>
            <a:xfrm>
              <a:off x="1799450" y="3921665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737BA4D0-63B5-D4AC-255A-56D2243936D3}"/>
                </a:ext>
              </a:extLst>
            </p:cNvPr>
            <p:cNvSpPr/>
            <p:nvPr/>
          </p:nvSpPr>
          <p:spPr>
            <a:xfrm>
              <a:off x="1858708" y="3984100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56EDA7AD-1FD1-7936-23DD-5AC2EF35C705}"/>
                </a:ext>
              </a:extLst>
            </p:cNvPr>
            <p:cNvSpPr/>
            <p:nvPr/>
          </p:nvSpPr>
          <p:spPr>
            <a:xfrm>
              <a:off x="1954518" y="4114730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D65708CB-153B-FC5B-3AF3-F1301A4F421D}"/>
                </a:ext>
              </a:extLst>
            </p:cNvPr>
            <p:cNvSpPr/>
            <p:nvPr/>
          </p:nvSpPr>
          <p:spPr>
            <a:xfrm>
              <a:off x="2025000" y="4187806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175F876A-1E08-2BA1-BBFD-720FE6AB00B1}"/>
                </a:ext>
              </a:extLst>
            </p:cNvPr>
            <p:cNvSpPr/>
            <p:nvPr/>
          </p:nvSpPr>
          <p:spPr>
            <a:xfrm>
              <a:off x="2075827" y="4253457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5DDD2C90-020A-08D1-E390-5A3409D7257D}"/>
                </a:ext>
              </a:extLst>
            </p:cNvPr>
            <p:cNvSpPr/>
            <p:nvPr/>
          </p:nvSpPr>
          <p:spPr>
            <a:xfrm>
              <a:off x="2152793" y="4320362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514B35BC-F8FA-6EA4-613D-CBCE40868BDB}"/>
                </a:ext>
              </a:extLst>
            </p:cNvPr>
            <p:cNvSpPr/>
            <p:nvPr/>
          </p:nvSpPr>
          <p:spPr>
            <a:xfrm>
              <a:off x="2208074" y="4381430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332B17B3-F946-7D34-9C30-5263B9F3CC17}"/>
                </a:ext>
              </a:extLst>
            </p:cNvPr>
            <p:cNvSpPr/>
            <p:nvPr/>
          </p:nvSpPr>
          <p:spPr>
            <a:xfrm>
              <a:off x="2283183" y="4444235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CDD1BD60-16E5-3ED7-F192-8B8F8F046E8A}"/>
                </a:ext>
              </a:extLst>
            </p:cNvPr>
            <p:cNvSpPr/>
            <p:nvPr/>
          </p:nvSpPr>
          <p:spPr>
            <a:xfrm>
              <a:off x="2409933" y="4546365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E5B2DBF1-2D5F-1E8B-0DBB-A29836F8CCCE}"/>
                </a:ext>
              </a:extLst>
            </p:cNvPr>
            <p:cNvSpPr/>
            <p:nvPr/>
          </p:nvSpPr>
          <p:spPr>
            <a:xfrm>
              <a:off x="2485410" y="4597706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ACD15CFD-B032-1F2A-1EE8-B61E322D67FC}"/>
                </a:ext>
              </a:extLst>
            </p:cNvPr>
            <p:cNvSpPr/>
            <p:nvPr/>
          </p:nvSpPr>
          <p:spPr>
            <a:xfrm>
              <a:off x="2635389" y="4670729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E88579B0-B02D-BD9C-E35E-770F228E7214}"/>
                </a:ext>
              </a:extLst>
            </p:cNvPr>
            <p:cNvSpPr/>
            <p:nvPr/>
          </p:nvSpPr>
          <p:spPr>
            <a:xfrm>
              <a:off x="2714517" y="4703811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D57FE806-611C-B25D-9C44-B106EAADB91C}"/>
                </a:ext>
              </a:extLst>
            </p:cNvPr>
            <p:cNvSpPr/>
            <p:nvPr/>
          </p:nvSpPr>
          <p:spPr>
            <a:xfrm>
              <a:off x="1314450" y="3143408"/>
              <a:ext cx="87751" cy="109380"/>
            </a:xfrm>
            <a:custGeom>
              <a:avLst/>
              <a:gdLst>
                <a:gd name="connsiteX0" fmla="*/ 0 w 87751"/>
                <a:gd name="connsiteY0" fmla="*/ 28417 h 109380"/>
                <a:gd name="connsiteX1" fmla="*/ 85725 w 87751"/>
                <a:gd name="connsiteY1" fmla="*/ 4605 h 109380"/>
                <a:gd name="connsiteX2" fmla="*/ 52388 w 87751"/>
                <a:gd name="connsiteY2" fmla="*/ 109380 h 109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751" h="109380">
                  <a:moveTo>
                    <a:pt x="0" y="28417"/>
                  </a:moveTo>
                  <a:cubicBezTo>
                    <a:pt x="38497" y="9764"/>
                    <a:pt x="76994" y="-8889"/>
                    <a:pt x="85725" y="4605"/>
                  </a:cubicBezTo>
                  <a:cubicBezTo>
                    <a:pt x="94456" y="18099"/>
                    <a:pt x="73422" y="63739"/>
                    <a:pt x="52388" y="10938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1DF0A457-E5D4-2DE1-6F74-765414E143DF}"/>
                </a:ext>
              </a:extLst>
            </p:cNvPr>
            <p:cNvSpPr/>
            <p:nvPr/>
          </p:nvSpPr>
          <p:spPr>
            <a:xfrm>
              <a:off x="1362075" y="3235526"/>
              <a:ext cx="134966" cy="102987"/>
            </a:xfrm>
            <a:custGeom>
              <a:avLst/>
              <a:gdLst>
                <a:gd name="connsiteX0" fmla="*/ 0 w 134966"/>
                <a:gd name="connsiteY0" fmla="*/ 12499 h 102987"/>
                <a:gd name="connsiteX1" fmla="*/ 133350 w 134966"/>
                <a:gd name="connsiteY1" fmla="*/ 7737 h 102987"/>
                <a:gd name="connsiteX2" fmla="*/ 61913 w 134966"/>
                <a:gd name="connsiteY2" fmla="*/ 102987 h 102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966" h="102987">
                  <a:moveTo>
                    <a:pt x="0" y="12499"/>
                  </a:moveTo>
                  <a:cubicBezTo>
                    <a:pt x="61515" y="2577"/>
                    <a:pt x="123031" y="-7344"/>
                    <a:pt x="133350" y="7737"/>
                  </a:cubicBezTo>
                  <a:cubicBezTo>
                    <a:pt x="143669" y="22818"/>
                    <a:pt x="102791" y="62902"/>
                    <a:pt x="61913" y="102987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Forma Livre: Forma 53">
              <a:extLst>
                <a:ext uri="{FF2B5EF4-FFF2-40B4-BE49-F238E27FC236}">
                  <a16:creationId xmlns:a16="http://schemas.microsoft.com/office/drawing/2014/main" id="{FA4AB10D-42FB-9BC1-5B4B-DE2A62632A3D}"/>
                </a:ext>
              </a:extLst>
            </p:cNvPr>
            <p:cNvSpPr/>
            <p:nvPr/>
          </p:nvSpPr>
          <p:spPr>
            <a:xfrm>
              <a:off x="1400175" y="3310085"/>
              <a:ext cx="120084" cy="99865"/>
            </a:xfrm>
            <a:custGeom>
              <a:avLst/>
              <a:gdLst>
                <a:gd name="connsiteX0" fmla="*/ 0 w 120084"/>
                <a:gd name="connsiteY0" fmla="*/ 23665 h 99865"/>
                <a:gd name="connsiteX1" fmla="*/ 119063 w 120084"/>
                <a:gd name="connsiteY1" fmla="*/ 4615 h 99865"/>
                <a:gd name="connsiteX2" fmla="*/ 47625 w 120084"/>
                <a:gd name="connsiteY2" fmla="*/ 99865 h 99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084" h="99865">
                  <a:moveTo>
                    <a:pt x="0" y="23665"/>
                  </a:moveTo>
                  <a:cubicBezTo>
                    <a:pt x="55563" y="7790"/>
                    <a:pt x="111126" y="-8085"/>
                    <a:pt x="119063" y="4615"/>
                  </a:cubicBezTo>
                  <a:cubicBezTo>
                    <a:pt x="127000" y="17315"/>
                    <a:pt x="87312" y="58590"/>
                    <a:pt x="47625" y="99865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Forma Livre: Forma 54">
              <a:extLst>
                <a:ext uri="{FF2B5EF4-FFF2-40B4-BE49-F238E27FC236}">
                  <a16:creationId xmlns:a16="http://schemas.microsoft.com/office/drawing/2014/main" id="{D3AAA687-E8E8-0A22-0AA9-EA7171F6A6F7}"/>
                </a:ext>
              </a:extLst>
            </p:cNvPr>
            <p:cNvSpPr/>
            <p:nvPr/>
          </p:nvSpPr>
          <p:spPr>
            <a:xfrm>
              <a:off x="1447800" y="3368793"/>
              <a:ext cx="111669" cy="112595"/>
            </a:xfrm>
            <a:custGeom>
              <a:avLst/>
              <a:gdLst>
                <a:gd name="connsiteX0" fmla="*/ 0 w 111669"/>
                <a:gd name="connsiteY0" fmla="*/ 41157 h 112595"/>
                <a:gd name="connsiteX1" fmla="*/ 109538 w 111669"/>
                <a:gd name="connsiteY1" fmla="*/ 3057 h 112595"/>
                <a:gd name="connsiteX2" fmla="*/ 61913 w 111669"/>
                <a:gd name="connsiteY2" fmla="*/ 112595 h 112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669" h="112595">
                  <a:moveTo>
                    <a:pt x="0" y="41157"/>
                  </a:moveTo>
                  <a:cubicBezTo>
                    <a:pt x="49609" y="16154"/>
                    <a:pt x="99219" y="-8849"/>
                    <a:pt x="109538" y="3057"/>
                  </a:cubicBezTo>
                  <a:cubicBezTo>
                    <a:pt x="119857" y="14963"/>
                    <a:pt x="90885" y="63779"/>
                    <a:pt x="61913" y="112595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id="{E344A5C9-4592-EA82-0B7E-2CE9A88F3EC4}"/>
                </a:ext>
              </a:extLst>
            </p:cNvPr>
            <p:cNvSpPr/>
            <p:nvPr/>
          </p:nvSpPr>
          <p:spPr>
            <a:xfrm>
              <a:off x="1500188" y="3430385"/>
              <a:ext cx="92355" cy="117678"/>
            </a:xfrm>
            <a:custGeom>
              <a:avLst/>
              <a:gdLst>
                <a:gd name="connsiteX0" fmla="*/ 0 w 92355"/>
                <a:gd name="connsiteY0" fmla="*/ 41478 h 117678"/>
                <a:gd name="connsiteX1" fmla="*/ 90487 w 92355"/>
                <a:gd name="connsiteY1" fmla="*/ 3378 h 117678"/>
                <a:gd name="connsiteX2" fmla="*/ 52387 w 92355"/>
                <a:gd name="connsiteY2" fmla="*/ 117678 h 117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355" h="117678">
                  <a:moveTo>
                    <a:pt x="0" y="41478"/>
                  </a:moveTo>
                  <a:cubicBezTo>
                    <a:pt x="40878" y="16078"/>
                    <a:pt x="81756" y="-9322"/>
                    <a:pt x="90487" y="3378"/>
                  </a:cubicBezTo>
                  <a:cubicBezTo>
                    <a:pt x="99218" y="16078"/>
                    <a:pt x="75802" y="66878"/>
                    <a:pt x="52387" y="117678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Forma Livre: Forma 56">
              <a:extLst>
                <a:ext uri="{FF2B5EF4-FFF2-40B4-BE49-F238E27FC236}">
                  <a16:creationId xmlns:a16="http://schemas.microsoft.com/office/drawing/2014/main" id="{7C62A9D7-8CED-886C-1008-4FED473EF7E2}"/>
                </a:ext>
              </a:extLst>
            </p:cNvPr>
            <p:cNvSpPr/>
            <p:nvPr/>
          </p:nvSpPr>
          <p:spPr>
            <a:xfrm>
              <a:off x="1552575" y="3493544"/>
              <a:ext cx="69039" cy="111669"/>
            </a:xfrm>
            <a:custGeom>
              <a:avLst/>
              <a:gdLst>
                <a:gd name="connsiteX0" fmla="*/ 0 w 69039"/>
                <a:gd name="connsiteY0" fmla="*/ 49756 h 111669"/>
                <a:gd name="connsiteX1" fmla="*/ 66675 w 69039"/>
                <a:gd name="connsiteY1" fmla="*/ 2131 h 111669"/>
                <a:gd name="connsiteX2" fmla="*/ 47625 w 69039"/>
                <a:gd name="connsiteY2" fmla="*/ 111669 h 111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039" h="111669">
                  <a:moveTo>
                    <a:pt x="0" y="49756"/>
                  </a:moveTo>
                  <a:cubicBezTo>
                    <a:pt x="29369" y="20784"/>
                    <a:pt x="58738" y="-8188"/>
                    <a:pt x="66675" y="2131"/>
                  </a:cubicBezTo>
                  <a:cubicBezTo>
                    <a:pt x="74612" y="12450"/>
                    <a:pt x="61118" y="62059"/>
                    <a:pt x="47625" y="111669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Forma Livre: Forma 57">
              <a:extLst>
                <a:ext uri="{FF2B5EF4-FFF2-40B4-BE49-F238E27FC236}">
                  <a16:creationId xmlns:a16="http://schemas.microsoft.com/office/drawing/2014/main" id="{FCAD2A4D-7160-44D1-B740-BF7032929A14}"/>
                </a:ext>
              </a:extLst>
            </p:cNvPr>
            <p:cNvSpPr/>
            <p:nvPr/>
          </p:nvSpPr>
          <p:spPr>
            <a:xfrm>
              <a:off x="1595438" y="3564253"/>
              <a:ext cx="78640" cy="117160"/>
            </a:xfrm>
            <a:custGeom>
              <a:avLst/>
              <a:gdLst>
                <a:gd name="connsiteX0" fmla="*/ 0 w 78640"/>
                <a:gd name="connsiteY0" fmla="*/ 45722 h 117160"/>
                <a:gd name="connsiteX1" fmla="*/ 76200 w 78640"/>
                <a:gd name="connsiteY1" fmla="*/ 2860 h 117160"/>
                <a:gd name="connsiteX2" fmla="*/ 52387 w 78640"/>
                <a:gd name="connsiteY2" fmla="*/ 117160 h 11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640" h="117160">
                  <a:moveTo>
                    <a:pt x="0" y="45722"/>
                  </a:moveTo>
                  <a:cubicBezTo>
                    <a:pt x="33734" y="18338"/>
                    <a:pt x="67469" y="-9046"/>
                    <a:pt x="76200" y="2860"/>
                  </a:cubicBezTo>
                  <a:cubicBezTo>
                    <a:pt x="84931" y="14766"/>
                    <a:pt x="68659" y="65963"/>
                    <a:pt x="52387" y="11716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Forma Livre: Forma 59">
              <a:extLst>
                <a:ext uri="{FF2B5EF4-FFF2-40B4-BE49-F238E27FC236}">
                  <a16:creationId xmlns:a16="http://schemas.microsoft.com/office/drawing/2014/main" id="{F1A38194-7B65-BCBB-2977-4345DF290245}"/>
                </a:ext>
              </a:extLst>
            </p:cNvPr>
            <p:cNvSpPr/>
            <p:nvPr/>
          </p:nvSpPr>
          <p:spPr>
            <a:xfrm>
              <a:off x="1643063" y="3627272"/>
              <a:ext cx="77665" cy="111291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Forma Livre: Forma 60">
              <a:extLst>
                <a:ext uri="{FF2B5EF4-FFF2-40B4-BE49-F238E27FC236}">
                  <a16:creationId xmlns:a16="http://schemas.microsoft.com/office/drawing/2014/main" id="{564F9501-3436-F9FF-28D2-FC3BC9E298B0}"/>
                </a:ext>
              </a:extLst>
            </p:cNvPr>
            <p:cNvSpPr/>
            <p:nvPr/>
          </p:nvSpPr>
          <p:spPr>
            <a:xfrm>
              <a:off x="1672945" y="3701326"/>
              <a:ext cx="77665" cy="111291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Forma Livre: Forma 61">
              <a:extLst>
                <a:ext uri="{FF2B5EF4-FFF2-40B4-BE49-F238E27FC236}">
                  <a16:creationId xmlns:a16="http://schemas.microsoft.com/office/drawing/2014/main" id="{EB5C1DE8-1D90-2807-7A37-610CFC2241BF}"/>
                </a:ext>
              </a:extLst>
            </p:cNvPr>
            <p:cNvSpPr/>
            <p:nvPr/>
          </p:nvSpPr>
          <p:spPr>
            <a:xfrm>
              <a:off x="1714723" y="3763481"/>
              <a:ext cx="77665" cy="111291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Forma Livre: Forma 62">
              <a:extLst>
                <a:ext uri="{FF2B5EF4-FFF2-40B4-BE49-F238E27FC236}">
                  <a16:creationId xmlns:a16="http://schemas.microsoft.com/office/drawing/2014/main" id="{A78A777C-ABAA-46CF-76F7-8785A8DD1EE4}"/>
                </a:ext>
              </a:extLst>
            </p:cNvPr>
            <p:cNvSpPr/>
            <p:nvPr/>
          </p:nvSpPr>
          <p:spPr>
            <a:xfrm>
              <a:off x="1757623" y="3811521"/>
              <a:ext cx="113994" cy="125406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Forma Livre: Forma 63">
              <a:extLst>
                <a:ext uri="{FF2B5EF4-FFF2-40B4-BE49-F238E27FC236}">
                  <a16:creationId xmlns:a16="http://schemas.microsoft.com/office/drawing/2014/main" id="{54A11321-0DCE-958E-4505-BE313F984ECA}"/>
                </a:ext>
              </a:extLst>
            </p:cNvPr>
            <p:cNvSpPr/>
            <p:nvPr/>
          </p:nvSpPr>
          <p:spPr>
            <a:xfrm>
              <a:off x="1821503" y="3895318"/>
              <a:ext cx="88624" cy="111291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Forma Livre: Forma 64">
              <a:extLst>
                <a:ext uri="{FF2B5EF4-FFF2-40B4-BE49-F238E27FC236}">
                  <a16:creationId xmlns:a16="http://schemas.microsoft.com/office/drawing/2014/main" id="{2D97E6F2-CC68-004D-956A-DE643D2955A7}"/>
                </a:ext>
              </a:extLst>
            </p:cNvPr>
            <p:cNvSpPr/>
            <p:nvPr/>
          </p:nvSpPr>
          <p:spPr>
            <a:xfrm>
              <a:off x="1880976" y="3950963"/>
              <a:ext cx="77665" cy="111291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Forma Livre: Forma 65">
              <a:extLst>
                <a:ext uri="{FF2B5EF4-FFF2-40B4-BE49-F238E27FC236}">
                  <a16:creationId xmlns:a16="http://schemas.microsoft.com/office/drawing/2014/main" id="{D37F839C-B273-7AF7-9774-8944F7C38068}"/>
                </a:ext>
              </a:extLst>
            </p:cNvPr>
            <p:cNvSpPr/>
            <p:nvPr/>
          </p:nvSpPr>
          <p:spPr>
            <a:xfrm>
              <a:off x="1926411" y="4005230"/>
              <a:ext cx="98586" cy="152400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Forma Livre: Forma 66">
              <a:extLst>
                <a:ext uri="{FF2B5EF4-FFF2-40B4-BE49-F238E27FC236}">
                  <a16:creationId xmlns:a16="http://schemas.microsoft.com/office/drawing/2014/main" id="{EDBB2EA8-D634-AABA-077C-BE358C721A12}"/>
                </a:ext>
              </a:extLst>
            </p:cNvPr>
            <p:cNvSpPr/>
            <p:nvPr/>
          </p:nvSpPr>
          <p:spPr>
            <a:xfrm>
              <a:off x="1986165" y="4073869"/>
              <a:ext cx="98578" cy="131717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Forma Livre: Forma 67">
              <a:extLst>
                <a:ext uri="{FF2B5EF4-FFF2-40B4-BE49-F238E27FC236}">
                  <a16:creationId xmlns:a16="http://schemas.microsoft.com/office/drawing/2014/main" id="{93E645CA-D65E-103D-DDF1-9D62FB3EDB7F}"/>
                </a:ext>
              </a:extLst>
            </p:cNvPr>
            <p:cNvSpPr/>
            <p:nvPr/>
          </p:nvSpPr>
          <p:spPr>
            <a:xfrm>
              <a:off x="2045913" y="4168557"/>
              <a:ext cx="77665" cy="111291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Forma Livre: Forma 69">
              <a:extLst>
                <a:ext uri="{FF2B5EF4-FFF2-40B4-BE49-F238E27FC236}">
                  <a16:creationId xmlns:a16="http://schemas.microsoft.com/office/drawing/2014/main" id="{43B103BC-B12F-A33E-DE0F-88EC59D3C67D}"/>
                </a:ext>
              </a:extLst>
            </p:cNvPr>
            <p:cNvSpPr/>
            <p:nvPr/>
          </p:nvSpPr>
          <p:spPr>
            <a:xfrm>
              <a:off x="2098675" y="4235311"/>
              <a:ext cx="107993" cy="111264"/>
            </a:xfrm>
            <a:custGeom>
              <a:avLst/>
              <a:gdLst>
                <a:gd name="connsiteX0" fmla="*/ 0 w 107993"/>
                <a:gd name="connsiteY0" fmla="*/ 38239 h 111264"/>
                <a:gd name="connsiteX1" fmla="*/ 101600 w 107993"/>
                <a:gd name="connsiteY1" fmla="*/ 3314 h 111264"/>
                <a:gd name="connsiteX2" fmla="*/ 88900 w 107993"/>
                <a:gd name="connsiteY2" fmla="*/ 111264 h 111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993" h="111264">
                  <a:moveTo>
                    <a:pt x="0" y="38239"/>
                  </a:moveTo>
                  <a:cubicBezTo>
                    <a:pt x="43391" y="14691"/>
                    <a:pt x="86783" y="-8857"/>
                    <a:pt x="101600" y="3314"/>
                  </a:cubicBezTo>
                  <a:cubicBezTo>
                    <a:pt x="116417" y="15485"/>
                    <a:pt x="102658" y="63374"/>
                    <a:pt x="88900" y="111264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Forma Livre: Forma 70">
              <a:extLst>
                <a:ext uri="{FF2B5EF4-FFF2-40B4-BE49-F238E27FC236}">
                  <a16:creationId xmlns:a16="http://schemas.microsoft.com/office/drawing/2014/main" id="{6BCCEA16-BC55-6616-B281-605F855C505E}"/>
                </a:ext>
              </a:extLst>
            </p:cNvPr>
            <p:cNvSpPr/>
            <p:nvPr/>
          </p:nvSpPr>
          <p:spPr>
            <a:xfrm>
              <a:off x="2174875" y="4292461"/>
              <a:ext cx="89562" cy="111264"/>
            </a:xfrm>
            <a:custGeom>
              <a:avLst/>
              <a:gdLst>
                <a:gd name="connsiteX0" fmla="*/ 0 w 89562"/>
                <a:gd name="connsiteY0" fmla="*/ 38239 h 111264"/>
                <a:gd name="connsiteX1" fmla="*/ 85725 w 89562"/>
                <a:gd name="connsiteY1" fmla="*/ 3314 h 111264"/>
                <a:gd name="connsiteX2" fmla="*/ 66675 w 89562"/>
                <a:gd name="connsiteY2" fmla="*/ 111264 h 111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562" h="111264">
                  <a:moveTo>
                    <a:pt x="0" y="38239"/>
                  </a:moveTo>
                  <a:cubicBezTo>
                    <a:pt x="37306" y="14691"/>
                    <a:pt x="74612" y="-8857"/>
                    <a:pt x="85725" y="3314"/>
                  </a:cubicBezTo>
                  <a:cubicBezTo>
                    <a:pt x="96838" y="15485"/>
                    <a:pt x="81756" y="63374"/>
                    <a:pt x="66675" y="111264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Forma Livre: Forma 71">
              <a:extLst>
                <a:ext uri="{FF2B5EF4-FFF2-40B4-BE49-F238E27FC236}">
                  <a16:creationId xmlns:a16="http://schemas.microsoft.com/office/drawing/2014/main" id="{D7F56D13-06A0-62E6-112F-8C2FA22995A9}"/>
                </a:ext>
              </a:extLst>
            </p:cNvPr>
            <p:cNvSpPr/>
            <p:nvPr/>
          </p:nvSpPr>
          <p:spPr>
            <a:xfrm>
              <a:off x="2235200" y="4340019"/>
              <a:ext cx="87012" cy="133556"/>
            </a:xfrm>
            <a:custGeom>
              <a:avLst/>
              <a:gdLst>
                <a:gd name="connsiteX0" fmla="*/ 0 w 87012"/>
                <a:gd name="connsiteY0" fmla="*/ 51006 h 133556"/>
                <a:gd name="connsiteX1" fmla="*/ 79375 w 87012"/>
                <a:gd name="connsiteY1" fmla="*/ 3381 h 133556"/>
                <a:gd name="connsiteX2" fmla="*/ 79375 w 87012"/>
                <a:gd name="connsiteY2" fmla="*/ 133556 h 133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012" h="133556">
                  <a:moveTo>
                    <a:pt x="0" y="51006"/>
                  </a:moveTo>
                  <a:cubicBezTo>
                    <a:pt x="33073" y="20314"/>
                    <a:pt x="66146" y="-10377"/>
                    <a:pt x="79375" y="3381"/>
                  </a:cubicBezTo>
                  <a:cubicBezTo>
                    <a:pt x="92604" y="17139"/>
                    <a:pt x="85989" y="75347"/>
                    <a:pt x="79375" y="133556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Forma Livre: Forma 72">
              <a:extLst>
                <a:ext uri="{FF2B5EF4-FFF2-40B4-BE49-F238E27FC236}">
                  <a16:creationId xmlns:a16="http://schemas.microsoft.com/office/drawing/2014/main" id="{D79D1EC4-900A-E0DC-21EB-C06FE8BE60DC}"/>
                </a:ext>
              </a:extLst>
            </p:cNvPr>
            <p:cNvSpPr/>
            <p:nvPr/>
          </p:nvSpPr>
          <p:spPr>
            <a:xfrm>
              <a:off x="2311400" y="4398411"/>
              <a:ext cx="79448" cy="125964"/>
            </a:xfrm>
            <a:custGeom>
              <a:avLst/>
              <a:gdLst>
                <a:gd name="connsiteX0" fmla="*/ 0 w 79448"/>
                <a:gd name="connsiteY0" fmla="*/ 59289 h 125964"/>
                <a:gd name="connsiteX1" fmla="*/ 66675 w 79448"/>
                <a:gd name="connsiteY1" fmla="*/ 2139 h 125964"/>
                <a:gd name="connsiteX2" fmla="*/ 79375 w 79448"/>
                <a:gd name="connsiteY2" fmla="*/ 125964 h 125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448" h="125964">
                  <a:moveTo>
                    <a:pt x="0" y="59289"/>
                  </a:moveTo>
                  <a:cubicBezTo>
                    <a:pt x="26723" y="25158"/>
                    <a:pt x="53446" y="-8973"/>
                    <a:pt x="66675" y="2139"/>
                  </a:cubicBezTo>
                  <a:cubicBezTo>
                    <a:pt x="79904" y="13251"/>
                    <a:pt x="79639" y="69607"/>
                    <a:pt x="79375" y="125964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Forma Livre: Forma 73">
              <a:extLst>
                <a:ext uri="{FF2B5EF4-FFF2-40B4-BE49-F238E27FC236}">
                  <a16:creationId xmlns:a16="http://schemas.microsoft.com/office/drawing/2014/main" id="{CFA317FC-CBA8-2D85-F2CA-3A07BFAD6E3A}"/>
                </a:ext>
              </a:extLst>
            </p:cNvPr>
            <p:cNvSpPr/>
            <p:nvPr/>
          </p:nvSpPr>
          <p:spPr>
            <a:xfrm>
              <a:off x="2374900" y="4452843"/>
              <a:ext cx="85662" cy="125507"/>
            </a:xfrm>
            <a:custGeom>
              <a:avLst/>
              <a:gdLst>
                <a:gd name="connsiteX0" fmla="*/ 0 w 85662"/>
                <a:gd name="connsiteY0" fmla="*/ 65182 h 125507"/>
                <a:gd name="connsiteX1" fmla="*/ 82550 w 85662"/>
                <a:gd name="connsiteY1" fmla="*/ 1682 h 125507"/>
                <a:gd name="connsiteX2" fmla="*/ 60325 w 85662"/>
                <a:gd name="connsiteY2" fmla="*/ 125507 h 125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662" h="125507">
                  <a:moveTo>
                    <a:pt x="0" y="65182"/>
                  </a:moveTo>
                  <a:cubicBezTo>
                    <a:pt x="36248" y="28405"/>
                    <a:pt x="72496" y="-8372"/>
                    <a:pt x="82550" y="1682"/>
                  </a:cubicBezTo>
                  <a:cubicBezTo>
                    <a:pt x="92604" y="11736"/>
                    <a:pt x="76464" y="68621"/>
                    <a:pt x="60325" y="125507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Forma Livre: Forma 74">
              <a:extLst>
                <a:ext uri="{FF2B5EF4-FFF2-40B4-BE49-F238E27FC236}">
                  <a16:creationId xmlns:a16="http://schemas.microsoft.com/office/drawing/2014/main" id="{600EBBD5-E1A7-6BC3-AEAB-AEB3DEBB9379}"/>
                </a:ext>
              </a:extLst>
            </p:cNvPr>
            <p:cNvSpPr/>
            <p:nvPr/>
          </p:nvSpPr>
          <p:spPr>
            <a:xfrm>
              <a:off x="2444750" y="4501630"/>
              <a:ext cx="72127" cy="98945"/>
            </a:xfrm>
            <a:custGeom>
              <a:avLst/>
              <a:gdLst>
                <a:gd name="connsiteX0" fmla="*/ 0 w 72127"/>
                <a:gd name="connsiteY0" fmla="*/ 67195 h 98945"/>
                <a:gd name="connsiteX1" fmla="*/ 63500 w 72127"/>
                <a:gd name="connsiteY1" fmla="*/ 520 h 98945"/>
                <a:gd name="connsiteX2" fmla="*/ 69850 w 72127"/>
                <a:gd name="connsiteY2" fmla="*/ 98945 h 98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127" h="98945">
                  <a:moveTo>
                    <a:pt x="0" y="67195"/>
                  </a:moveTo>
                  <a:cubicBezTo>
                    <a:pt x="25929" y="31211"/>
                    <a:pt x="51858" y="-4772"/>
                    <a:pt x="63500" y="520"/>
                  </a:cubicBezTo>
                  <a:cubicBezTo>
                    <a:pt x="75142" y="5812"/>
                    <a:pt x="72496" y="52378"/>
                    <a:pt x="69850" y="98945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Forma Livre: Forma 75">
              <a:extLst>
                <a:ext uri="{FF2B5EF4-FFF2-40B4-BE49-F238E27FC236}">
                  <a16:creationId xmlns:a16="http://schemas.microsoft.com/office/drawing/2014/main" id="{AF771831-DE3E-AC38-FF22-C146CA0083AA}"/>
                </a:ext>
              </a:extLst>
            </p:cNvPr>
            <p:cNvSpPr/>
            <p:nvPr/>
          </p:nvSpPr>
          <p:spPr>
            <a:xfrm>
              <a:off x="2508250" y="4539696"/>
              <a:ext cx="76200" cy="111679"/>
            </a:xfrm>
            <a:custGeom>
              <a:avLst/>
              <a:gdLst>
                <a:gd name="connsiteX0" fmla="*/ 0 w 76200"/>
                <a:gd name="connsiteY0" fmla="*/ 76754 h 111679"/>
                <a:gd name="connsiteX1" fmla="*/ 60325 w 76200"/>
                <a:gd name="connsiteY1" fmla="*/ 554 h 111679"/>
                <a:gd name="connsiteX2" fmla="*/ 76200 w 76200"/>
                <a:gd name="connsiteY2" fmla="*/ 111679 h 111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00" h="111679">
                  <a:moveTo>
                    <a:pt x="0" y="76754"/>
                  </a:moveTo>
                  <a:cubicBezTo>
                    <a:pt x="23812" y="35743"/>
                    <a:pt x="47625" y="-5267"/>
                    <a:pt x="60325" y="554"/>
                  </a:cubicBezTo>
                  <a:cubicBezTo>
                    <a:pt x="73025" y="6375"/>
                    <a:pt x="74612" y="59027"/>
                    <a:pt x="76200" y="111679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Forma Livre: Forma 76">
              <a:extLst>
                <a:ext uri="{FF2B5EF4-FFF2-40B4-BE49-F238E27FC236}">
                  <a16:creationId xmlns:a16="http://schemas.microsoft.com/office/drawing/2014/main" id="{9E3EE2E2-AAFC-F971-94C2-3CA4B3CB80E6}"/>
                </a:ext>
              </a:extLst>
            </p:cNvPr>
            <p:cNvSpPr/>
            <p:nvPr/>
          </p:nvSpPr>
          <p:spPr>
            <a:xfrm>
              <a:off x="2565400" y="4577916"/>
              <a:ext cx="92820" cy="114734"/>
            </a:xfrm>
            <a:custGeom>
              <a:avLst/>
              <a:gdLst>
                <a:gd name="connsiteX0" fmla="*/ 0 w 92820"/>
                <a:gd name="connsiteY0" fmla="*/ 82984 h 114734"/>
                <a:gd name="connsiteX1" fmla="*/ 79375 w 92820"/>
                <a:gd name="connsiteY1" fmla="*/ 434 h 114734"/>
                <a:gd name="connsiteX2" fmla="*/ 92075 w 92820"/>
                <a:gd name="connsiteY2" fmla="*/ 114734 h 11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20" h="114734">
                  <a:moveTo>
                    <a:pt x="0" y="82984"/>
                  </a:moveTo>
                  <a:cubicBezTo>
                    <a:pt x="32014" y="39063"/>
                    <a:pt x="64029" y="-4858"/>
                    <a:pt x="79375" y="434"/>
                  </a:cubicBezTo>
                  <a:cubicBezTo>
                    <a:pt x="94721" y="5726"/>
                    <a:pt x="93398" y="60230"/>
                    <a:pt x="92075" y="114734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Forma Livre: Forma 77">
              <a:extLst>
                <a:ext uri="{FF2B5EF4-FFF2-40B4-BE49-F238E27FC236}">
                  <a16:creationId xmlns:a16="http://schemas.microsoft.com/office/drawing/2014/main" id="{A2A80F15-32A8-C453-F003-E9E0F2429B5F}"/>
                </a:ext>
              </a:extLst>
            </p:cNvPr>
            <p:cNvSpPr/>
            <p:nvPr/>
          </p:nvSpPr>
          <p:spPr>
            <a:xfrm>
              <a:off x="2651125" y="4603482"/>
              <a:ext cx="95250" cy="114568"/>
            </a:xfrm>
            <a:custGeom>
              <a:avLst/>
              <a:gdLst>
                <a:gd name="connsiteX0" fmla="*/ 0 w 95250"/>
                <a:gd name="connsiteY0" fmla="*/ 89168 h 114568"/>
                <a:gd name="connsiteX1" fmla="*/ 66675 w 95250"/>
                <a:gd name="connsiteY1" fmla="*/ 268 h 114568"/>
                <a:gd name="connsiteX2" fmla="*/ 95250 w 95250"/>
                <a:gd name="connsiteY2" fmla="*/ 114568 h 11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0" h="114568">
                  <a:moveTo>
                    <a:pt x="0" y="89168"/>
                  </a:moveTo>
                  <a:cubicBezTo>
                    <a:pt x="25400" y="42601"/>
                    <a:pt x="50800" y="-3965"/>
                    <a:pt x="66675" y="268"/>
                  </a:cubicBezTo>
                  <a:cubicBezTo>
                    <a:pt x="82550" y="4501"/>
                    <a:pt x="88900" y="59534"/>
                    <a:pt x="95250" y="114568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Forma Livre: Forma 78">
              <a:extLst>
                <a:ext uri="{FF2B5EF4-FFF2-40B4-BE49-F238E27FC236}">
                  <a16:creationId xmlns:a16="http://schemas.microsoft.com/office/drawing/2014/main" id="{6EF95DE3-0AEA-02CB-E478-9BE340A6783A}"/>
                </a:ext>
              </a:extLst>
            </p:cNvPr>
            <p:cNvSpPr/>
            <p:nvPr/>
          </p:nvSpPr>
          <p:spPr>
            <a:xfrm>
              <a:off x="2733675" y="4606865"/>
              <a:ext cx="82550" cy="117535"/>
            </a:xfrm>
            <a:custGeom>
              <a:avLst/>
              <a:gdLst>
                <a:gd name="connsiteX0" fmla="*/ 0 w 82550"/>
                <a:gd name="connsiteY0" fmla="*/ 104835 h 117535"/>
                <a:gd name="connsiteX1" fmla="*/ 60325 w 82550"/>
                <a:gd name="connsiteY1" fmla="*/ 60 h 117535"/>
                <a:gd name="connsiteX2" fmla="*/ 82550 w 82550"/>
                <a:gd name="connsiteY2" fmla="*/ 117535 h 117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550" h="117535">
                  <a:moveTo>
                    <a:pt x="0" y="104835"/>
                  </a:moveTo>
                  <a:cubicBezTo>
                    <a:pt x="23283" y="51389"/>
                    <a:pt x="46567" y="-2057"/>
                    <a:pt x="60325" y="60"/>
                  </a:cubicBezTo>
                  <a:cubicBezTo>
                    <a:pt x="74083" y="2177"/>
                    <a:pt x="78316" y="59856"/>
                    <a:pt x="82550" y="117535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Forma Livre: Forma 79">
              <a:extLst>
                <a:ext uri="{FF2B5EF4-FFF2-40B4-BE49-F238E27FC236}">
                  <a16:creationId xmlns:a16="http://schemas.microsoft.com/office/drawing/2014/main" id="{F1748201-F8B2-ADE8-2CD8-08B0B3212FE4}"/>
                </a:ext>
              </a:extLst>
            </p:cNvPr>
            <p:cNvSpPr/>
            <p:nvPr/>
          </p:nvSpPr>
          <p:spPr>
            <a:xfrm>
              <a:off x="2800350" y="4632261"/>
              <a:ext cx="107950" cy="111189"/>
            </a:xfrm>
            <a:custGeom>
              <a:avLst/>
              <a:gdLst>
                <a:gd name="connsiteX0" fmla="*/ 0 w 107950"/>
                <a:gd name="connsiteY0" fmla="*/ 98489 h 111189"/>
                <a:gd name="connsiteX1" fmla="*/ 60325 w 107950"/>
                <a:gd name="connsiteY1" fmla="*/ 64 h 111189"/>
                <a:gd name="connsiteX2" fmla="*/ 107950 w 107950"/>
                <a:gd name="connsiteY2" fmla="*/ 111189 h 111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950" h="111189">
                  <a:moveTo>
                    <a:pt x="0" y="98489"/>
                  </a:moveTo>
                  <a:cubicBezTo>
                    <a:pt x="21166" y="48218"/>
                    <a:pt x="42333" y="-2053"/>
                    <a:pt x="60325" y="64"/>
                  </a:cubicBezTo>
                  <a:cubicBezTo>
                    <a:pt x="78317" y="2181"/>
                    <a:pt x="93133" y="56685"/>
                    <a:pt x="107950" y="111189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67211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0E484-4D14-ED45-6334-FB903089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o tamanho de passo de aprendizagem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A55DA5-8239-8A32-8EFE-CC7113524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7233" y="1825624"/>
            <a:ext cx="6040763" cy="5032376"/>
          </a:xfrm>
        </p:spPr>
        <p:txBody>
          <a:bodyPr/>
          <a:lstStyle/>
          <a:p>
            <a:r>
              <a:rPr lang="pt-BR" dirty="0"/>
              <a:t>É importante escolhermos um passo de aprendizagem que </a:t>
            </a:r>
            <a:r>
              <a:rPr lang="pt-BR" b="1" i="1" dirty="0">
                <a:solidFill>
                  <a:srgbClr val="00B050"/>
                </a:solidFill>
              </a:rPr>
              <a:t>acelere a convergência sem causar oscilações em torno do ponto de mínimo</a:t>
            </a:r>
            <a:r>
              <a:rPr lang="pt-BR" dirty="0"/>
              <a:t>.</a:t>
            </a:r>
          </a:p>
          <a:p>
            <a:r>
              <a:rPr lang="pt-BR" dirty="0"/>
              <a:t>Em geral, um bom valor para o passo é encontrado por </a:t>
            </a:r>
            <a:r>
              <a:rPr lang="pt-BR" b="1" i="1" dirty="0">
                <a:solidFill>
                  <a:srgbClr val="00B050"/>
                </a:solidFill>
              </a:rPr>
              <a:t>tentativa e erro</a:t>
            </a:r>
            <a:r>
              <a:rPr lang="pt-BR" dirty="0"/>
              <a:t>.</a:t>
            </a:r>
          </a:p>
          <a:p>
            <a:r>
              <a:rPr lang="pt-BR" dirty="0"/>
              <a:t>Uma forma mais avançada é ajustar o passo ao longo das iterações.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Usamos </a:t>
            </a:r>
            <a:r>
              <a:rPr lang="pt-BR" b="1" i="1" dirty="0">
                <a:solidFill>
                  <a:srgbClr val="00B050"/>
                </a:solidFill>
              </a:rPr>
              <a:t>valores grandes no início</a:t>
            </a:r>
            <a:r>
              <a:rPr lang="pt-BR" dirty="0"/>
              <a:t>, em pontos distantes do mínimo, e o </a:t>
            </a:r>
            <a:r>
              <a:rPr lang="pt-BR" b="1" i="1" dirty="0">
                <a:solidFill>
                  <a:srgbClr val="00B050"/>
                </a:solidFill>
              </a:rPr>
              <a:t>reduzimos gradualmente </a:t>
            </a:r>
            <a:r>
              <a:rPr lang="pt-BR" dirty="0"/>
              <a:t>ao longo das iterações.</a:t>
            </a:r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7C72AF5E-AD61-47E9-180D-8D4F9F4548A7}"/>
              </a:ext>
            </a:extLst>
          </p:cNvPr>
          <p:cNvSpPr/>
          <p:nvPr/>
        </p:nvSpPr>
        <p:spPr>
          <a:xfrm>
            <a:off x="1190625" y="2990850"/>
            <a:ext cx="3429000" cy="1752634"/>
          </a:xfrm>
          <a:custGeom>
            <a:avLst/>
            <a:gdLst>
              <a:gd name="connsiteX0" fmla="*/ 0 w 3429000"/>
              <a:gd name="connsiteY0" fmla="*/ 38100 h 1752634"/>
              <a:gd name="connsiteX1" fmla="*/ 1714500 w 3429000"/>
              <a:gd name="connsiteY1" fmla="*/ 1752600 h 1752634"/>
              <a:gd name="connsiteX2" fmla="*/ 3429000 w 3429000"/>
              <a:gd name="connsiteY2" fmla="*/ 0 h 175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0" h="1752634">
                <a:moveTo>
                  <a:pt x="0" y="38100"/>
                </a:moveTo>
                <a:cubicBezTo>
                  <a:pt x="571500" y="898525"/>
                  <a:pt x="1143000" y="1758950"/>
                  <a:pt x="1714500" y="1752600"/>
                </a:cubicBezTo>
                <a:cubicBezTo>
                  <a:pt x="2286000" y="1746250"/>
                  <a:pt x="3119438" y="314325"/>
                  <a:pt x="34290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4FC25C18-C83D-3AB8-F417-92EAF612ED8A}"/>
              </a:ext>
            </a:extLst>
          </p:cNvPr>
          <p:cNvCxnSpPr>
            <a:cxnSpLocks/>
          </p:cNvCxnSpPr>
          <p:nvPr/>
        </p:nvCxnSpPr>
        <p:spPr>
          <a:xfrm>
            <a:off x="974017" y="4916172"/>
            <a:ext cx="3860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A31A3BE8-21C2-9616-3724-97C10E8F919C}"/>
              </a:ext>
            </a:extLst>
          </p:cNvPr>
          <p:cNvCxnSpPr>
            <a:cxnSpLocks/>
          </p:cNvCxnSpPr>
          <p:nvPr/>
        </p:nvCxnSpPr>
        <p:spPr>
          <a:xfrm flipV="1">
            <a:off x="974018" y="2442308"/>
            <a:ext cx="0" cy="2473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B6292365-46CE-2DC6-BC86-6332CDC50DD5}"/>
                  </a:ext>
                </a:extLst>
              </p:cNvPr>
              <p:cNvSpPr txBox="1"/>
              <p:nvPr/>
            </p:nvSpPr>
            <p:spPr>
              <a:xfrm>
                <a:off x="974017" y="2353695"/>
                <a:ext cx="2747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Função de erro,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B6292365-46CE-2DC6-BC86-6332CDC50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17" y="2353695"/>
                <a:ext cx="2747030" cy="369332"/>
              </a:xfrm>
              <a:prstGeom prst="rect">
                <a:avLst/>
              </a:prstGeom>
              <a:blipFill>
                <a:blip r:embed="rId3"/>
                <a:stretch>
                  <a:fillRect l="-2000"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CaixaDeTexto 36">
            <a:extLst>
              <a:ext uri="{FF2B5EF4-FFF2-40B4-BE49-F238E27FC236}">
                <a16:creationId xmlns:a16="http://schemas.microsoft.com/office/drawing/2014/main" id="{01390CF0-6B6A-9B0D-7DE8-899223FCADD7}"/>
              </a:ext>
            </a:extLst>
          </p:cNvPr>
          <p:cNvSpPr txBox="1"/>
          <p:nvPr/>
        </p:nvSpPr>
        <p:spPr>
          <a:xfrm>
            <a:off x="4300295" y="4923779"/>
            <a:ext cx="63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Peso</a:t>
            </a:r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6864894A-0008-36B9-4A42-31E85C4D2710}"/>
              </a:ext>
            </a:extLst>
          </p:cNvPr>
          <p:cNvCxnSpPr/>
          <p:nvPr/>
        </p:nvCxnSpPr>
        <p:spPr>
          <a:xfrm>
            <a:off x="976885" y="4744536"/>
            <a:ext cx="1930484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68DC3660-BA2F-2A1E-7738-D4BCA0921550}"/>
              </a:ext>
            </a:extLst>
          </p:cNvPr>
          <p:cNvCxnSpPr>
            <a:cxnSpLocks/>
          </p:cNvCxnSpPr>
          <p:nvPr/>
        </p:nvCxnSpPr>
        <p:spPr>
          <a:xfrm>
            <a:off x="2902477" y="4736969"/>
            <a:ext cx="0" cy="17159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>
            <a:extLst>
              <a:ext uri="{FF2B5EF4-FFF2-40B4-BE49-F238E27FC236}">
                <a16:creationId xmlns:a16="http://schemas.microsoft.com/office/drawing/2014/main" id="{C43B5FA5-C881-689C-19C6-ABBBD27317D9}"/>
              </a:ext>
            </a:extLst>
          </p:cNvPr>
          <p:cNvSpPr/>
          <p:nvPr/>
        </p:nvSpPr>
        <p:spPr>
          <a:xfrm>
            <a:off x="2879776" y="4721835"/>
            <a:ext cx="42900" cy="429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25D89519-9D18-E533-6B58-8EDFDB682401}"/>
              </a:ext>
            </a:extLst>
          </p:cNvPr>
          <p:cNvSpPr/>
          <p:nvPr/>
        </p:nvSpPr>
        <p:spPr>
          <a:xfrm>
            <a:off x="1273647" y="3163362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77635043-48FD-B7AE-C2C5-B612334BCA3B}"/>
              </a:ext>
            </a:extLst>
          </p:cNvPr>
          <p:cNvCxnSpPr/>
          <p:nvPr/>
        </p:nvCxnSpPr>
        <p:spPr>
          <a:xfrm>
            <a:off x="973059" y="3184593"/>
            <a:ext cx="32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D2A5FB6B-929B-9E63-6566-29FABE31E513}"/>
              </a:ext>
            </a:extLst>
          </p:cNvPr>
          <p:cNvCxnSpPr>
            <a:cxnSpLocks/>
          </p:cNvCxnSpPr>
          <p:nvPr/>
        </p:nvCxnSpPr>
        <p:spPr>
          <a:xfrm>
            <a:off x="1295097" y="3163361"/>
            <a:ext cx="0" cy="1764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8B414CE2-054A-BC5F-52BD-A5CF45D78027}"/>
              </a:ext>
            </a:extLst>
          </p:cNvPr>
          <p:cNvSpPr txBox="1"/>
          <p:nvPr/>
        </p:nvSpPr>
        <p:spPr>
          <a:xfrm>
            <a:off x="1158048" y="2978475"/>
            <a:ext cx="1071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Ponto inicial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817CCF2F-1EC0-D9DF-709B-A0C664906BF7}"/>
                  </a:ext>
                </a:extLst>
              </p:cNvPr>
              <p:cNvSpPr txBox="1"/>
              <p:nvPr/>
            </p:nvSpPr>
            <p:spPr>
              <a:xfrm>
                <a:off x="1074774" y="4868216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inicial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817CCF2F-1EC0-D9DF-709B-A0C664906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774" y="4868216"/>
                <a:ext cx="86794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E9293F4B-DA9A-FFF9-B290-85C88F2B0387}"/>
                  </a:ext>
                </a:extLst>
              </p:cNvPr>
              <p:cNvSpPr txBox="1"/>
              <p:nvPr/>
            </p:nvSpPr>
            <p:spPr>
              <a:xfrm>
                <a:off x="2671712" y="4867795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timo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E9293F4B-DA9A-FFF9-B290-85C88F2B0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712" y="4867795"/>
                <a:ext cx="86794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Elipse 46">
            <a:extLst>
              <a:ext uri="{FF2B5EF4-FFF2-40B4-BE49-F238E27FC236}">
                <a16:creationId xmlns:a16="http://schemas.microsoft.com/office/drawing/2014/main" id="{5F4218F3-E7B7-8DA4-1DC8-C96504FB4BB7}"/>
              </a:ext>
            </a:extLst>
          </p:cNvPr>
          <p:cNvSpPr/>
          <p:nvPr/>
        </p:nvSpPr>
        <p:spPr>
          <a:xfrm>
            <a:off x="1740861" y="3835847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8" name="Forma Livre: Forma 47">
            <a:extLst>
              <a:ext uri="{FF2B5EF4-FFF2-40B4-BE49-F238E27FC236}">
                <a16:creationId xmlns:a16="http://schemas.microsoft.com/office/drawing/2014/main" id="{3F2AA93E-3E48-E7DC-29CB-C3AD7972760F}"/>
              </a:ext>
            </a:extLst>
          </p:cNvPr>
          <p:cNvSpPr/>
          <p:nvPr/>
        </p:nvSpPr>
        <p:spPr>
          <a:xfrm>
            <a:off x="1314107" y="3182705"/>
            <a:ext cx="426750" cy="652084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8FA397AA-05A1-EEFF-C919-6CA5767484D1}"/>
              </a:ext>
            </a:extLst>
          </p:cNvPr>
          <p:cNvSpPr/>
          <p:nvPr/>
        </p:nvSpPr>
        <p:spPr>
          <a:xfrm rot="20640245">
            <a:off x="1827404" y="3824639"/>
            <a:ext cx="183929" cy="449474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B29390A2-9262-FB14-083B-A534B818F00B}"/>
              </a:ext>
            </a:extLst>
          </p:cNvPr>
          <p:cNvSpPr/>
          <p:nvPr/>
        </p:nvSpPr>
        <p:spPr>
          <a:xfrm>
            <a:off x="2069709" y="4240069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Forma Livre: Forma 26">
            <a:extLst>
              <a:ext uri="{FF2B5EF4-FFF2-40B4-BE49-F238E27FC236}">
                <a16:creationId xmlns:a16="http://schemas.microsoft.com/office/drawing/2014/main" id="{8DAFDB50-9816-E13B-8193-15D77D430A96}"/>
              </a:ext>
            </a:extLst>
          </p:cNvPr>
          <p:cNvSpPr/>
          <p:nvPr/>
        </p:nvSpPr>
        <p:spPr>
          <a:xfrm rot="20640245">
            <a:off x="2121561" y="4220598"/>
            <a:ext cx="239180" cy="375258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29C597F8-F861-3A5C-3281-647E1D8BFA21}"/>
              </a:ext>
            </a:extLst>
          </p:cNvPr>
          <p:cNvSpPr/>
          <p:nvPr/>
        </p:nvSpPr>
        <p:spPr>
          <a:xfrm>
            <a:off x="2407819" y="4544528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0" name="Forma Livre: Forma 49">
            <a:extLst>
              <a:ext uri="{FF2B5EF4-FFF2-40B4-BE49-F238E27FC236}">
                <a16:creationId xmlns:a16="http://schemas.microsoft.com/office/drawing/2014/main" id="{97E46359-542C-F2F4-3E16-3004D2BAA58D}"/>
              </a:ext>
            </a:extLst>
          </p:cNvPr>
          <p:cNvSpPr/>
          <p:nvPr/>
        </p:nvSpPr>
        <p:spPr>
          <a:xfrm rot="20640245">
            <a:off x="2464434" y="4512879"/>
            <a:ext cx="405642" cy="292152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6475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6D026F-8855-ABAE-BAA7-3C440EE13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Formas de se ajustar o passo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281130-A3D0-02AB-4895-7A25FD256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6674" y="1825624"/>
            <a:ext cx="6565188" cy="5032375"/>
          </a:xfrm>
        </p:spPr>
        <p:txBody>
          <a:bodyPr>
            <a:normAutofit lnSpcReduction="10000"/>
          </a:bodyPr>
          <a:lstStyle/>
          <a:p>
            <a:r>
              <a:rPr lang="pt-BR" b="0" i="0" dirty="0">
                <a:effectLst/>
              </a:rPr>
              <a:t>Existem várias técnicas de ajuste do valor do passo de aprendizagem durante o treinamento para melhorar o modelo, como: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T</a:t>
            </a:r>
            <a:r>
              <a:rPr lang="pt-BR" b="0" i="0" dirty="0">
                <a:effectLst/>
              </a:rPr>
              <a:t>axa constante,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D</a:t>
            </a:r>
            <a:r>
              <a:rPr lang="pt-BR" b="0" i="0" dirty="0">
                <a:effectLst/>
              </a:rPr>
              <a:t>ecaimento linear e exponencial,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</a:t>
            </a:r>
            <a:r>
              <a:rPr lang="pt-BR" b="0" i="0" dirty="0">
                <a:effectLst/>
              </a:rPr>
              <a:t>daptação automática com os algoritmos </a:t>
            </a:r>
            <a:r>
              <a:rPr lang="pt-BR" b="0" i="0" dirty="0" err="1">
                <a:effectLst/>
              </a:rPr>
              <a:t>Adagrad</a:t>
            </a:r>
            <a:r>
              <a:rPr lang="pt-BR" b="0" i="0" dirty="0">
                <a:effectLst/>
              </a:rPr>
              <a:t>, </a:t>
            </a:r>
            <a:r>
              <a:rPr lang="pt-BR" b="0" i="0" dirty="0" err="1">
                <a:effectLst/>
              </a:rPr>
              <a:t>RMSProp</a:t>
            </a:r>
            <a:r>
              <a:rPr lang="pt-BR" b="0" i="0" dirty="0">
                <a:effectLst/>
              </a:rPr>
              <a:t> e Adam.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As duas primeiras usam </a:t>
            </a:r>
            <a:r>
              <a:rPr lang="pt-BR" b="1" i="1" dirty="0">
                <a:solidFill>
                  <a:srgbClr val="00B050"/>
                </a:solidFill>
              </a:rPr>
              <a:t>um passo para todos os pesos</a:t>
            </a:r>
            <a:r>
              <a:rPr lang="pt-BR" dirty="0"/>
              <a:t>, já a última, usa </a:t>
            </a:r>
            <a:r>
              <a:rPr lang="pt-BR" b="1" i="1" dirty="0">
                <a:solidFill>
                  <a:srgbClr val="00B050"/>
                </a:solidFill>
              </a:rPr>
              <a:t>um passo independente por peso</a:t>
            </a:r>
            <a:r>
              <a:rPr lang="pt-BR" dirty="0"/>
              <a:t>.</a:t>
            </a:r>
            <a:endParaRPr lang="pt-BR" b="0" i="0" dirty="0">
              <a:effectLst/>
            </a:endParaRPr>
          </a:p>
          <a:p>
            <a:r>
              <a:rPr lang="pt-BR" b="0" i="0" dirty="0">
                <a:effectLst/>
              </a:rPr>
              <a:t>Cada técnica visa otimizar a convergência e o desempenho do modelo.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86FB339-FAA3-7311-384D-BADD98B8DD7E}"/>
                  </a:ext>
                </a:extLst>
              </p:cNvPr>
              <p:cNvSpPr txBox="1"/>
              <p:nvPr/>
            </p:nvSpPr>
            <p:spPr>
              <a:xfrm>
                <a:off x="854152" y="2600976"/>
                <a:ext cx="4524370" cy="678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0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+1)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pt-BR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sz="20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num>
                        <m:den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b="1" i="1" dirty="0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86FB339-FAA3-7311-384D-BADD98B8D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152" y="2600976"/>
                <a:ext cx="4524370" cy="6785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72719009-3372-778D-D2F1-4809B958A29B}"/>
                  </a:ext>
                </a:extLst>
              </p:cNvPr>
              <p:cNvSpPr txBox="1"/>
              <p:nvPr/>
            </p:nvSpPr>
            <p:spPr>
              <a:xfrm>
                <a:off x="838200" y="4155857"/>
                <a:ext cx="4524370" cy="678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0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+1)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pt-BR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pt-BR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sz="20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num>
                        <m:den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b="1" i="1" dirty="0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72719009-3372-778D-D2F1-4809B958A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55857"/>
                <a:ext cx="4524370" cy="6785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DB93DF7-591B-3B8F-3372-DBAB944CDC4D}"/>
                  </a:ext>
                </a:extLst>
              </p:cNvPr>
              <p:cNvSpPr txBox="1"/>
              <p:nvPr/>
            </p:nvSpPr>
            <p:spPr>
              <a:xfrm>
                <a:off x="854152" y="5696662"/>
                <a:ext cx="4422169" cy="678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+1)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pt-BR" sz="20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pt-BR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pt-BR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sz="20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num>
                        <m:den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b="1" i="1" dirty="0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DB93DF7-591B-3B8F-3372-DBAB944CD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152" y="5696662"/>
                <a:ext cx="4422169" cy="6785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>
            <a:extLst>
              <a:ext uri="{FF2B5EF4-FFF2-40B4-BE49-F238E27FC236}">
                <a16:creationId xmlns:a16="http://schemas.microsoft.com/office/drawing/2014/main" id="{1E2F2899-FF44-EB88-8285-1EE67ECD29DB}"/>
              </a:ext>
            </a:extLst>
          </p:cNvPr>
          <p:cNvSpPr txBox="1"/>
          <p:nvPr/>
        </p:nvSpPr>
        <p:spPr>
          <a:xfrm>
            <a:off x="854152" y="2208430"/>
            <a:ext cx="45243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/>
              <a:t>T</a:t>
            </a:r>
            <a:r>
              <a:rPr lang="pt-BR" b="1" i="0" dirty="0">
                <a:effectLst/>
              </a:rPr>
              <a:t>axa constante</a:t>
            </a:r>
            <a:endParaRPr lang="pt-BR" b="1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D4A8F32-0764-6960-5419-91CC5586BB60}"/>
              </a:ext>
            </a:extLst>
          </p:cNvPr>
          <p:cNvSpPr txBox="1"/>
          <p:nvPr/>
        </p:nvSpPr>
        <p:spPr>
          <a:xfrm>
            <a:off x="854152" y="3772448"/>
            <a:ext cx="45243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/>
              <a:t>D</a:t>
            </a:r>
            <a:r>
              <a:rPr lang="pt-BR" b="1" i="0" dirty="0">
                <a:effectLst/>
              </a:rPr>
              <a:t>ecaimento linear e exponencial</a:t>
            </a:r>
            <a:endParaRPr lang="pt-BR" b="1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B8ED506-6B67-FE15-B7CB-D0F78A6846B0}"/>
              </a:ext>
            </a:extLst>
          </p:cNvPr>
          <p:cNvSpPr txBox="1"/>
          <p:nvPr/>
        </p:nvSpPr>
        <p:spPr>
          <a:xfrm>
            <a:off x="854152" y="5327330"/>
            <a:ext cx="4406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/>
              <a:t>A</a:t>
            </a:r>
            <a:r>
              <a:rPr lang="pt-BR" b="1" i="0" dirty="0">
                <a:effectLst/>
              </a:rPr>
              <a:t>daptação automática</a:t>
            </a:r>
            <a:endParaRPr lang="pt-BR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8F7AA6B-BD2A-A2E7-3F9D-C00C7009CA72}"/>
              </a:ext>
            </a:extLst>
          </p:cNvPr>
          <p:cNvSpPr txBox="1"/>
          <p:nvPr/>
        </p:nvSpPr>
        <p:spPr>
          <a:xfrm>
            <a:off x="3393739" y="6396335"/>
            <a:ext cx="1661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Um passo por elemento do gradiente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F1A23D85-24F0-16CF-3C02-31EFEBE7B17B}"/>
              </a:ext>
            </a:extLst>
          </p:cNvPr>
          <p:cNvCxnSpPr/>
          <p:nvPr/>
        </p:nvCxnSpPr>
        <p:spPr>
          <a:xfrm>
            <a:off x="3393739" y="6189551"/>
            <a:ext cx="325506" cy="4173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730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53A2C8-8CC9-DF50-3DA9-94EFAB2C6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Gradiente descendente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C1B99C-52BB-79A2-FE2C-F9490FF76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8463" y="1825624"/>
            <a:ext cx="6128288" cy="5032375"/>
          </a:xfrm>
        </p:spPr>
        <p:txBody>
          <a:bodyPr>
            <a:normAutofit/>
          </a:bodyPr>
          <a:lstStyle/>
          <a:p>
            <a:pPr algn="l"/>
            <a:r>
              <a:rPr lang="pt-BR" b="0" i="0" dirty="0">
                <a:effectLst/>
              </a:rPr>
              <a:t>Esse </a:t>
            </a:r>
            <a:r>
              <a:rPr lang="pt-BR" b="1" i="1" dirty="0">
                <a:effectLst/>
              </a:rPr>
              <a:t>processo iterativo de otimização</a:t>
            </a:r>
            <a:r>
              <a:rPr lang="pt-BR" b="0" i="0" dirty="0">
                <a:effectLst/>
              </a:rPr>
              <a:t> que discutimos até agora é chamado de </a:t>
            </a:r>
            <a:r>
              <a:rPr lang="pt-BR" b="1" i="1" dirty="0">
                <a:effectLst/>
              </a:rPr>
              <a:t>gradiente descendente (GD)</a:t>
            </a:r>
            <a:r>
              <a:rPr lang="pt-BR" b="0" i="0" dirty="0">
                <a:effectLst/>
              </a:rPr>
              <a:t>.</a:t>
            </a:r>
          </a:p>
          <a:p>
            <a:r>
              <a:rPr lang="pt-BR" b="0" i="0" dirty="0">
                <a:effectLst/>
              </a:rPr>
              <a:t>Ele está por trás do aprendizado de vários algoritmos de ML: regressão linear, regressão logística, redes neurais em geral, máquinas de vetores de suporte, aprendizado por reforço, etc.</a:t>
            </a:r>
          </a:p>
          <a:p>
            <a:r>
              <a:rPr lang="pt-BR" dirty="0"/>
              <a:t>Como veremos, o GD pode ser implementado de </a:t>
            </a:r>
            <a:r>
              <a:rPr lang="pt-BR" b="1" i="1" dirty="0">
                <a:solidFill>
                  <a:srgbClr val="00B050"/>
                </a:solidFill>
              </a:rPr>
              <a:t>3 formas diferentes dependendo de como calculamos o gradiente</a:t>
            </a:r>
            <a:r>
              <a:rPr lang="pt-BR" dirty="0"/>
              <a:t>.</a:t>
            </a:r>
          </a:p>
        </p:txBody>
      </p:sp>
      <p:pic>
        <p:nvPicPr>
          <p:cNvPr id="1030" name="Picture 6" descr="Gradient Descent Animation">
            <a:extLst>
              <a:ext uri="{FF2B5EF4-FFF2-40B4-BE49-F238E27FC236}">
                <a16:creationId xmlns:a16="http://schemas.microsoft.com/office/drawing/2014/main" id="{D11124B9-2CE5-CB44-B549-5A28D9F522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8" r="6408"/>
          <a:stretch/>
        </p:blipFill>
        <p:spPr bwMode="auto">
          <a:xfrm>
            <a:off x="186893" y="1825624"/>
            <a:ext cx="5734908" cy="2750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09DE927-8E6D-630C-9389-F5DD1A3E13B4}"/>
                  </a:ext>
                </a:extLst>
              </p:cNvPr>
              <p:cNvSpPr/>
              <p:nvPr/>
            </p:nvSpPr>
            <p:spPr>
              <a:xfrm>
                <a:off x="136747" y="5086032"/>
                <a:ext cx="5713136" cy="10373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inicializa</m:t>
                    </m:r>
                    <m: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em</m:t>
                    </m:r>
                    <m: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um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ponto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qualquer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do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espa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ç</m:t>
                    </m:r>
                    <m:r>
                      <m:rPr>
                        <m:sty m:val="p"/>
                      </m:rP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de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pesos</m:t>
                    </m:r>
                  </m:oMath>
                </a14:m>
                <a:endParaRPr lang="pt-BR" sz="1600" b="0" dirty="0">
                  <a:ea typeface="Cambria Math" panose="02040503050406030204" pitchFamily="18" charset="0"/>
                </a:endParaRPr>
              </a:p>
              <a:p>
                <a:r>
                  <a:rPr lang="pt-BR" sz="16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loop até </a:t>
                </a:r>
                <a:r>
                  <a:rPr lang="pt-BR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convergir </a:t>
                </a:r>
                <a:r>
                  <a:rPr lang="pt-BR" sz="16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ou </a:t>
                </a:r>
                <a:r>
                  <a:rPr lang="pt-BR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atingir o número máximo de iterações </a:t>
                </a:r>
                <a:r>
                  <a:rPr lang="pt-BR" sz="16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do</a:t>
                </a:r>
              </a:p>
              <a:p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pt-BR" sz="20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pt-BR" sz="20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sz="2000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nl-BE" sz="2000" dirty="0"/>
                  <a:t> </a:t>
                </a:r>
                <a:r>
                  <a:rPr lang="nl-BE" sz="1600" dirty="0"/>
                  <a:t>(</a:t>
                </a:r>
                <a:r>
                  <a:rPr lang="nl-BE" sz="1600" b="1" i="1" dirty="0">
                    <a:solidFill>
                      <a:srgbClr val="00B0F0"/>
                    </a:solidFill>
                  </a:rPr>
                  <a:t>eq. de atualização dos pesos</a:t>
                </a:r>
                <a:r>
                  <a:rPr lang="nl-BE" sz="1600" dirty="0"/>
                  <a:t>)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09DE927-8E6D-630C-9389-F5DD1A3E13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47" y="5086032"/>
                <a:ext cx="5713136" cy="1037335"/>
              </a:xfrm>
              <a:prstGeom prst="rect">
                <a:avLst/>
              </a:prstGeom>
              <a:blipFill>
                <a:blip r:embed="rId3"/>
                <a:stretch>
                  <a:fillRect l="-4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4761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7C7421-E49A-BD8B-4FA5-84A53C5D0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Versões do gradiente descendente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C309D38-8A49-3EA1-A804-53619DB2A0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83686" cy="5032375"/>
              </a:xfrm>
            </p:spPr>
            <p:txBody>
              <a:bodyPr/>
              <a:lstStyle/>
              <a:p>
                <a:r>
                  <a:rPr lang="pt-BR" dirty="0"/>
                  <a:t>Para entendermos as 3 versões do GD, vamos primeiro encontrar o vetor gradiente,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pt-B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sz="2800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pt-BR" dirty="0"/>
                  <a:t>, e substituí-lo na equação de atualização dos pesos.</a:t>
                </a:r>
              </a:p>
              <a:p>
                <a:r>
                  <a:rPr lang="pt-BR" dirty="0"/>
                  <a:t>Considerando o EQM como função de erro e a seguinte função hipótese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pt-BR" dirty="0"/>
                  <a:t> é o número de entradas (chamadas de </a:t>
                </a:r>
                <a:r>
                  <a:rPr lang="pt-BR" b="1" i="1" dirty="0"/>
                  <a:t>atributos</a:t>
                </a:r>
                <a:r>
                  <a:rPr lang="pt-BR" dirty="0"/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são os pesos e entradas da função, respectivamente,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(</a:t>
                </a:r>
                <a:r>
                  <a:rPr lang="pt-BR" b="1" i="1" dirty="0"/>
                  <a:t>atributo de bias</a:t>
                </a:r>
                <a:r>
                  <a:rPr lang="pt-BR" dirty="0"/>
                  <a:t>)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são vetores coluna com todos os pesos e entradas, respectivamente.</a:t>
                </a:r>
              </a:p>
              <a:p>
                <a:r>
                  <a:rPr lang="pt-BR" dirty="0"/>
                  <a:t>Agora podemos encontrar o vetor gradiente.</a:t>
                </a:r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C309D38-8A49-3EA1-A804-53619DB2A0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83686" cy="5032375"/>
              </a:xfrm>
              <a:blipFill>
                <a:blip r:embed="rId2"/>
                <a:stretch>
                  <a:fillRect l="-1166" t="-1937" r="-10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ave Direita 3">
            <a:extLst>
              <a:ext uri="{FF2B5EF4-FFF2-40B4-BE49-F238E27FC236}">
                <a16:creationId xmlns:a16="http://schemas.microsoft.com/office/drawing/2014/main" id="{34E82524-99A2-A32D-2448-EDA425B739FB}"/>
              </a:ext>
            </a:extLst>
          </p:cNvPr>
          <p:cNvSpPr/>
          <p:nvPr/>
        </p:nvSpPr>
        <p:spPr>
          <a:xfrm rot="5400000">
            <a:off x="4900283" y="1962855"/>
            <a:ext cx="227011" cy="44178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233FD09-4E8B-F098-2ECB-99AF062103A9}"/>
              </a:ext>
            </a:extLst>
          </p:cNvPr>
          <p:cNvSpPr txBox="1"/>
          <p:nvPr/>
        </p:nvSpPr>
        <p:spPr>
          <a:xfrm>
            <a:off x="2804843" y="4223171"/>
            <a:ext cx="4417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Equação do hiperplano</a:t>
            </a:r>
          </a:p>
        </p:txBody>
      </p:sp>
    </p:spTree>
    <p:extLst>
      <p:ext uri="{BB962C8B-B14F-4D97-AF65-F5344CB8AC3E}">
        <p14:creationId xmlns:p14="http://schemas.microsoft.com/office/powerpoint/2010/main" val="37669212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86E35-2132-957C-5119-8416C939A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Versões do gradiente descendente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C5EC678-4C25-1184-B2F1-399C0F2360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77430"/>
                <a:ext cx="11223662" cy="508057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em relação aos pesos </a:t>
                </a:r>
                <a:r>
                  <a:rPr lang="pt-BR" dirty="0"/>
                  <a:t>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pt-B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nl-BE" dirty="0"/>
                  <a:t>onde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nl-BE" dirty="0"/>
                  <a:t> é uma matriz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t-B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pt-B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nl-BE" dirty="0"/>
                  <a:t> com todos os atributos para 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nl-BE" dirty="0"/>
                  <a:t> instantes de tempo considerados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l-BE" dirty="0"/>
                  <a:t>é o </a:t>
                </a:r>
                <a:r>
                  <a:rPr lang="nl-BE" b="1" i="1" dirty="0"/>
                  <a:t>número de exemplos coletados</a:t>
                </a:r>
                <a:r>
                  <a:rPr lang="nl-BE" dirty="0"/>
                  <a:t>)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nl-BE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nl-BE" dirty="0"/>
                  <a:t> são vetores coluna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×1)</m:t>
                    </m:r>
                  </m:oMath>
                </a14:m>
                <a:r>
                  <a:rPr lang="nl-BE" dirty="0"/>
                  <a:t> com todos os valores esperados e de saída da função hipótese para 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nl-BE" dirty="0"/>
                  <a:t> instantes de tempo considerados, respectivamente.</a:t>
                </a:r>
              </a:p>
              <a:p>
                <a:r>
                  <a:rPr lang="nl-BE"/>
                  <a:t>Esse cálculo </a:t>
                </a:r>
                <a:r>
                  <a:rPr lang="nl-BE" dirty="0"/>
                  <a:t>pode ser diretamente estendido a polinômios.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C5EC678-4C25-1184-B2F1-399C0F2360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77430"/>
                <a:ext cx="11223662" cy="5080570"/>
              </a:xfrm>
              <a:blipFill>
                <a:blip r:embed="rId2"/>
                <a:stretch>
                  <a:fillRect l="-1086" t="-2761" b="-27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84312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021E05-ABDD-6B49-2AC1-594A009F1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Versões do gradiente descendente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B9A1FC-3F15-B216-8074-C6DE673040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212286" cy="516731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Substituindo o </a:t>
                </a:r>
                <a:r>
                  <a:rPr lang="pt-BR" b="1" i="1" dirty="0"/>
                  <a:t>vetor gradiente</a:t>
                </a:r>
                <a:r>
                  <a:rPr lang="pt-BR" dirty="0"/>
                  <a:t> na </a:t>
                </a:r>
                <a:r>
                  <a:rPr lang="pt-BR" b="1" i="1" dirty="0"/>
                  <a:t>equação de atualização dos pesos</a:t>
                </a:r>
                <a:r>
                  <a:rPr lang="pt-BR" dirty="0"/>
                  <a:t>, temos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Podemos ter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3 versões diferentes, dependendo da quantidade de exemplos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, considerados no somatório acima: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/>
                  <a:t>Gradiente descendente em batelada</a:t>
                </a:r>
                <a:r>
                  <a:rPr lang="pt-BR" b="1" dirty="0"/>
                  <a:t> (GDB).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/>
                  <a:t>Gradiente descendente estocástico </a:t>
                </a:r>
                <a:r>
                  <a:rPr lang="pt-BR" b="1" dirty="0"/>
                  <a:t>(GDE)</a:t>
                </a:r>
                <a:r>
                  <a:rPr lang="pt-BR" b="1" i="1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nl-BE" b="1" i="1" dirty="0"/>
                  <a:t>Gradiente descendente em mini-lotes</a:t>
                </a:r>
                <a:r>
                  <a:rPr lang="pt-BR" b="1" i="1" dirty="0"/>
                  <a:t> </a:t>
                </a:r>
                <a:r>
                  <a:rPr lang="pt-BR" b="1" dirty="0"/>
                  <a:t>(GDML)</a:t>
                </a:r>
                <a:r>
                  <a:rPr lang="pt-BR" b="1" i="1" dirty="0"/>
                  <a:t>.</a:t>
                </a:r>
                <a:endParaRPr lang="pt-BR" b="1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B9A1FC-3F15-B216-8074-C6DE673040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212286" cy="5167311"/>
              </a:xfrm>
              <a:blipFill>
                <a:blip r:embed="rId3"/>
                <a:stretch>
                  <a:fillRect l="-979" t="-18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53208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021E05-ABDD-6B49-2AC1-594A009F1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Gradiente descendente em batelada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B9A1FC-3F15-B216-8074-C6DE673040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107615" cy="51673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b="0" dirty="0"/>
                  <a:t>Utiliza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todos os exemplos</a:t>
                </a:r>
                <a:r>
                  <a:rPr lang="pt-BR" b="0" dirty="0"/>
                  <a:t> do conjunto de treinamento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b="0" dirty="0"/>
                  <a:t>) para o cálculo do gradiente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Pode ser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computacionalmente complexo</a:t>
                </a:r>
                <a:r>
                  <a:rPr lang="pt-BR" dirty="0"/>
                  <a:t> dependendo do tamanho do modelo e do conjunto de dados.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processar todos os exemplos, pode ser lento em conjuntos muito grandes e consumir muita memória.</a:t>
                </a:r>
              </a:p>
              <a:p>
                <a:r>
                  <a:rPr lang="pt-BR" b="1" i="1" dirty="0">
                    <a:solidFill>
                      <a:srgbClr val="00B050"/>
                    </a:solidFill>
                  </a:rPr>
                  <a:t>Convergência</a:t>
                </a:r>
                <a:r>
                  <a:rPr lang="pt-BR" dirty="0"/>
                  <a:t> para o mínimo global 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garantida</a:t>
                </a:r>
                <a:r>
                  <a:rPr lang="pt-BR" dirty="0"/>
                  <a:t> quando a função de erro 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convexa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É a versão que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obtém os melhores resultados</a:t>
                </a:r>
                <a:r>
                  <a:rPr lang="pt-BR" dirty="0"/>
                  <a:t>.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B9A1FC-3F15-B216-8074-C6DE673040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107615" cy="5167311"/>
              </a:xfrm>
              <a:blipFill>
                <a:blip r:embed="rId3"/>
                <a:stretch>
                  <a:fillRect l="-988" r="-604" b="-18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01865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3D925E-2F29-96FA-1E82-8F73086FA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Gradiente descendente estocástico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E7C9F4C-5009-7EC3-F599-AD0E3603A4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10645" cy="503237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pt-BR" b="0" i="0" smtClean="0">
                                      <a:latin typeface="Cambria Math" panose="02040503050406030204" pitchFamily="18" charset="0"/>
                                    </a:rPr>
                                    <m:t>random</m:t>
                                  </m:r>
                                </m:sub>
                              </m:sSub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random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random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0" i="0" dirty="0"/>
              </a:p>
              <a:p>
                <a:pPr marL="0" indent="0">
                  <a:buNone/>
                </a:pPr>
                <a:endParaRPr lang="pt-BR" sz="800" b="0" i="0" dirty="0"/>
              </a:p>
              <a:p>
                <a:r>
                  <a:rPr lang="pt-BR" dirty="0"/>
                  <a:t>Utiliza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apenas um exemplo</a:t>
                </a:r>
                <a:r>
                  <a:rPr lang="pt-BR" dirty="0"/>
                  <a:t> do conjunto de treinamento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) para calcular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estimativa estocástica do gradiente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Versão estocástica pois a cada iteração toma-se uma amostra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aleatória</a:t>
                </a:r>
                <a:r>
                  <a:rPr lang="pt-BR" dirty="0"/>
                  <a:t> do conjunto para calcular a estimativa do gradiente.</a:t>
                </a:r>
              </a:p>
              <a:p>
                <a:r>
                  <a:rPr lang="pt-BR" dirty="0"/>
                  <a:t>Quando 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ados de treinamento são ruidosos</a:t>
                </a:r>
                <a:r>
                  <a:rPr lang="pt-BR" b="0" i="0" dirty="0">
                    <a:effectLst/>
                  </a:rPr>
                  <a:t>, a</a:t>
                </a:r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estimativa</a:t>
                </a:r>
                <a:r>
                  <a:rPr lang="pt-BR" dirty="0"/>
                  <a:t> do gradiente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é ruidosa</a:t>
                </a:r>
                <a:r>
                  <a:rPr lang="pt-BR" dirty="0"/>
                  <a:t>, fazendo com que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convergência não ocorra</a:t>
                </a:r>
                <a:r>
                  <a:rPr lang="pt-BR" dirty="0"/>
                  <a:t> ou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não seja garantida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Entretanto, é mais rápido e usa menos CPU e memória do que o GDB.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E7C9F4C-5009-7EC3-F599-AD0E3603A4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10645" cy="5032375"/>
              </a:xfrm>
              <a:blipFill>
                <a:blip r:embed="rId3"/>
                <a:stretch>
                  <a:fillRect l="-933" t="-1574" r="-15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12841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021E05-ABDD-6B49-2AC1-594A009F1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Gradiente descendente em mini-lotes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B9A1FC-3F15-B216-8074-C6DE673040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212286" cy="51673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𝑀𝐵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𝑀𝐵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0" i="0" dirty="0">
                  <a:latin typeface="Cambria Math" panose="02040503050406030204" pitchFamily="18" charset="0"/>
                </a:endParaRPr>
              </a:p>
              <a:p>
                <a:r>
                  <a:rPr lang="pt-BR" dirty="0"/>
                  <a:t>Utiliza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subconjunto de exemplos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𝑀𝐵</m:t>
                    </m:r>
                  </m:oMath>
                </a14:m>
                <a:r>
                  <a:rPr lang="pt-BR" dirty="0"/>
                  <a:t>, do conjunto de treinamento 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𝑀𝐵</m:t>
                    </m:r>
                  </m:oMath>
                </a14:m>
                <a:r>
                  <a:rPr lang="pt-BR" dirty="0"/>
                  <a:t>) para o cálculo do gradiente</a:t>
                </a:r>
                <a:r>
                  <a:rPr lang="nl-BE" dirty="0"/>
                  <a:t>.</a:t>
                </a:r>
              </a:p>
              <a:p>
                <a:r>
                  <a:rPr lang="nl-BE" dirty="0"/>
                  <a:t>Por, em geral, usar um </a:t>
                </a:r>
                <a:r>
                  <a:rPr lang="nl-BE" b="1" i="1" dirty="0">
                    <a:solidFill>
                      <a:srgbClr val="00B050"/>
                    </a:solidFill>
                  </a:rPr>
                  <a:t>subconjunto</a:t>
                </a:r>
                <a:r>
                  <a:rPr lang="nl-BE" dirty="0"/>
                  <a:t> de exemplos,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1&lt;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𝑀𝐵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/>
                  <a:t>, é mais rápido que o GDB e mais preciso e estável do que o GDE. </a:t>
                </a:r>
              </a:p>
              <a:p>
                <a:r>
                  <a:rPr lang="pt-BR" dirty="0"/>
                  <a:t>Porém, por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𝑀𝐵</m:t>
                    </m:r>
                  </m:oMath>
                </a14:m>
                <a:r>
                  <a:rPr lang="pt-BR" dirty="0"/>
                  <a:t> ser variável, essa versão é vista como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generalização</a:t>
                </a:r>
                <a:r>
                  <a:rPr lang="pt-BR" dirty="0"/>
                  <a:t> das duas versões anteriores, pois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𝑀𝐵</m:t>
                    </m:r>
                  </m:oMath>
                </a14:m>
                <a:r>
                  <a:rPr lang="pt-BR" dirty="0"/>
                  <a:t> pode ser feito igual a 1 ou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Portanto, por ser flexível, é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versão mais usada no treinamento de redes neurais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B9A1FC-3F15-B216-8074-C6DE673040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212286" cy="5167311"/>
              </a:xfrm>
              <a:blipFill>
                <a:blip r:embed="rId3"/>
                <a:stretch>
                  <a:fillRect l="-979" r="-43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8447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5E99E2AE-4E3E-6185-354D-4B008D2690A8}"/>
              </a:ext>
            </a:extLst>
          </p:cNvPr>
          <p:cNvSpPr/>
          <p:nvPr/>
        </p:nvSpPr>
        <p:spPr>
          <a:xfrm>
            <a:off x="1190625" y="2990850"/>
            <a:ext cx="3429000" cy="1752634"/>
          </a:xfrm>
          <a:custGeom>
            <a:avLst/>
            <a:gdLst>
              <a:gd name="connsiteX0" fmla="*/ 0 w 3429000"/>
              <a:gd name="connsiteY0" fmla="*/ 38100 h 1752634"/>
              <a:gd name="connsiteX1" fmla="*/ 1714500 w 3429000"/>
              <a:gd name="connsiteY1" fmla="*/ 1752600 h 1752634"/>
              <a:gd name="connsiteX2" fmla="*/ 3429000 w 3429000"/>
              <a:gd name="connsiteY2" fmla="*/ 0 h 175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0" h="1752634">
                <a:moveTo>
                  <a:pt x="0" y="38100"/>
                </a:moveTo>
                <a:cubicBezTo>
                  <a:pt x="571500" y="898525"/>
                  <a:pt x="1143000" y="1758950"/>
                  <a:pt x="1714500" y="1752600"/>
                </a:cubicBezTo>
                <a:cubicBezTo>
                  <a:pt x="2286000" y="1746250"/>
                  <a:pt x="3119438" y="314325"/>
                  <a:pt x="34290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6D1129-3E5F-BB00-90C5-B1ADC3697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DDC095D-537A-22C7-EBAE-27CDB323C5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1" y="1825624"/>
                <a:ext cx="5920148" cy="5032375"/>
              </a:xfrm>
            </p:spPr>
            <p:txBody>
              <a:bodyPr/>
              <a:lstStyle/>
              <a:p>
                <a:r>
                  <a:rPr lang="pt-BR" dirty="0"/>
                  <a:t>Vamos primeiro ver com vetores gradiente nos ajudam a minimizar o erro.</a:t>
                </a:r>
              </a:p>
              <a:p>
                <a:r>
                  <a:rPr lang="pt-BR" dirty="0"/>
                  <a:t>Ou seja, entender como eles nos ajudam a encontrar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ponto de mínimo da função de erro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Consequentemente, entenderemos como o algoritmo de otimização (ou treinamento) dos modelos funciona.</a:t>
                </a:r>
              </a:p>
              <a:p>
                <a:r>
                  <a:rPr lang="pt-BR" b="1" dirty="0"/>
                  <a:t>OBS</a:t>
                </a:r>
                <a:r>
                  <a:rPr lang="pt-BR" dirty="0"/>
                  <a:t>.: Vamos usar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pt-BR" dirty="0"/>
                  <a:t> para definir uma função de erro genérica.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DDC095D-537A-22C7-EBAE-27CDB323C5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1" y="1825624"/>
                <a:ext cx="5920148" cy="5032375"/>
              </a:xfrm>
              <a:blipFill>
                <a:blip r:embed="rId2"/>
                <a:stretch>
                  <a:fillRect l="-1854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Agrupar 21">
            <a:extLst>
              <a:ext uri="{FF2B5EF4-FFF2-40B4-BE49-F238E27FC236}">
                <a16:creationId xmlns:a16="http://schemas.microsoft.com/office/drawing/2014/main" id="{3078DEFA-4D19-CC6A-09E6-B2A4E06CA18B}"/>
              </a:ext>
            </a:extLst>
          </p:cNvPr>
          <p:cNvGrpSpPr>
            <a:grpSpLocks noChangeAspect="1"/>
          </p:cNvGrpSpPr>
          <p:nvPr/>
        </p:nvGrpSpPr>
        <p:grpSpPr>
          <a:xfrm>
            <a:off x="974017" y="2353696"/>
            <a:ext cx="3962612" cy="2939417"/>
            <a:chOff x="1323650" y="2793841"/>
            <a:chExt cx="3325297" cy="2466665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D56CDFD3-EBF0-A6E8-13D0-DA400FCD8A9E}"/>
                </a:ext>
              </a:extLst>
            </p:cNvPr>
            <p:cNvCxnSpPr>
              <a:cxnSpLocks/>
            </p:cNvCxnSpPr>
            <p:nvPr/>
          </p:nvCxnSpPr>
          <p:spPr>
            <a:xfrm>
              <a:off x="1323650" y="4944191"/>
              <a:ext cx="324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07D3588B-B31F-AD61-2342-848270CC2E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3651" y="2868202"/>
              <a:ext cx="0" cy="20759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B0250428-D071-9C4E-A18F-04EA9FB08734}"/>
                    </a:ext>
                  </a:extLst>
                </p:cNvPr>
                <p:cNvSpPr txBox="1"/>
                <p:nvPr/>
              </p:nvSpPr>
              <p:spPr>
                <a:xfrm>
                  <a:off x="1323650" y="2793841"/>
                  <a:ext cx="2064926" cy="3099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B0250428-D071-9C4E-A18F-04EA9FB087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3650" y="2793841"/>
                  <a:ext cx="2064926" cy="309932"/>
                </a:xfrm>
                <a:prstGeom prst="rect">
                  <a:avLst/>
                </a:prstGeom>
                <a:blipFill>
                  <a:blip r:embed="rId3"/>
                  <a:stretch>
                    <a:fillRect l="-2233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5ED7933E-3D25-7111-5F12-120C263F95C3}"/>
                </a:ext>
              </a:extLst>
            </p:cNvPr>
            <p:cNvSpPr txBox="1"/>
            <p:nvPr/>
          </p:nvSpPr>
          <p:spPr>
            <a:xfrm>
              <a:off x="4114956" y="4950574"/>
              <a:ext cx="533991" cy="309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FEBEFA08-5BC3-7C18-56CA-466CD07B8642}"/>
                </a:ext>
              </a:extLst>
            </p:cNvPr>
            <p:cNvCxnSpPr/>
            <p:nvPr/>
          </p:nvCxnSpPr>
          <p:spPr>
            <a:xfrm>
              <a:off x="1326057" y="4800159"/>
              <a:ext cx="1620000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1A18913F-965C-09B3-627C-40B9D264F64F}"/>
                </a:ext>
              </a:extLst>
            </p:cNvPr>
            <p:cNvSpPr txBox="1"/>
            <p:nvPr/>
          </p:nvSpPr>
          <p:spPr>
            <a:xfrm>
              <a:off x="2493227" y="4372013"/>
              <a:ext cx="895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8286C17E-F5E5-300A-E4A7-2E0B1945B3D4}"/>
                </a:ext>
              </a:extLst>
            </p:cNvPr>
            <p:cNvCxnSpPr>
              <a:cxnSpLocks/>
            </p:cNvCxnSpPr>
            <p:nvPr/>
          </p:nvCxnSpPr>
          <p:spPr>
            <a:xfrm>
              <a:off x="2941952" y="4793809"/>
              <a:ext cx="0" cy="1440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12B97A56-C56D-F8FB-6177-BC422001684B}"/>
                </a:ext>
              </a:extLst>
            </p:cNvPr>
            <p:cNvSpPr/>
            <p:nvPr/>
          </p:nvSpPr>
          <p:spPr>
            <a:xfrm>
              <a:off x="2922902" y="478110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1287BDD8-BE9B-D73B-995F-9AC17ED047E0}"/>
                  </a:ext>
                </a:extLst>
              </p:cNvPr>
              <p:cNvSpPr txBox="1"/>
              <p:nvPr/>
            </p:nvSpPr>
            <p:spPr>
              <a:xfrm>
                <a:off x="974017" y="5682905"/>
                <a:ext cx="38609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A função de erro,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quantifica a diferença entre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1287BDD8-BE9B-D73B-995F-9AC17ED04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17" y="5682905"/>
                <a:ext cx="3860967" cy="646331"/>
              </a:xfrm>
              <a:prstGeom prst="rect">
                <a:avLst/>
              </a:prstGeom>
              <a:blipFill>
                <a:blip r:embed="rId4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B5ADD18-0E14-67E6-B146-0808AFE44344}"/>
                  </a:ext>
                </a:extLst>
              </p:cNvPr>
              <p:cNvSpPr txBox="1"/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timo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B5ADD18-0E14-67E6-B146-0808AFE44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55824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00B3E-85D7-8B25-6629-4A85FF36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30104F-E6BA-B308-644A-11A7E4939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3"/>
              </a:rPr>
              <a:t>Gradiente descendente</a:t>
            </a:r>
            <a:r>
              <a:rPr lang="pt-BR" dirty="0"/>
              <a:t>. </a:t>
            </a:r>
          </a:p>
        </p:txBody>
      </p:sp>
      <p:pic>
        <p:nvPicPr>
          <p:cNvPr id="2050" name="Picture 2" descr="TensorFlow">
            <a:extLst>
              <a:ext uri="{FF2B5EF4-FFF2-40B4-BE49-F238E27FC236}">
                <a16:creationId xmlns:a16="http://schemas.microsoft.com/office/drawing/2014/main" id="{87B75C17-2A48-E33A-B66B-927CA792D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875" y="2923470"/>
            <a:ext cx="4099479" cy="230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oject Jupyter | Try Jupyter">
            <a:extLst>
              <a:ext uri="{FF2B5EF4-FFF2-40B4-BE49-F238E27FC236}">
                <a16:creationId xmlns:a16="http://schemas.microsoft.com/office/drawing/2014/main" id="{FC70A9A5-A2C7-C005-C6C5-A9FF77565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370" y="3167764"/>
            <a:ext cx="3461657" cy="181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oogle Colaboratory Colab - Guía Completa Español - Marketing Branding">
            <a:extLst>
              <a:ext uri="{FF2B5EF4-FFF2-40B4-BE49-F238E27FC236}">
                <a16:creationId xmlns:a16="http://schemas.microsoft.com/office/drawing/2014/main" id="{8A007768-2032-FE11-22C9-9394A0EF02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5" r="10641"/>
          <a:stretch/>
        </p:blipFill>
        <p:spPr bwMode="auto">
          <a:xfrm>
            <a:off x="8665027" y="2746576"/>
            <a:ext cx="3331071" cy="265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T12A01: FUNDAMENTALS OF PYTHON PROGRAMMING (SF) (SYNCHRONOUS E-LEARNING) -  NTUC LearningHub">
            <a:extLst>
              <a:ext uri="{FF2B5EF4-FFF2-40B4-BE49-F238E27FC236}">
                <a16:creationId xmlns:a16="http://schemas.microsoft.com/office/drawing/2014/main" id="{80EDF8DB-E749-8471-3ACA-2FFE3006FC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9" r="20198"/>
          <a:stretch/>
        </p:blipFill>
        <p:spPr bwMode="auto">
          <a:xfrm>
            <a:off x="304800" y="3167764"/>
            <a:ext cx="1894114" cy="187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inal de Adição 7">
            <a:extLst>
              <a:ext uri="{FF2B5EF4-FFF2-40B4-BE49-F238E27FC236}">
                <a16:creationId xmlns:a16="http://schemas.microsoft.com/office/drawing/2014/main" id="{89317CF7-D83C-5980-45A9-863C64A2BE61}"/>
              </a:ext>
            </a:extLst>
          </p:cNvPr>
          <p:cNvSpPr>
            <a:spLocks noChangeAspect="1"/>
          </p:cNvSpPr>
          <p:nvPr/>
        </p:nvSpPr>
        <p:spPr>
          <a:xfrm>
            <a:off x="2198914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inal de Adição 9">
            <a:extLst>
              <a:ext uri="{FF2B5EF4-FFF2-40B4-BE49-F238E27FC236}">
                <a16:creationId xmlns:a16="http://schemas.microsoft.com/office/drawing/2014/main" id="{C6DC4B29-EABA-20F7-BB46-C33BEC93E2DD}"/>
              </a:ext>
            </a:extLst>
          </p:cNvPr>
          <p:cNvSpPr>
            <a:spLocks noChangeAspect="1"/>
          </p:cNvSpPr>
          <p:nvPr/>
        </p:nvSpPr>
        <p:spPr>
          <a:xfrm>
            <a:off x="5279613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inal de Adição 10">
            <a:extLst>
              <a:ext uri="{FF2B5EF4-FFF2-40B4-BE49-F238E27FC236}">
                <a16:creationId xmlns:a16="http://schemas.microsoft.com/office/drawing/2014/main" id="{FF65B64B-136B-DCC4-8A01-509D3D5CD19F}"/>
              </a:ext>
            </a:extLst>
          </p:cNvPr>
          <p:cNvSpPr>
            <a:spLocks noChangeAspect="1"/>
          </p:cNvSpPr>
          <p:nvPr/>
        </p:nvSpPr>
        <p:spPr>
          <a:xfrm>
            <a:off x="7968386" y="3533294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619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5BD9F-A5F9-C006-2D60-3988AFB7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98648-3AD3-9986-3010-6210876DC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Quiz: “</a:t>
            </a:r>
            <a:r>
              <a:rPr lang="pt-BR" b="1" i="1" dirty="0"/>
              <a:t>TP557 – Minimizando o erro</a:t>
            </a:r>
            <a:r>
              <a:rPr lang="pt-BR" dirty="0"/>
              <a:t>”.</a:t>
            </a:r>
          </a:p>
          <a:p>
            <a:r>
              <a:rPr lang="pt-BR" dirty="0"/>
              <a:t>Exercício: </a:t>
            </a:r>
            <a:r>
              <a:rPr lang="pt-BR" dirty="0">
                <a:hlinkClick r:id="rId3"/>
              </a:rPr>
              <a:t>Gradiente descendente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85202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Perguntas?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19759815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5991458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0CD40C-581D-767F-12ED-42D2CB786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881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7200" dirty="0"/>
              <a:t>Anexo:</a:t>
            </a:r>
          </a:p>
          <a:p>
            <a:pPr marL="0" indent="0" algn="ctr">
              <a:buNone/>
            </a:pPr>
            <a:r>
              <a:rPr lang="pt-BR" sz="7200" dirty="0"/>
              <a:t>Cálculo do vetor gradiente</a:t>
            </a:r>
          </a:p>
        </p:txBody>
      </p:sp>
    </p:spTree>
    <p:extLst>
      <p:ext uri="{BB962C8B-B14F-4D97-AF65-F5344CB8AC3E}">
        <p14:creationId xmlns:p14="http://schemas.microsoft.com/office/powerpoint/2010/main" val="42109490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86E35-2132-957C-5119-8416C939A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Cálculo do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C5EC678-4C25-1184-B2F1-399C0F2360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46971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dirty="0"/>
                  <a:t>Considerando o hiperplano como a função hipótese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 vetor gradiente é calculado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𝐽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𝐽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dirty="0"/>
                  <a:t>Assim, o vetor gradiente da função de erro em relação aos pesos é dado por</a:t>
                </a:r>
                <a:endParaRPr lang="pt-B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C5EC678-4C25-1184-B2F1-399C0F2360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46971" cy="5032375"/>
              </a:xfrm>
              <a:blipFill>
                <a:blip r:embed="rId2"/>
                <a:stretch>
                  <a:fillRect l="-1093" t="-1937" r="-98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13655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8F244-8587-36D5-74B4-58E14CF70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Cálculo do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CF9ACC0-4818-6B4A-41ED-7792491481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79822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dirty="0"/>
                  <a:t>Como a operação de derivada é distributiva, podemos reescrever a equação acima como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den>
                          </m:f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sz="2900" dirty="0"/>
                  <a:t>Substituindo a função hipótese na equação acima, temos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den>
                          </m:f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1" i="1" dirty="0">
                  <a:latin typeface="Cambria Math" panose="02040503050406030204" pitchFamily="18" charset="0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CF9ACC0-4818-6B4A-41ED-7792491481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79822" cy="5032375"/>
              </a:xfrm>
              <a:blipFill>
                <a:blip r:embed="rId2"/>
                <a:stretch>
                  <a:fillRect l="-1211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96396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ABBBB-477C-EF02-B776-2500DDBD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Cálculo do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4DE09F2-2B35-83A3-2A1C-AD25FB1805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dirty="0"/>
                  <a:t>Aplicando a regra da cadeia, reescrevemos a equação anterior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  <m:f>
                            <m:f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den>
                          </m:f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sz="2900" dirty="0"/>
                  <a:t>Sabendo que a derivada de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pt-BR" b="1" i="1" dirty="0">
                    <a:latin typeface="Cambria Math" panose="02040503050406030204" pitchFamily="18" charset="0"/>
                  </a:rPr>
                  <a:t> </a:t>
                </a:r>
                <a:r>
                  <a:rPr lang="pt-BR" sz="2900" dirty="0"/>
                  <a:t>é igual 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, reescrevemos a equação anterior como</a:t>
                </a:r>
                <a:endParaRPr lang="pt-BR" sz="29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4DE09F2-2B35-83A3-2A1C-AD25FB1805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5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66048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EE0937-F834-88AD-E3E6-94886F7D8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Cálculo do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047B17F-DE79-FCF4-4732-AC53E27E57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120919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t-BR" dirty="0"/>
                  <a:t>Fazendo</a:t>
                </a:r>
                <a:r>
                  <a:rPr lang="pt-BR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+⋯+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d>
                                          <m:d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d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⋯+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d>
                                          <m:d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d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⋯+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Notem que a equação acima é um </a:t>
                </a:r>
                <a:r>
                  <a:rPr lang="pt-BR" b="1" i="1" dirty="0"/>
                  <a:t>vetor coluna </a:t>
                </a:r>
                <a:r>
                  <a:rPr lang="pt-BR" dirty="0"/>
                  <a:t>com dimensão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+1×1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047B17F-DE79-FCF4-4732-AC53E27E57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120919" cy="5032375"/>
              </a:xfrm>
              <a:blipFill>
                <a:blip r:embed="rId2"/>
                <a:stretch>
                  <a:fillRect l="-1096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32647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9B9A54-37B4-8767-0F70-8AFDB27C5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Cálculo do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BD817CF-4D8D-9B30-5AB1-25FC1DC3EE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18179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t-BR" dirty="0"/>
                  <a:t>Podemos reescrever a equação (i.e., vetor) anterior como uma multiplicação matricial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Percebam que temos a multiplicação de uma matriz com dimensão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+1×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/>
                  <a:t> por um vetor coluna de dimensão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pt-BR" dirty="0"/>
                  <a:t>.</a:t>
                </a:r>
              </a:p>
              <a:p>
                <a:pPr marL="0" indent="0">
                  <a:buNone/>
                </a:pPr>
                <a:r>
                  <a:rPr lang="pt-BR" dirty="0"/>
                  <a:t>A matriz contém em cada linha todos os valores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/>
                  <a:t> de um </a:t>
                </a:r>
                <a:r>
                  <a:rPr lang="pt-BR" b="1" i="1" dirty="0"/>
                  <a:t>único</a:t>
                </a:r>
                <a:r>
                  <a:rPr lang="pt-BR" dirty="0"/>
                  <a:t> atributo.</a:t>
                </a:r>
              </a:p>
              <a:p>
                <a:pPr marL="0" indent="0">
                  <a:buNone/>
                </a:pPr>
                <a:r>
                  <a:rPr lang="pt-BR" dirty="0"/>
                  <a:t>O vetor contém em cada linha a diferença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para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até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BD817CF-4D8D-9B30-5AB1-25FC1DC3EE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18179" cy="5032375"/>
              </a:xfrm>
              <a:blipFill>
                <a:blip r:embed="rId2"/>
                <a:stretch>
                  <a:fillRect l="-1106" t="-1937" b="-32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9269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D1129-3E5F-BB00-90C5-B1ADC3697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DC095D-537A-22C7-EBAE-27CDB323C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1825624"/>
            <a:ext cx="5920148" cy="5032375"/>
          </a:xfrm>
        </p:spPr>
        <p:txBody>
          <a:bodyPr/>
          <a:lstStyle/>
          <a:p>
            <a:r>
              <a:rPr lang="pt-BR" dirty="0"/>
              <a:t>Lembrem-se que a função de erro é função dos pesos.</a:t>
            </a:r>
          </a:p>
          <a:p>
            <a:r>
              <a:rPr lang="pt-BR" dirty="0"/>
              <a:t>Ou seja, o erro varia se variarmos os valores dos pesos.</a:t>
            </a:r>
          </a:p>
          <a:p>
            <a:r>
              <a:rPr lang="pt-BR" dirty="0"/>
              <a:t>Portanto, variando os pesos, conseguimos, em alguns casos, visualizar a superfície de erro.</a:t>
            </a:r>
          </a:p>
          <a:p>
            <a:r>
              <a:rPr lang="pt-BR" dirty="0"/>
              <a:t>O ponto mais baixo dessa superfície nos dá os valores dos pesos que minimizam a função de erro.</a:t>
            </a:r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DEF42327-FE25-D06C-1BA4-1044BB88E6BA}"/>
              </a:ext>
            </a:extLst>
          </p:cNvPr>
          <p:cNvSpPr/>
          <p:nvPr/>
        </p:nvSpPr>
        <p:spPr>
          <a:xfrm>
            <a:off x="1190625" y="2990850"/>
            <a:ext cx="3429000" cy="1752634"/>
          </a:xfrm>
          <a:custGeom>
            <a:avLst/>
            <a:gdLst>
              <a:gd name="connsiteX0" fmla="*/ 0 w 3429000"/>
              <a:gd name="connsiteY0" fmla="*/ 38100 h 1752634"/>
              <a:gd name="connsiteX1" fmla="*/ 1714500 w 3429000"/>
              <a:gd name="connsiteY1" fmla="*/ 1752600 h 1752634"/>
              <a:gd name="connsiteX2" fmla="*/ 3429000 w 3429000"/>
              <a:gd name="connsiteY2" fmla="*/ 0 h 175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0" h="1752634">
                <a:moveTo>
                  <a:pt x="0" y="38100"/>
                </a:moveTo>
                <a:cubicBezTo>
                  <a:pt x="571500" y="898525"/>
                  <a:pt x="1143000" y="1758950"/>
                  <a:pt x="1714500" y="1752600"/>
                </a:cubicBezTo>
                <a:cubicBezTo>
                  <a:pt x="2286000" y="1746250"/>
                  <a:pt x="3119438" y="314325"/>
                  <a:pt x="34290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67ABC768-3815-E831-0C97-E8855096661A}"/>
              </a:ext>
            </a:extLst>
          </p:cNvPr>
          <p:cNvGrpSpPr>
            <a:grpSpLocks noChangeAspect="1"/>
          </p:cNvGrpSpPr>
          <p:nvPr/>
        </p:nvGrpSpPr>
        <p:grpSpPr>
          <a:xfrm>
            <a:off x="974017" y="2353696"/>
            <a:ext cx="3962612" cy="2939417"/>
            <a:chOff x="1323650" y="2793841"/>
            <a:chExt cx="3325297" cy="2466665"/>
          </a:xfrm>
        </p:grpSpPr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7AB11825-DED9-0755-3C01-AE4F9FE3999E}"/>
                </a:ext>
              </a:extLst>
            </p:cNvPr>
            <p:cNvCxnSpPr>
              <a:cxnSpLocks/>
            </p:cNvCxnSpPr>
            <p:nvPr/>
          </p:nvCxnSpPr>
          <p:spPr>
            <a:xfrm>
              <a:off x="1323650" y="4944191"/>
              <a:ext cx="324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EA05BAC9-6B44-423D-2536-0E084678E6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3651" y="2868202"/>
              <a:ext cx="0" cy="20759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03916136-D69B-2BB8-2BFB-565DB4343C26}"/>
                    </a:ext>
                  </a:extLst>
                </p:cNvPr>
                <p:cNvSpPr txBox="1"/>
                <p:nvPr/>
              </p:nvSpPr>
              <p:spPr>
                <a:xfrm>
                  <a:off x="1323650" y="2793841"/>
                  <a:ext cx="1967192" cy="3099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3650" y="2793841"/>
                  <a:ext cx="1967192" cy="309932"/>
                </a:xfrm>
                <a:prstGeom prst="rect">
                  <a:avLst/>
                </a:prstGeom>
                <a:blipFill>
                  <a:blip r:embed="rId3"/>
                  <a:stretch>
                    <a:fillRect l="-2344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350198C6-074B-8C9E-4D2C-61E27F2097E6}"/>
                </a:ext>
              </a:extLst>
            </p:cNvPr>
            <p:cNvSpPr txBox="1"/>
            <p:nvPr/>
          </p:nvSpPr>
          <p:spPr>
            <a:xfrm>
              <a:off x="4114956" y="4950574"/>
              <a:ext cx="533991" cy="309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D23054B4-76D1-FDE0-C4E0-B50F8C5B9F06}"/>
                </a:ext>
              </a:extLst>
            </p:cNvPr>
            <p:cNvCxnSpPr/>
            <p:nvPr/>
          </p:nvCxnSpPr>
          <p:spPr>
            <a:xfrm>
              <a:off x="1326057" y="4800159"/>
              <a:ext cx="1620000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36A116B3-306D-3108-C86D-792D43CB524A}"/>
                </a:ext>
              </a:extLst>
            </p:cNvPr>
            <p:cNvSpPr txBox="1"/>
            <p:nvPr/>
          </p:nvSpPr>
          <p:spPr>
            <a:xfrm>
              <a:off x="2475227" y="4386103"/>
              <a:ext cx="895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042FAB7B-7B31-CDA5-BF9F-700F09D71BB4}"/>
                </a:ext>
              </a:extLst>
            </p:cNvPr>
            <p:cNvCxnSpPr>
              <a:cxnSpLocks/>
            </p:cNvCxnSpPr>
            <p:nvPr/>
          </p:nvCxnSpPr>
          <p:spPr>
            <a:xfrm>
              <a:off x="2941952" y="4793809"/>
              <a:ext cx="0" cy="1440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3BCE11F1-B4F2-C22B-2609-D0E654B43F80}"/>
                </a:ext>
              </a:extLst>
            </p:cNvPr>
            <p:cNvSpPr/>
            <p:nvPr/>
          </p:nvSpPr>
          <p:spPr>
            <a:xfrm>
              <a:off x="2922902" y="478110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5E7AA64F-3A3B-2E0F-04AA-AEDD3865818F}"/>
                  </a:ext>
                </a:extLst>
              </p:cNvPr>
              <p:cNvSpPr txBox="1"/>
              <p:nvPr/>
            </p:nvSpPr>
            <p:spPr>
              <a:xfrm>
                <a:off x="624375" y="5438348"/>
                <a:ext cx="4979023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5E7AA64F-3A3B-2E0F-04AA-AEDD38658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75" y="5438348"/>
                <a:ext cx="4979023" cy="11308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B6EBFD90-37A8-DED8-FEF5-28643B6939A3}"/>
                  </a:ext>
                </a:extLst>
              </p:cNvPr>
              <p:cNvSpPr txBox="1"/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timo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B6EBFD90-37A8-DED8-FEF5-28643B693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69622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8B7C6E-B23A-A079-E0B3-7110FA21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Cálculo do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1955E10-4B16-2D29-24BC-850FAB262A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00371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dirty="0"/>
                  <a:t>Se definirmos uma matriz que contém todos 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exemplos de todos 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atributos e que tem dimensão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e dois vetores coluna com dimensões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pt-BR" dirty="0"/>
                  <a:t> contendo todos os valores esperados (i.e., rótulos) e todos os valores preditos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e>
                          </m:mr>
                          <m:m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         e 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̂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e>
                          </m:mr>
                          <m:m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1955E10-4B16-2D29-24BC-850FAB262A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00371" cy="5032375"/>
              </a:xfrm>
              <a:blipFill>
                <a:blip r:embed="rId2"/>
                <a:stretch>
                  <a:fillRect l="-1098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27198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6E48CD-5975-9166-CE39-4E765E641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Cálculo do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B6FE6F4-46A6-5D0C-B281-F2FF9F531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44209" cy="50323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pt-BR" dirty="0"/>
                  <a:t>Usando a matriz e os vetores definidos no slide anterior, podemos reescrever o vetor gradiente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pt-BR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pt-BR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pt-B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 resultado da multiplicação matricial acima continua resultando em um</a:t>
                </a:r>
                <a:r>
                  <a:rPr lang="pt-BR" b="1" i="1" dirty="0"/>
                  <a:t> vetor coluna </a:t>
                </a:r>
                <a:r>
                  <a:rPr lang="pt-BR" dirty="0"/>
                  <a:t>com dimensão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+1×1</m:t>
                    </m:r>
                  </m:oMath>
                </a14:m>
                <a:r>
                  <a:rPr lang="pt-BR" dirty="0"/>
                  <a:t>, ou seja,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+1×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+1×1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B6FE6F4-46A6-5D0C-B281-F2FF9F531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44209" cy="5032375"/>
              </a:xfrm>
              <a:blipFill>
                <a:blip r:embed="rId2"/>
                <a:stretch>
                  <a:fillRect l="-1084" t="-2663" b="-9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83645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9A506-6095-A71D-6399-41F877CB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Equação de atualização dos pesos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89A84A6-B9EC-4293-8CA4-DDE6F7AF7C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31193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t-BR" dirty="0"/>
                  <a:t>Utilizando o resultado anterior, podemos reescrever a equação de atualização dos pesos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pt-B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               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A soma acima deve resultar em um vetor coluna com dimensão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+1×1</m:t>
                    </m:r>
                  </m:oMath>
                </a14:m>
                <a:r>
                  <a:rPr lang="pt-BR" dirty="0"/>
                  <a:t>, pois esta é a dimensão dos dois vetores sendo somados. </a:t>
                </a:r>
              </a:p>
              <a:p>
                <a:pPr marL="0" indent="0">
                  <a:buNone/>
                </a:pPr>
                <a:r>
                  <a:rPr lang="pt-BR" dirty="0"/>
                  <a:t>Lembrem-se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+1×1</m:t>
                    </m:r>
                  </m:oMath>
                </a14:m>
                <a:r>
                  <a:rPr lang="pt-BR" dirty="0"/>
                  <a:t> é a dimensão do vetor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, o qual contém todos os pesos do modelo e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</m:d>
                  </m:oMath>
                </a14:m>
                <a:r>
                  <a:rPr lang="pt-BR" dirty="0"/>
                  <a:t> tem dimensão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+1×1</m:t>
                    </m:r>
                  </m:oMath>
                </a14:m>
                <a:r>
                  <a:rPr lang="pt-BR" dirty="0"/>
                  <a:t> também.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89A84A6-B9EC-4293-8CA4-DDE6F7AF7C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31193" cy="5032375"/>
              </a:xfrm>
              <a:blipFill>
                <a:blip r:embed="rId2"/>
                <a:stretch>
                  <a:fillRect l="-1095" t="-1937" r="-5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88599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9A506-6095-A71D-6399-41F877CB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Equação de atualização dos pesos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89A84A6-B9EC-4293-8CA4-DDE6F7AF7C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353801" cy="503237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pt-BR" dirty="0"/>
                  <a:t>Podemos reescrever a equação de atualização dos pesos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d>
                                          <m:d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r>
                          <a:rPr lang="pt-BR" b="1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  <m:d>
                                          <m:d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pt-B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d>
                                          <m:d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d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+⋯+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d>
                                          <m:d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d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+⋯+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89A84A6-B9EC-4293-8CA4-DDE6F7AF7C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353801" cy="5032375"/>
              </a:xfrm>
              <a:blipFill>
                <a:blip r:embed="rId2"/>
                <a:stretch>
                  <a:fillRect l="-913" t="-18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5094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830BE789-9BD9-1C30-4AE5-57AC2F02EA46}"/>
              </a:ext>
            </a:extLst>
          </p:cNvPr>
          <p:cNvSpPr/>
          <p:nvPr/>
        </p:nvSpPr>
        <p:spPr>
          <a:xfrm>
            <a:off x="1190625" y="2990850"/>
            <a:ext cx="3429000" cy="1752634"/>
          </a:xfrm>
          <a:custGeom>
            <a:avLst/>
            <a:gdLst>
              <a:gd name="connsiteX0" fmla="*/ 0 w 3429000"/>
              <a:gd name="connsiteY0" fmla="*/ 38100 h 1752634"/>
              <a:gd name="connsiteX1" fmla="*/ 1714500 w 3429000"/>
              <a:gd name="connsiteY1" fmla="*/ 1752600 h 1752634"/>
              <a:gd name="connsiteX2" fmla="*/ 3429000 w 3429000"/>
              <a:gd name="connsiteY2" fmla="*/ 0 h 175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0" h="1752634">
                <a:moveTo>
                  <a:pt x="0" y="38100"/>
                </a:moveTo>
                <a:cubicBezTo>
                  <a:pt x="571500" y="898525"/>
                  <a:pt x="1143000" y="1758950"/>
                  <a:pt x="1714500" y="1752600"/>
                </a:cubicBezTo>
                <a:cubicBezTo>
                  <a:pt x="2286000" y="1746250"/>
                  <a:pt x="3119438" y="314325"/>
                  <a:pt x="34290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Formato da função de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9041" y="1825624"/>
            <a:ext cx="6011175" cy="503237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Lembrem-se que a função de erro que usamos anteriormente, a </a:t>
            </a:r>
            <a:r>
              <a:rPr lang="pt-BR" b="1" i="1" dirty="0">
                <a:solidFill>
                  <a:srgbClr val="00B050"/>
                </a:solidFill>
              </a:rPr>
              <a:t>função do EQM, é quadrática</a:t>
            </a:r>
            <a:r>
              <a:rPr lang="pt-BR" dirty="0"/>
              <a:t>.</a:t>
            </a:r>
          </a:p>
          <a:p>
            <a:r>
              <a:rPr lang="pt-BR" dirty="0"/>
              <a:t>E como vimos no exemplo, </a:t>
            </a:r>
            <a:r>
              <a:rPr lang="pt-BR" b="1" i="1" dirty="0">
                <a:solidFill>
                  <a:srgbClr val="00B050"/>
                </a:solidFill>
              </a:rPr>
              <a:t>funções quadráticas </a:t>
            </a:r>
            <a:r>
              <a:rPr lang="pt-BR" dirty="0"/>
              <a:t>têm a</a:t>
            </a:r>
            <a:r>
              <a:rPr lang="pt-BR" b="1" i="1" dirty="0">
                <a:solidFill>
                  <a:srgbClr val="00B050"/>
                </a:solidFill>
              </a:rPr>
              <a:t> forma de</a:t>
            </a:r>
            <a:r>
              <a:rPr lang="pt-BR" dirty="0"/>
              <a:t> </a:t>
            </a:r>
            <a:r>
              <a:rPr lang="pt-BR" b="1" i="1" dirty="0">
                <a:solidFill>
                  <a:srgbClr val="00B050"/>
                </a:solidFill>
              </a:rPr>
              <a:t>parábolas</a:t>
            </a:r>
            <a:r>
              <a:rPr lang="pt-BR" dirty="0"/>
              <a:t> </a:t>
            </a:r>
            <a:r>
              <a:rPr lang="pt-BR" b="1" i="1" dirty="0">
                <a:solidFill>
                  <a:srgbClr val="00B050"/>
                </a:solidFill>
              </a:rPr>
              <a:t>convexas</a:t>
            </a:r>
            <a:r>
              <a:rPr lang="pt-BR" dirty="0"/>
              <a:t>.</a:t>
            </a:r>
          </a:p>
          <a:p>
            <a:r>
              <a:rPr lang="pt-BR" dirty="0"/>
              <a:t>A </a:t>
            </a:r>
            <a:r>
              <a:rPr lang="pt-BR" b="1" i="1" dirty="0">
                <a:solidFill>
                  <a:srgbClr val="00B050"/>
                </a:solidFill>
              </a:rPr>
              <a:t>convexidade</a:t>
            </a:r>
            <a:r>
              <a:rPr lang="pt-BR" dirty="0"/>
              <a:t> é </a:t>
            </a:r>
            <a:r>
              <a:rPr lang="pt-BR" b="1" i="1" dirty="0">
                <a:solidFill>
                  <a:srgbClr val="00B050"/>
                </a:solidFill>
              </a:rPr>
              <a:t>importante</a:t>
            </a:r>
            <a:r>
              <a:rPr lang="pt-BR" dirty="0"/>
              <a:t> pois </a:t>
            </a:r>
            <a:r>
              <a:rPr lang="pt-BR" b="1" i="1" dirty="0">
                <a:solidFill>
                  <a:srgbClr val="00B050"/>
                </a:solidFill>
              </a:rPr>
              <a:t>garante</a:t>
            </a:r>
            <a:r>
              <a:rPr lang="pt-BR" dirty="0"/>
              <a:t> que a </a:t>
            </a:r>
            <a:r>
              <a:rPr lang="pt-BR" b="1" i="1" dirty="0">
                <a:solidFill>
                  <a:srgbClr val="00B050"/>
                </a:solidFill>
              </a:rPr>
              <a:t>função tenha apenas um ponto de mínimo, o </a:t>
            </a:r>
            <a:r>
              <a:rPr lang="pt-BR" b="1" i="1" dirty="0">
                <a:solidFill>
                  <a:srgbClr val="7030A0"/>
                </a:solidFill>
              </a:rPr>
              <a:t>mínimo global</a:t>
            </a:r>
            <a:r>
              <a:rPr lang="pt-BR" dirty="0"/>
              <a:t>.</a:t>
            </a:r>
          </a:p>
          <a:p>
            <a:r>
              <a:rPr lang="pt-BR" dirty="0"/>
              <a:t>Isso permite que encontremos a solução ótima de forma mais eficiente.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595E690C-A133-B1B0-72E4-B7F425367050}"/>
              </a:ext>
            </a:extLst>
          </p:cNvPr>
          <p:cNvGrpSpPr>
            <a:grpSpLocks noChangeAspect="1"/>
          </p:cNvGrpSpPr>
          <p:nvPr/>
        </p:nvGrpSpPr>
        <p:grpSpPr>
          <a:xfrm>
            <a:off x="974017" y="2353696"/>
            <a:ext cx="3962612" cy="2939417"/>
            <a:chOff x="1323650" y="2793841"/>
            <a:chExt cx="3325297" cy="2466665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1323650" y="4944191"/>
              <a:ext cx="324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3651" y="2868202"/>
              <a:ext cx="0" cy="20759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1323650" y="2793841"/>
                  <a:ext cx="1967192" cy="3099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3650" y="2793841"/>
                  <a:ext cx="1967192" cy="309932"/>
                </a:xfrm>
                <a:prstGeom prst="rect">
                  <a:avLst/>
                </a:prstGeom>
                <a:blipFill>
                  <a:blip r:embed="rId3"/>
                  <a:stretch>
                    <a:fillRect l="-2344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114956" y="4950574"/>
              <a:ext cx="533991" cy="309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1326057" y="4800159"/>
              <a:ext cx="1620000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475227" y="4386103"/>
              <a:ext cx="895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41952" y="4793809"/>
              <a:ext cx="0" cy="1440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922902" y="478110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43DA85D1-4D90-5FC1-15B5-A84453E4F6E7}"/>
                  </a:ext>
                </a:extLst>
              </p:cNvPr>
              <p:cNvSpPr txBox="1"/>
              <p:nvPr/>
            </p:nvSpPr>
            <p:spPr>
              <a:xfrm>
                <a:off x="624375" y="5438348"/>
                <a:ext cx="4979023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43DA85D1-4D90-5FC1-15B5-A84453E4F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75" y="5438348"/>
                <a:ext cx="4979023" cy="11308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3356027E-1373-2AE7-2282-A045FF430AE9}"/>
                  </a:ext>
                </a:extLst>
              </p:cNvPr>
              <p:cNvSpPr txBox="1"/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timo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3356027E-1373-2AE7-2282-A045FF430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8730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D9013326-EF21-4EBB-9732-E899F67B9080}"/>
              </a:ext>
            </a:extLst>
          </p:cNvPr>
          <p:cNvSpPr/>
          <p:nvPr/>
        </p:nvSpPr>
        <p:spPr>
          <a:xfrm>
            <a:off x="1190625" y="2990850"/>
            <a:ext cx="3429000" cy="1752634"/>
          </a:xfrm>
          <a:custGeom>
            <a:avLst/>
            <a:gdLst>
              <a:gd name="connsiteX0" fmla="*/ 0 w 3429000"/>
              <a:gd name="connsiteY0" fmla="*/ 38100 h 1752634"/>
              <a:gd name="connsiteX1" fmla="*/ 1714500 w 3429000"/>
              <a:gd name="connsiteY1" fmla="*/ 1752600 h 1752634"/>
              <a:gd name="connsiteX2" fmla="*/ 3429000 w 3429000"/>
              <a:gd name="connsiteY2" fmla="*/ 0 h 175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0" h="1752634">
                <a:moveTo>
                  <a:pt x="0" y="38100"/>
                </a:moveTo>
                <a:cubicBezTo>
                  <a:pt x="571500" y="898525"/>
                  <a:pt x="1143000" y="1758950"/>
                  <a:pt x="1714500" y="1752600"/>
                </a:cubicBezTo>
                <a:cubicBezTo>
                  <a:pt x="2286000" y="1746250"/>
                  <a:pt x="3119438" y="314325"/>
                  <a:pt x="34290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 de mínimo de uma função convexa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6819" y="1825624"/>
            <a:ext cx="6123397" cy="5032376"/>
          </a:xfrm>
        </p:spPr>
        <p:txBody>
          <a:bodyPr>
            <a:normAutofit/>
          </a:bodyPr>
          <a:lstStyle/>
          <a:p>
            <a:r>
              <a:rPr lang="pt-BR" dirty="0"/>
              <a:t>Se queremos encontrar o </a:t>
            </a:r>
            <a:r>
              <a:rPr lang="pt-BR" b="1" i="1" dirty="0">
                <a:solidFill>
                  <a:srgbClr val="00B050"/>
                </a:solidFill>
              </a:rPr>
              <a:t>mínimo</a:t>
            </a:r>
            <a:r>
              <a:rPr lang="pt-BR" dirty="0"/>
              <a:t> da função, basta buscarmos a </a:t>
            </a:r>
            <a:r>
              <a:rPr lang="pt-BR" b="1" i="1" dirty="0">
                <a:solidFill>
                  <a:srgbClr val="7030A0"/>
                </a:solidFill>
              </a:rPr>
              <a:t>parte mais baixa da parábola</a:t>
            </a:r>
            <a:r>
              <a:rPr lang="pt-BR" dirty="0"/>
              <a:t>.</a:t>
            </a:r>
          </a:p>
          <a:p>
            <a:r>
              <a:rPr lang="pt-BR" dirty="0"/>
              <a:t>Não importa quais sejam os valores dos pesos e onde a função de erro é plotada no gráfico, nós </a:t>
            </a:r>
            <a:r>
              <a:rPr lang="pt-BR" b="1" i="1" dirty="0"/>
              <a:t>sempre teremos </a:t>
            </a:r>
            <a:r>
              <a:rPr lang="pt-BR" b="1" i="1" dirty="0">
                <a:solidFill>
                  <a:srgbClr val="00B050"/>
                </a:solidFill>
              </a:rPr>
              <a:t>certeza</a:t>
            </a:r>
            <a:r>
              <a:rPr lang="pt-BR" b="1" i="1" dirty="0"/>
              <a:t> de que o </a:t>
            </a:r>
            <a:r>
              <a:rPr lang="pt-BR" b="1" i="1" dirty="0">
                <a:solidFill>
                  <a:srgbClr val="00B050"/>
                </a:solidFill>
              </a:rPr>
              <a:t>mínimo está na parte inferior da parábola</a:t>
            </a:r>
            <a:r>
              <a:rPr lang="pt-BR" dirty="0"/>
              <a:t>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595E690C-A133-B1B0-72E4-B7F425367050}"/>
              </a:ext>
            </a:extLst>
          </p:cNvPr>
          <p:cNvGrpSpPr>
            <a:grpSpLocks noChangeAspect="1"/>
          </p:cNvGrpSpPr>
          <p:nvPr/>
        </p:nvGrpSpPr>
        <p:grpSpPr>
          <a:xfrm>
            <a:off x="974017" y="2353696"/>
            <a:ext cx="3962612" cy="2939417"/>
            <a:chOff x="1323650" y="2793841"/>
            <a:chExt cx="3325297" cy="2466665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1323650" y="4944191"/>
              <a:ext cx="324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3651" y="2868202"/>
              <a:ext cx="0" cy="20759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1323650" y="2793841"/>
                  <a:ext cx="2125406" cy="3099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3650" y="2793841"/>
                  <a:ext cx="2125406" cy="309932"/>
                </a:xfrm>
                <a:prstGeom prst="rect">
                  <a:avLst/>
                </a:prstGeom>
                <a:blipFill>
                  <a:blip r:embed="rId3"/>
                  <a:stretch>
                    <a:fillRect l="-2169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114956" y="4950574"/>
              <a:ext cx="533991" cy="309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1326057" y="4800159"/>
              <a:ext cx="1620000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410291" y="4283075"/>
              <a:ext cx="895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41952" y="4793809"/>
              <a:ext cx="0" cy="1440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922902" y="478110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8F063B4C-03F8-0636-565D-874E617104A0}"/>
              </a:ext>
            </a:extLst>
          </p:cNvPr>
          <p:cNvCxnSpPr>
            <a:cxnSpLocks/>
          </p:cNvCxnSpPr>
          <p:nvPr/>
        </p:nvCxnSpPr>
        <p:spPr>
          <a:xfrm flipH="1">
            <a:off x="2922676" y="3590207"/>
            <a:ext cx="882208" cy="10882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C41DFBA-AE8A-4E79-F8A7-B31B1053F34D}"/>
                  </a:ext>
                </a:extLst>
              </p:cNvPr>
              <p:cNvSpPr txBox="1"/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timo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C41DFBA-AE8A-4E79-F8A7-B31B1053F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7753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erro indica o caminho a ser seguido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2280" y="1825624"/>
            <a:ext cx="6207936" cy="5032376"/>
          </a:xfrm>
        </p:spPr>
        <p:txBody>
          <a:bodyPr>
            <a:normAutofit/>
          </a:bodyPr>
          <a:lstStyle/>
          <a:p>
            <a:r>
              <a:rPr lang="pt-BR" dirty="0"/>
              <a:t>Assim, se dermos um palpite (</a:t>
            </a:r>
            <a:r>
              <a:rPr lang="pt-BR" b="1" i="1" dirty="0">
                <a:solidFill>
                  <a:srgbClr val="00B050"/>
                </a:solidFill>
              </a:rPr>
              <a:t>ponto inicial</a:t>
            </a:r>
            <a:r>
              <a:rPr lang="pt-BR" dirty="0"/>
              <a:t>) sobre os valores dos </a:t>
            </a:r>
            <a:r>
              <a:rPr lang="pt-BR" b="1" i="1" dirty="0">
                <a:solidFill>
                  <a:srgbClr val="00B050"/>
                </a:solidFill>
              </a:rPr>
              <a:t>pesos da função hipótese</a:t>
            </a:r>
            <a:r>
              <a:rPr lang="pt-BR" dirty="0"/>
              <a:t>, como mostrado ao lado, e calcularmos o </a:t>
            </a:r>
            <a:r>
              <a:rPr lang="pt-BR" b="1" i="1" dirty="0">
                <a:solidFill>
                  <a:srgbClr val="00B050"/>
                </a:solidFill>
              </a:rPr>
              <a:t>erro</a:t>
            </a:r>
            <a:r>
              <a:rPr lang="pt-BR" dirty="0"/>
              <a:t>, ele será </a:t>
            </a:r>
            <a:r>
              <a:rPr lang="pt-BR" b="1" i="1" dirty="0">
                <a:solidFill>
                  <a:srgbClr val="00B050"/>
                </a:solidFill>
              </a:rPr>
              <a:t>alto</a:t>
            </a:r>
            <a:r>
              <a:rPr lang="pt-BR" dirty="0"/>
              <a:t> e, consequentemente, saberemos que </a:t>
            </a:r>
            <a:r>
              <a:rPr lang="pt-BR" b="1" i="1" dirty="0">
                <a:solidFill>
                  <a:srgbClr val="00B050"/>
                </a:solidFill>
              </a:rPr>
              <a:t>estamos longe do ponto de mínimo</a:t>
            </a:r>
            <a:r>
              <a:rPr lang="pt-BR" dirty="0"/>
              <a:t>.</a:t>
            </a:r>
          </a:p>
          <a:p>
            <a:r>
              <a:rPr lang="pt-BR" dirty="0"/>
              <a:t>Portanto, quanto menor o erro, mais próximo estaremos do ponto ótimo.</a:t>
            </a:r>
          </a:p>
          <a:p>
            <a:r>
              <a:rPr lang="pt-BR" b="1" dirty="0"/>
              <a:t>OBS</a:t>
            </a:r>
            <a:r>
              <a:rPr lang="pt-BR" dirty="0"/>
              <a:t>.: Em geral, o erro nunca será igual a 0 devido aos dados estarem corrompidos por ruído.</a:t>
            </a: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CAABD4E6-0271-FDD3-1BDC-9F25BB67666F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AF02A9C-5A9B-AE81-9724-6E5E5F5C9AD5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974017" y="2353695"/>
                  <a:ext cx="26420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17" y="2353695"/>
                  <a:ext cx="2642076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079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367751" y="4232230"/>
              <a:ext cx="1066949" cy="55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83CF4C1-DDBF-4640-7392-235196C4D89B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9F7809-96CB-75B0-3DD7-F1D3CFFC0DDA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1DB7F58-65FD-F0F4-E3F8-1B7A5A7E2DA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051166-FB83-1C01-C24B-836CCA65DF27}"/>
                </a:ext>
              </a:extLst>
            </p:cNvPr>
            <p:cNvSpPr txBox="1"/>
            <p:nvPr/>
          </p:nvSpPr>
          <p:spPr>
            <a:xfrm>
              <a:off x="1232864" y="3046093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44201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072272-6A7D-4F6A-0F0F-8EECA4B0D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04027"/>
            <a:ext cx="10515600" cy="12784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/>
              <a:t>Como encontramos o ponto de mínimo através do erro?</a:t>
            </a:r>
          </a:p>
        </p:txBody>
      </p:sp>
    </p:spTree>
    <p:extLst>
      <p:ext uri="{BB962C8B-B14F-4D97-AF65-F5344CB8AC3E}">
        <p14:creationId xmlns:p14="http://schemas.microsoft.com/office/powerpoint/2010/main" val="1211512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54352" y="1825624"/>
                <a:ext cx="6874358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>
                    <a:solidFill>
                      <a:schemeClr val="tx1"/>
                    </a:solidFill>
                  </a:rPr>
                  <a:t>Se nós diferenciarmos a função de erro em um ponto qualquer em relação aos pesos, nós obtemos o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vetor gradiente</a:t>
                </a:r>
                <a:r>
                  <a:rPr lang="pt-BR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pt-B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Ele sempre aponta na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direção de maior crescimento da função</a:t>
                </a:r>
                <a:r>
                  <a:rPr lang="pt-BR" b="1" i="1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a partir de um determinado ponto.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54352" y="1825624"/>
                <a:ext cx="6874358" cy="5032376"/>
              </a:xfrm>
              <a:blipFill>
                <a:blip r:embed="rId3"/>
                <a:stretch>
                  <a:fillRect l="-1597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Agrupar 24">
            <a:extLst>
              <a:ext uri="{FF2B5EF4-FFF2-40B4-BE49-F238E27FC236}">
                <a16:creationId xmlns:a16="http://schemas.microsoft.com/office/drawing/2014/main" id="{CAABD4E6-0271-FDD3-1BDC-9F25BB67666F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AF02A9C-5A9B-AE81-9724-6E5E5F5C9AD5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974017" y="2353695"/>
                  <a:ext cx="24606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17" y="2353695"/>
                  <a:ext cx="246068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233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367751" y="4232230"/>
              <a:ext cx="1066949" cy="55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83CF4C1-DDBF-4640-7392-235196C4D89B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9F7809-96CB-75B0-3DD7-F1D3CFFC0DDA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1DB7F58-65FD-F0F4-E3F8-1B7A5A7E2DA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051166-FB83-1C01-C24B-836CCA65DF27}"/>
                </a:ext>
              </a:extLst>
            </p:cNvPr>
            <p:cNvSpPr txBox="1"/>
            <p:nvPr/>
          </p:nvSpPr>
          <p:spPr>
            <a:xfrm>
              <a:off x="1232864" y="3046093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AEECACA4-5B42-A865-92BE-067925FB1366}"/>
              </a:ext>
            </a:extLst>
          </p:cNvPr>
          <p:cNvCxnSpPr>
            <a:cxnSpLocks/>
          </p:cNvCxnSpPr>
          <p:nvPr/>
        </p:nvCxnSpPr>
        <p:spPr>
          <a:xfrm>
            <a:off x="1295851" y="3183756"/>
            <a:ext cx="473505" cy="797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1835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9494</TotalTime>
  <Words>5485</Words>
  <Application>Microsoft Office PowerPoint</Application>
  <PresentationFormat>Widescreen</PresentationFormat>
  <Paragraphs>427</Paragraphs>
  <Slides>43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Söhne</vt:lpstr>
      <vt:lpstr>Wingdings</vt:lpstr>
      <vt:lpstr>Tema do Office</vt:lpstr>
      <vt:lpstr>TP557 - Tópicos avançados em IoT e Machine Learning: Minimizando o erro</vt:lpstr>
      <vt:lpstr>O que vamos ver?</vt:lpstr>
      <vt:lpstr>Vetores gradiente</vt:lpstr>
      <vt:lpstr>Função de erro</vt:lpstr>
      <vt:lpstr>Formato da função de erro</vt:lpstr>
      <vt:lpstr>Ponto de mínimo de uma função convexa</vt:lpstr>
      <vt:lpstr>O erro indica o caminho a ser seguido</vt:lpstr>
      <vt:lpstr>Apresentação do PowerPoint</vt:lpstr>
      <vt:lpstr>Vetor gradiente</vt:lpstr>
      <vt:lpstr>Vetor gradiente</vt:lpstr>
      <vt:lpstr>Vetor gradiente</vt:lpstr>
      <vt:lpstr>Qual a distância até o mínimo?</vt:lpstr>
      <vt:lpstr>Passo de aprendizagem</vt:lpstr>
      <vt:lpstr>Passo de aprendizagem</vt:lpstr>
      <vt:lpstr>Otimização iterativa</vt:lpstr>
      <vt:lpstr>Tamanho do passo de aprendizagem</vt:lpstr>
      <vt:lpstr>Tamanho do passo de aprendizagem</vt:lpstr>
      <vt:lpstr>Tamanho do passo de aprendizagem</vt:lpstr>
      <vt:lpstr>Tamanho do passo de aprendizagem</vt:lpstr>
      <vt:lpstr>Tamanho do passo de aprendizagem</vt:lpstr>
      <vt:lpstr>Qual o tamanho de passo de aprendizagem usar?</vt:lpstr>
      <vt:lpstr>Formas de se ajustar o passo de aprendizagem</vt:lpstr>
      <vt:lpstr>Gradiente descendente</vt:lpstr>
      <vt:lpstr>Versões do gradiente descendente</vt:lpstr>
      <vt:lpstr>Versões do gradiente descendente</vt:lpstr>
      <vt:lpstr>Versões do gradiente descendente</vt:lpstr>
      <vt:lpstr>Gradiente descendente em batelada</vt:lpstr>
      <vt:lpstr>Gradiente descendente estocástico</vt:lpstr>
      <vt:lpstr>Gradiente descendente em mini-lotes</vt:lpstr>
      <vt:lpstr>Exemplo</vt:lpstr>
      <vt:lpstr>Atividades</vt:lpstr>
      <vt:lpstr>Apresentação do PowerPoint</vt:lpstr>
      <vt:lpstr>Apresentação do PowerPoint</vt:lpstr>
      <vt:lpstr>Apresentação do PowerPoint</vt:lpstr>
      <vt:lpstr>Cálculo do vetor gradiente</vt:lpstr>
      <vt:lpstr>Cálculo do vetor gradiente</vt:lpstr>
      <vt:lpstr>Cálculo do vetor gradiente</vt:lpstr>
      <vt:lpstr>Cálculo do vetor gradiente</vt:lpstr>
      <vt:lpstr>Cálculo do vetor gradiente</vt:lpstr>
      <vt:lpstr>Cálculo do vetor gradiente</vt:lpstr>
      <vt:lpstr>Cálculo do vetor gradiente</vt:lpstr>
      <vt:lpstr>Equação de atualização dos pesos</vt:lpstr>
      <vt:lpstr>Equação de atualização dos pesos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1897</cp:revision>
  <dcterms:created xsi:type="dcterms:W3CDTF">2020-01-20T13:50:05Z</dcterms:created>
  <dcterms:modified xsi:type="dcterms:W3CDTF">2023-09-28T17:27:59Z</dcterms:modified>
</cp:coreProperties>
</file>