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06" r:id="rId3"/>
    <p:sldId id="456" r:id="rId4"/>
    <p:sldId id="458" r:id="rId5"/>
    <p:sldId id="459" r:id="rId6"/>
    <p:sldId id="460" r:id="rId7"/>
    <p:sldId id="457" r:id="rId8"/>
    <p:sldId id="462" r:id="rId9"/>
    <p:sldId id="461" r:id="rId10"/>
    <p:sldId id="464" r:id="rId11"/>
    <p:sldId id="465" r:id="rId12"/>
    <p:sldId id="353" r:id="rId13"/>
    <p:sldId id="463" r:id="rId14"/>
    <p:sldId id="466" r:id="rId15"/>
    <p:sldId id="426" r:id="rId16"/>
    <p:sldId id="405" r:id="rId17"/>
    <p:sldId id="293" r:id="rId18"/>
    <p:sldId id="306" r:id="rId19"/>
    <p:sldId id="455" r:id="rId2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2567" autoAdjust="0"/>
  </p:normalViewPr>
  <p:slideViewPr>
    <p:cSldViewPr snapToGrid="0">
      <p:cViewPr varScale="1">
        <p:scale>
          <a:sx n="68" d="100"/>
          <a:sy n="68" d="100"/>
        </p:scale>
        <p:origin x="1522" y="43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-65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27/08/2023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</a:t>
            </a:r>
            <a:r>
              <a:rPr lang="pt-BR" sz="1200" dirty="0"/>
              <a:t>u seja, </a:t>
            </a:r>
            <a:r>
              <a:rPr lang="pt-BR" sz="1200" b="1" i="1" dirty="0"/>
              <a:t>rotulando incorretamente</a:t>
            </a:r>
            <a:r>
              <a:rPr lang="pt-BR" sz="1200" dirty="0"/>
              <a:t> os exemplos.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38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acurácia é uma métrica de avaliação comumente usada no contexto de classificação de modelos de aprendizado de máquina. Ela mede a proporção de exemplos classificados corretamente em relação ao total de exemplos avaliados. Em outras palavras, a acurácia fornece uma indicação de quão bem o modelo está fazendo suas previsões corretas em comparação com todas as previsões feitas.</a:t>
            </a:r>
          </a:p>
          <a:p>
            <a:endParaRPr lang="pt-BR" dirty="0"/>
          </a:p>
          <a:p>
            <a:r>
              <a:rPr lang="pt-BR" dirty="0"/>
              <a:t>A fórmula básica da acurácia é a seguinte:</a:t>
            </a:r>
          </a:p>
          <a:p>
            <a:endParaRPr lang="pt-BR" dirty="0"/>
          </a:p>
          <a:p>
            <a:r>
              <a:rPr lang="pt-BR" dirty="0"/>
              <a:t>\[ \</a:t>
            </a:r>
            <a:r>
              <a:rPr lang="pt-BR" dirty="0" err="1"/>
              <a:t>text</a:t>
            </a:r>
            <a:r>
              <a:rPr lang="pt-BR" dirty="0"/>
              <a:t>{Acurácia} = \</a:t>
            </a:r>
            <a:r>
              <a:rPr lang="pt-BR" dirty="0" err="1"/>
              <a:t>frac</a:t>
            </a:r>
            <a:r>
              <a:rPr lang="pt-BR" dirty="0"/>
              <a:t>{\</a:t>
            </a:r>
            <a:r>
              <a:rPr lang="pt-BR" dirty="0" err="1"/>
              <a:t>text</a:t>
            </a:r>
            <a:r>
              <a:rPr lang="pt-BR" dirty="0"/>
              <a:t>{Número de previsões corretas}}{\</a:t>
            </a:r>
            <a:r>
              <a:rPr lang="pt-BR" dirty="0" err="1"/>
              <a:t>text</a:t>
            </a:r>
            <a:r>
              <a:rPr lang="pt-BR" dirty="0"/>
              <a:t>{Total de exemplos}} \]</a:t>
            </a:r>
          </a:p>
          <a:p>
            <a:endParaRPr lang="pt-BR" dirty="0"/>
          </a:p>
          <a:p>
            <a:r>
              <a:rPr lang="pt-BR" dirty="0"/>
              <a:t>Por exemplo, se um modelo classificar corretamente 85 amostras de um total de 100, a acurácia seria \( \</a:t>
            </a:r>
            <a:r>
              <a:rPr lang="pt-BR" dirty="0" err="1"/>
              <a:t>frac</a:t>
            </a:r>
            <a:r>
              <a:rPr lang="pt-BR" dirty="0"/>
              <a:t>{85}{100} = 0.85 \), ou seja, 85%.</a:t>
            </a:r>
          </a:p>
          <a:p>
            <a:endParaRPr lang="pt-BR" dirty="0"/>
          </a:p>
          <a:p>
            <a:r>
              <a:rPr lang="pt-BR" dirty="0"/>
              <a:t>Apesar de ser uma métrica útil para avaliar a performance geral de um modelo, a acurácia pode ser enganosa em alguns cenários, especialmente quando os dados estão desbalanceados (quando uma classe é mais comum que a outra) ou quando os custos de falsos positivos e falsos negativos não são iguais. Portanto, em casos mais complexos, é importante considerar outras métricas, como precisão, recall, F1-score, entre outras, para ter uma visão mais completa do desempenho do modelo.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4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https://colab.research.google.com/github/zz4fap/tp557-iot-ml/blob/master/examples/Detec%C3%A7%C3%A3o_de_d%C3%ADgitos_escritos_%C3%A0_m%C3%A3o_com_dados_de_valida%C3%A7%C3%A3o_e_teste.ipynb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https://colab.research.google.com/github/zz4fap/tp557-iot-ml/blob/master/exercises/Exercicio_datasets.ipynb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0.png"/><Relationship Id="rId3" Type="http://schemas.openxmlformats.org/officeDocument/2006/relationships/image" Target="../media/image240.png"/><Relationship Id="rId7" Type="http://schemas.openxmlformats.org/officeDocument/2006/relationships/image" Target="../media/image281.png"/><Relationship Id="rId12" Type="http://schemas.openxmlformats.org/officeDocument/2006/relationships/image" Target="../media/image260.png"/><Relationship Id="rId2" Type="http://schemas.openxmlformats.org/officeDocument/2006/relationships/image" Target="../media/image2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250.png"/><Relationship Id="rId5" Type="http://schemas.openxmlformats.org/officeDocument/2006/relationships/image" Target="../media/image261.png"/><Relationship Id="rId10" Type="http://schemas.openxmlformats.org/officeDocument/2006/relationships/image" Target="../media/image241.png"/><Relationship Id="rId4" Type="http://schemas.openxmlformats.org/officeDocument/2006/relationships/image" Target="../media/image251.png"/><Relationship Id="rId9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10092796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Métricas para análise de classificadores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6F3810FD-8C1E-E235-CDF3-A845D40ED9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Matriz de confusão para caso multiclasses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6F3810FD-8C1E-E235-CDF3-A845D40ED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49053F-BDE4-C8D3-A996-B46C550898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6974397"/>
                  </p:ext>
                </p:extLst>
              </p:nvPr>
            </p:nvGraphicFramePr>
            <p:xfrm>
              <a:off x="349958" y="2834725"/>
              <a:ext cx="5610576" cy="3040125"/>
            </p:xfrm>
            <a:graphic>
              <a:graphicData uri="http://schemas.openxmlformats.org/drawingml/2006/table">
                <a:tbl>
                  <a:tblPr/>
                  <a:tblGrid>
                    <a:gridCol w="10837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03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2797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Classes </a:t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925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+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925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4377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8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+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4377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49053F-BDE4-C8D3-A996-B46C550898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6974397"/>
                  </p:ext>
                </p:extLst>
              </p:nvPr>
            </p:nvGraphicFramePr>
            <p:xfrm>
              <a:off x="349958" y="2834725"/>
              <a:ext cx="5610576" cy="3040125"/>
            </p:xfrm>
            <a:graphic>
              <a:graphicData uri="http://schemas.openxmlformats.org/drawingml/2006/table">
                <a:tbl>
                  <a:tblPr/>
                  <a:tblGrid>
                    <a:gridCol w="10837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03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861060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Classes </a:t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934" t="-7092" r="-515702" b="-2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925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934" t="-141121" r="-515702" b="-253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61060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934" t="-182979" r="-515702" b="-921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4377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8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4231" t="-725455" r="-200000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411" t="-725455" r="-100966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5411" t="-725455" r="-966" b="-1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4377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4FF6500-B127-E5EB-2288-D345D9AB58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879986"/>
                  </p:ext>
                </p:extLst>
              </p:nvPr>
            </p:nvGraphicFramePr>
            <p:xfrm>
              <a:off x="6355645" y="2834725"/>
              <a:ext cx="5610577" cy="3040125"/>
            </p:xfrm>
            <a:graphic>
              <a:graphicData uri="http://schemas.openxmlformats.org/drawingml/2006/table">
                <a:tbl>
                  <a:tblPr/>
                  <a:tblGrid>
                    <a:gridCol w="11288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51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2797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Classes </a:t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925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925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+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4377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800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+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4377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4FF6500-B127-E5EB-2288-D345D9AB58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879986"/>
                  </p:ext>
                </p:extLst>
              </p:nvPr>
            </p:nvGraphicFramePr>
            <p:xfrm>
              <a:off x="6355645" y="2834725"/>
              <a:ext cx="5610577" cy="3040125"/>
            </p:xfrm>
            <a:graphic>
              <a:graphicData uri="http://schemas.openxmlformats.org/drawingml/2006/table">
                <a:tbl>
                  <a:tblPr/>
                  <a:tblGrid>
                    <a:gridCol w="11288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51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861060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Classes </a:t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158" t="-7092" r="-548246" b="-2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61060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158" t="-106338" r="-548246" b="-166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925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158" t="-276415" r="-548246" b="-122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4377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800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231" t="-725455" r="-200481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5411" t="-725455" r="-101449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5411" t="-725455" r="-1449" b="-1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4377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7DCAE37-0B68-31FE-C4B4-15B3A38CF8F2}"/>
                  </a:ext>
                </a:extLst>
              </p:cNvPr>
              <p:cNvSpPr txBox="1"/>
              <p:nvPr/>
            </p:nvSpPr>
            <p:spPr>
              <a:xfrm>
                <a:off x="2167466" y="2365178"/>
                <a:ext cx="37930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/>
                  <a:t> é a positiva.</a:t>
                </a: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7DCAE37-0B68-31FE-C4B4-15B3A38CF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466" y="2365178"/>
                <a:ext cx="3793067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A95A716-2329-11F1-7CC2-2B3C42F20DCF}"/>
                  </a:ext>
                </a:extLst>
              </p:cNvPr>
              <p:cNvSpPr txBox="1"/>
              <p:nvPr/>
            </p:nvSpPr>
            <p:spPr>
              <a:xfrm>
                <a:off x="8173155" y="2374387"/>
                <a:ext cx="37930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é a positiva.</a:t>
                </a: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A95A716-2329-11F1-7CC2-2B3C42F20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155" y="2374387"/>
                <a:ext cx="3793067" cy="461665"/>
              </a:xfrm>
              <a:prstGeom prst="rect">
                <a:avLst/>
              </a:prstGeom>
              <a:blipFill>
                <a:blip r:embed="rId6"/>
                <a:stretch>
                  <a:fillRect t="-9211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42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76DB9-C5DB-DAD2-5D1D-F064916F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Acurácia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43F063-09F2-F192-E084-325BC503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021" y="1825624"/>
            <a:ext cx="5881511" cy="5032375"/>
          </a:xfrm>
        </p:spPr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mede a proporção de exemplos classificados corretamente em relação ao total de exemplos avaliados.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outras palavras, a acurácia fornece uma indicação de quão bem o modelo está fazendo suas previsões corretas em comparação com todas as previsões feitas.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1A8E5FE-3F01-AAA0-2326-F47AA1AC18B9}"/>
                  </a:ext>
                </a:extLst>
              </p:cNvPr>
              <p:cNvSpPr txBox="1"/>
              <p:nvPr/>
            </p:nvSpPr>
            <p:spPr>
              <a:xfrm>
                <a:off x="1332088" y="3124109"/>
                <a:ext cx="2957690" cy="1318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cu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cia</m:t>
                      </m:r>
                      <m:r>
                        <a:rPr lang="pt-BR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80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sz="28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800">
                              <a:latin typeface="Cambria Math" panose="020405030504060302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800" dirty="0"/>
                            <m:t>TP</m:t>
                          </m:r>
                          <m:r>
                            <m:rPr>
                              <m:nor/>
                            </m:rPr>
                            <a:rPr lang="pt-BR" sz="2800" dirty="0"/>
                            <m:t> + </m:t>
                          </m:r>
                          <m:r>
                            <m:rPr>
                              <m:nor/>
                            </m:rPr>
                            <a:rPr lang="pt-BR" sz="2800" dirty="0"/>
                            <m:t>FN</m:t>
                          </m:r>
                          <m:r>
                            <m:rPr>
                              <m:nor/>
                            </m:rPr>
                            <a:rPr lang="pt-BR" sz="2800" dirty="0"/>
                            <m:t> + </m:t>
                          </m:r>
                          <m:r>
                            <m:rPr>
                              <m:nor/>
                            </m:rPr>
                            <a:rPr lang="pt-BR" sz="2800" dirty="0"/>
                            <m:t>FP</m:t>
                          </m:r>
                          <m:r>
                            <m:rPr>
                              <m:nor/>
                            </m:rPr>
                            <a:rPr lang="pt-BR" sz="2800" dirty="0"/>
                            <m:t> + </m:t>
                          </m:r>
                          <m:r>
                            <m:rPr>
                              <m:nor/>
                            </m:rPr>
                            <a:rPr lang="pt-BR" sz="2800" dirty="0"/>
                            <m:t>TN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1A8E5FE-3F01-AAA0-2326-F47AA1AC1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88" y="3124109"/>
                <a:ext cx="2957690" cy="1318181"/>
              </a:xfrm>
              <a:prstGeom prst="rect">
                <a:avLst/>
              </a:prstGeom>
              <a:blipFill>
                <a:blip r:embed="rId3"/>
                <a:stretch>
                  <a:fillRect r="-8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46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4D5D3-A9ED-9B8B-0474-AF3EF622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29D007B-9E18-00C3-2CF2-47D7955EB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6821" cy="5032376"/>
              </a:xfrm>
            </p:spPr>
            <p:txBody>
              <a:bodyPr/>
              <a:lstStyle/>
              <a:p>
                <a:r>
                  <a:rPr lang="pt-BR" dirty="0"/>
                  <a:t>A acurácia é, geralmente, nossa primeira escolha para mensurar a qualidade de um classificador.</a:t>
                </a:r>
              </a:p>
              <a:p>
                <a:r>
                  <a:rPr lang="pt-BR" dirty="0"/>
                  <a:t>Entretanto, para problemas desbalanceados (i.e., uma classe possui muito mais exemplos do que outra) ela pode nos enganar e levar a concluir que um classificador é muito bom.</a:t>
                </a:r>
              </a:p>
              <a:p>
                <a:r>
                  <a:rPr lang="pt-BR" dirty="0"/>
                  <a:t>Analisando a equação abaixo, o que aconteceria se TP fosse muito maior do que TN, FN e FP?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acc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TN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TN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FN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FP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quando temos classes desbalanceadas, precisamos analisar </a:t>
                </a:r>
                <a:r>
                  <a:rPr lang="pt-BR"/>
                  <a:t>outras métricas.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29D007B-9E18-00C3-2CF2-47D7955EB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6821" cy="5032376"/>
              </a:xfrm>
              <a:blipFill>
                <a:blip r:embed="rId2"/>
                <a:stretch>
                  <a:fillRect l="-931" t="-1937" r="-14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9409E-2F7C-F9FB-1D90-828F558D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B3338-3C79-280E-33CD-E184CC752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690" y="1870780"/>
            <a:ext cx="7066844" cy="4987219"/>
          </a:xfrm>
        </p:spPr>
        <p:txBody>
          <a:bodyPr>
            <a:normAutofit/>
          </a:bodyPr>
          <a:lstStyle/>
          <a:p>
            <a:r>
              <a:rPr lang="pt-BR" b="1" dirty="0"/>
              <a:t>Precisão</a:t>
            </a:r>
            <a:r>
              <a:rPr lang="pt-BR" dirty="0"/>
              <a:t> é a proporção de exemplos da classe positiva corretamente classificados (TP) em relação a todos os exemplos atribuídos à classe positiva (TP+FP).</a:t>
            </a:r>
          </a:p>
          <a:p>
            <a:r>
              <a:rPr lang="pt-BR" dirty="0"/>
              <a:t>É uma boa medida para determinar a qualidade do classificador quando os custos de </a:t>
            </a:r>
            <a:r>
              <a:rPr lang="pt-BR" b="1" i="1" dirty="0"/>
              <a:t>falsos positivos</a:t>
            </a:r>
            <a:r>
              <a:rPr lang="pt-BR" dirty="0"/>
              <a:t> são altos.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na classificação de </a:t>
            </a:r>
            <a:r>
              <a:rPr lang="pt-BR" b="1" i="1" dirty="0"/>
              <a:t>spams</a:t>
            </a:r>
            <a:r>
              <a:rPr lang="pt-BR" dirty="0"/>
              <a:t> (</a:t>
            </a:r>
            <a:r>
              <a:rPr lang="pt-BR" b="1" i="1" dirty="0"/>
              <a:t>verdadeiro positivo</a:t>
            </a:r>
            <a:r>
              <a:rPr lang="pt-BR" dirty="0"/>
              <a:t>), um </a:t>
            </a:r>
            <a:r>
              <a:rPr lang="pt-BR" b="1" i="1" dirty="0"/>
              <a:t>falso positivo </a:t>
            </a:r>
            <a:r>
              <a:rPr lang="pt-BR" dirty="0"/>
              <a:t>significa que um </a:t>
            </a:r>
            <a:r>
              <a:rPr lang="pt-BR" b="1" i="1" dirty="0" err="1"/>
              <a:t>ham</a:t>
            </a:r>
            <a:r>
              <a:rPr lang="pt-BR" dirty="0"/>
              <a:t> (</a:t>
            </a:r>
            <a:r>
              <a:rPr lang="pt-BR" b="1" i="1" dirty="0"/>
              <a:t>verdadeiro negativo</a:t>
            </a:r>
            <a:r>
              <a:rPr lang="pt-BR" dirty="0"/>
              <a:t>) foi classificado como </a:t>
            </a:r>
            <a:r>
              <a:rPr lang="pt-BR" b="1" i="1" dirty="0"/>
              <a:t>spam</a:t>
            </a:r>
            <a:r>
              <a:rPr lang="pt-BR" dirty="0"/>
              <a:t>. O usuário de </a:t>
            </a:r>
            <a:r>
              <a:rPr lang="pt-BR" dirty="0" err="1"/>
              <a:t>email</a:t>
            </a:r>
            <a:r>
              <a:rPr lang="pt-BR" dirty="0"/>
              <a:t> pode perder </a:t>
            </a:r>
            <a:r>
              <a:rPr lang="pt-BR" dirty="0" err="1"/>
              <a:t>emails</a:t>
            </a:r>
            <a:r>
              <a:rPr lang="pt-BR" dirty="0"/>
              <a:t> importantes se a </a:t>
            </a:r>
            <a:r>
              <a:rPr lang="pt-BR" b="1" i="1" dirty="0"/>
              <a:t>precisão</a:t>
            </a:r>
            <a:r>
              <a:rPr lang="pt-BR" dirty="0"/>
              <a:t> for baixa.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3376B35-7B47-DF75-A545-B75926FB5BB2}"/>
                  </a:ext>
                </a:extLst>
              </p:cNvPr>
              <p:cNvSpPr txBox="1"/>
              <p:nvPr/>
            </p:nvSpPr>
            <p:spPr>
              <a:xfrm>
                <a:off x="654753" y="3341865"/>
                <a:ext cx="3939823" cy="1022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precis</m:t>
                      </m:r>
                      <m:r>
                        <a:rPr lang="pt-BR" sz="3200" b="0" i="0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3200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3376B35-7B47-DF75-A545-B75926FB5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53" y="3341865"/>
                <a:ext cx="3939823" cy="10225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58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7A758-CC86-49D1-9698-4D8C118C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Recall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4F4E1-BE8B-2CDE-011D-F70A3522A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9" y="1825624"/>
            <a:ext cx="6976535" cy="503237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Recall ou sensibilidade é a proporção de exemplos da classe positiva corretamente classificados.</a:t>
            </a:r>
            <a:endParaRPr lang="pt-BR" b="1" i="1" dirty="0"/>
          </a:p>
          <a:p>
            <a:r>
              <a:rPr lang="pt-BR" b="1" i="1" dirty="0"/>
              <a:t>Recall</a:t>
            </a:r>
            <a:r>
              <a:rPr lang="pt-BR" dirty="0"/>
              <a:t> calcula quantos exemplos realmente positivos o classificador captura em relação a todos exemplos positivos. </a:t>
            </a:r>
            <a:endParaRPr lang="pt-BR" sz="2100" dirty="0"/>
          </a:p>
          <a:p>
            <a:r>
              <a:rPr lang="pt-BR" dirty="0"/>
              <a:t>O </a:t>
            </a:r>
            <a:r>
              <a:rPr lang="pt-BR" b="1" i="1" dirty="0"/>
              <a:t>recall</a:t>
            </a:r>
            <a:r>
              <a:rPr lang="pt-BR" dirty="0"/>
              <a:t> é uma boa medida para determinar a qualidade de um classificador quando houver um alto custo associado a </a:t>
            </a:r>
            <a:r>
              <a:rPr lang="pt-BR" b="1" i="1" dirty="0"/>
              <a:t>falsos negativos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na classificação de doenças, se um paciente doente (</a:t>
            </a:r>
            <a:r>
              <a:rPr lang="pt-BR" b="1" i="1" dirty="0"/>
              <a:t>verdadeiro positivo</a:t>
            </a:r>
            <a:r>
              <a:rPr lang="pt-BR" dirty="0"/>
              <a:t>) for classificado como não doente (</a:t>
            </a:r>
            <a:r>
              <a:rPr lang="pt-BR" b="1" i="1" dirty="0"/>
              <a:t>falso negativo</a:t>
            </a:r>
            <a:r>
              <a:rPr lang="pt-BR" dirty="0"/>
              <a:t>). O custo associado ao </a:t>
            </a:r>
            <a:r>
              <a:rPr lang="pt-BR" b="1" i="1" dirty="0"/>
              <a:t>falso negativo </a:t>
            </a:r>
            <a:r>
              <a:rPr lang="pt-BR" dirty="0"/>
              <a:t>será extremamente alto se a doença for contagiosa.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92F9593-43C2-2FC6-D7DF-B4A04BE65B06}"/>
                  </a:ext>
                </a:extLst>
              </p:cNvPr>
              <p:cNvSpPr txBox="1"/>
              <p:nvPr/>
            </p:nvSpPr>
            <p:spPr>
              <a:xfrm>
                <a:off x="993421" y="3429000"/>
                <a:ext cx="2912533" cy="1503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recall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200" i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3200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3200" i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92F9593-43C2-2FC6-D7DF-B4A04BE65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21" y="3429000"/>
                <a:ext cx="2912533" cy="1503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1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898" cy="4351338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9304" cy="4351338"/>
          </a:xfrm>
        </p:spPr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Métricas para análise de classificadores</a:t>
            </a:r>
            <a:r>
              <a:rPr lang="pt-BR" dirty="0"/>
              <a:t>”.</a:t>
            </a:r>
          </a:p>
          <a:p>
            <a:r>
              <a:rPr lang="pt-BR" dirty="0"/>
              <a:t>Exercício: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FB07C42F-A992-2717-DDF1-083ADA9C3645}"/>
              </a:ext>
            </a:extLst>
          </p:cNvPr>
          <p:cNvGrpSpPr/>
          <p:nvPr/>
        </p:nvGrpSpPr>
        <p:grpSpPr>
          <a:xfrm>
            <a:off x="1050515" y="1517918"/>
            <a:ext cx="4577263" cy="3036592"/>
            <a:chOff x="983980" y="3614532"/>
            <a:chExt cx="4577263" cy="3036592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1354678-1459-EC6A-BFFF-068903DA2C08}"/>
                </a:ext>
              </a:extLst>
            </p:cNvPr>
            <p:cNvSpPr/>
            <p:nvPr/>
          </p:nvSpPr>
          <p:spPr>
            <a:xfrm>
              <a:off x="3328962" y="3756976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202167C-234D-8420-55FA-B0C12B1A5BB1}"/>
                </a:ext>
              </a:extLst>
            </p:cNvPr>
            <p:cNvSpPr/>
            <p:nvPr/>
          </p:nvSpPr>
          <p:spPr>
            <a:xfrm>
              <a:off x="3328961" y="4526233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2445B85-6587-1F9D-632C-CA40610EC62E}"/>
                </a:ext>
              </a:extLst>
            </p:cNvPr>
            <p:cNvSpPr/>
            <p:nvPr/>
          </p:nvSpPr>
          <p:spPr>
            <a:xfrm>
              <a:off x="3328961" y="5305650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51E4E5F-4430-EBD6-8B9B-10BA312FFCF4}"/>
                </a:ext>
              </a:extLst>
            </p:cNvPr>
            <p:cNvSpPr/>
            <p:nvPr/>
          </p:nvSpPr>
          <p:spPr>
            <a:xfrm>
              <a:off x="3328961" y="6085067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9F28606-2CD9-EA49-6D4F-B417EF5BAEE3}"/>
                </a:ext>
              </a:extLst>
            </p:cNvPr>
            <p:cNvSpPr/>
            <p:nvPr/>
          </p:nvSpPr>
          <p:spPr>
            <a:xfrm>
              <a:off x="4389392" y="452490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0889C38-9906-3431-F3B0-48A0569494C7}"/>
                </a:ext>
              </a:extLst>
            </p:cNvPr>
            <p:cNvSpPr/>
            <p:nvPr/>
          </p:nvSpPr>
          <p:spPr>
            <a:xfrm>
              <a:off x="2123189" y="375697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F780B85-FE8C-06AC-A428-D3E801D0CAFA}"/>
                </a:ext>
              </a:extLst>
            </p:cNvPr>
            <p:cNvSpPr/>
            <p:nvPr/>
          </p:nvSpPr>
          <p:spPr>
            <a:xfrm>
              <a:off x="2127901" y="452623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A187CCF-3FCB-A01B-5454-D4817F3CC33F}"/>
                </a:ext>
              </a:extLst>
            </p:cNvPr>
            <p:cNvSpPr/>
            <p:nvPr/>
          </p:nvSpPr>
          <p:spPr>
            <a:xfrm>
              <a:off x="2123189" y="5303324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71AF5E7-4BDC-4DF5-B4A7-BD601D539EA3}"/>
                </a:ext>
              </a:extLst>
            </p:cNvPr>
            <p:cNvCxnSpPr>
              <a:stCxn id="10" idx="6"/>
              <a:endCxn id="5" idx="2"/>
            </p:cNvCxnSpPr>
            <p:nvPr/>
          </p:nvCxnSpPr>
          <p:spPr>
            <a:xfrm>
              <a:off x="2689246" y="4040005"/>
              <a:ext cx="639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33D87AF2-6594-D2C7-CFE2-62391F186390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2689246" y="4040005"/>
              <a:ext cx="639715" cy="769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80FBCFF-63A2-EDE9-8EFA-6FFF9479EF42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>
              <a:off x="2689246" y="4040005"/>
              <a:ext cx="639715" cy="154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47651E34-D429-DC72-2972-060D81836DBB}"/>
                </a:ext>
              </a:extLst>
            </p:cNvPr>
            <p:cNvCxnSpPr>
              <a:stCxn id="10" idx="6"/>
              <a:endCxn id="8" idx="2"/>
            </p:cNvCxnSpPr>
            <p:nvPr/>
          </p:nvCxnSpPr>
          <p:spPr>
            <a:xfrm>
              <a:off x="2689246" y="4040005"/>
              <a:ext cx="639715" cy="2328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CC55591E-7244-297B-6A7C-2B054EE6C28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2693958" y="4040005"/>
              <a:ext cx="635004" cy="769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5C063DBD-7854-101C-3A82-FA18DE8ED5AA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2689246" y="4809262"/>
              <a:ext cx="639715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BA1CDC5A-BE46-A95A-DBF4-28D015FE056D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2693958" y="4809259"/>
              <a:ext cx="63500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00D0734-5865-7C7F-24B0-626AC0C3D0F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2693958" y="4809259"/>
              <a:ext cx="635003" cy="779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5343B509-BF11-2338-E37D-0E23DA2C6D23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2693958" y="4809259"/>
              <a:ext cx="635003" cy="1558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471B67E1-F2D1-7CA7-710A-4D8FE34D7CD0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2689246" y="4040005"/>
              <a:ext cx="639716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27E5B778-94A3-E90C-F5D7-B0BC6160C0BB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2689246" y="5586353"/>
              <a:ext cx="639715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85119F7A-FF89-CA88-72F8-076932F8E1CE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2689246" y="5586353"/>
              <a:ext cx="639715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AD37D85D-9834-D427-C065-DB9FD7B2DCC6}"/>
                </a:ext>
              </a:extLst>
            </p:cNvPr>
            <p:cNvCxnSpPr>
              <a:cxnSpLocks/>
              <a:stCxn id="28" idx="3"/>
              <a:endCxn id="10" idx="2"/>
            </p:cNvCxnSpPr>
            <p:nvPr/>
          </p:nvCxnSpPr>
          <p:spPr>
            <a:xfrm flipV="1">
              <a:off x="1547919" y="4040005"/>
              <a:ext cx="575270" cy="39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EC3A2865-40E1-458C-CEF1-F1F5DA811CCC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1504691" y="4809259"/>
              <a:ext cx="623210" cy="113399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4E716FD0-CB64-2EDE-2037-F2295115AC49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4955449" y="4806772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AFFA34F2-9D6C-4CB8-0690-996E4B904A68}"/>
                    </a:ext>
                  </a:extLst>
                </p:cNvPr>
                <p:cNvSpPr txBox="1"/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3F5AE126-0FCE-B221-5292-CB4564BB3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9852FD77-BF58-459E-954E-198502ED4F4A}"/>
                    </a:ext>
                  </a:extLst>
                </p:cNvPr>
                <p:cNvSpPr txBox="1"/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FE6D6893-7176-5CDD-98DC-6B7D0F014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879E81D-3BDF-070E-962C-853F3EC24E04}"/>
                </a:ext>
              </a:extLst>
            </p:cNvPr>
            <p:cNvSpPr/>
            <p:nvPr/>
          </p:nvSpPr>
          <p:spPr>
            <a:xfrm>
              <a:off x="2130257" y="608041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322E9BED-3F9B-7EE1-FAF4-2FC31B8F3EF6}"/>
                </a:ext>
              </a:extLst>
            </p:cNvPr>
            <p:cNvCxnSpPr>
              <a:stCxn id="30" idx="6"/>
              <a:endCxn id="8" idx="2"/>
            </p:cNvCxnSpPr>
            <p:nvPr/>
          </p:nvCxnSpPr>
          <p:spPr>
            <a:xfrm>
              <a:off x="2696314" y="6363445"/>
              <a:ext cx="632647" cy="4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6B8EE68F-D54C-3BE4-481F-2B20C66A2460}"/>
                </a:ext>
              </a:extLst>
            </p:cNvPr>
            <p:cNvCxnSpPr>
              <a:stCxn id="30" idx="6"/>
              <a:endCxn id="7" idx="2"/>
            </p:cNvCxnSpPr>
            <p:nvPr/>
          </p:nvCxnSpPr>
          <p:spPr>
            <a:xfrm flipV="1">
              <a:off x="2696314" y="5588679"/>
              <a:ext cx="632647" cy="774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20669ED9-1347-1100-33ED-B86CECBC9101}"/>
                </a:ext>
              </a:extLst>
            </p:cNvPr>
            <p:cNvCxnSpPr>
              <a:stCxn id="30" idx="6"/>
              <a:endCxn id="6" idx="2"/>
            </p:cNvCxnSpPr>
            <p:nvPr/>
          </p:nvCxnSpPr>
          <p:spPr>
            <a:xfrm flipV="1">
              <a:off x="2696314" y="4809262"/>
              <a:ext cx="632647" cy="1554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AE0BCBBC-DEF5-A15C-33A6-44AD92C1DCF2}"/>
                </a:ext>
              </a:extLst>
            </p:cNvPr>
            <p:cNvCxnSpPr>
              <a:stCxn id="30" idx="6"/>
              <a:endCxn id="5" idx="2"/>
            </p:cNvCxnSpPr>
            <p:nvPr/>
          </p:nvCxnSpPr>
          <p:spPr>
            <a:xfrm flipV="1">
              <a:off x="2696314" y="4040005"/>
              <a:ext cx="632648" cy="2323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2A56C37C-1F92-72E7-C43E-3B6833DD4820}"/>
                    </a:ext>
                  </a:extLst>
                </p:cNvPr>
                <p:cNvSpPr txBox="1"/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FF647779-0E16-8E2A-4D70-B1ED8994C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A8772863-65BD-3569-FE59-9C967815475F}"/>
                </a:ext>
              </a:extLst>
            </p:cNvPr>
            <p:cNvCxnSpPr>
              <a:cxnSpLocks/>
              <a:stCxn id="29" idx="3"/>
              <a:endCxn id="10" idx="2"/>
            </p:cNvCxnSpPr>
            <p:nvPr/>
          </p:nvCxnSpPr>
          <p:spPr>
            <a:xfrm flipV="1">
              <a:off x="1498566" y="4040005"/>
              <a:ext cx="624623" cy="1146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1C1E42F5-78AF-0A96-6251-66FA6901D344}"/>
                </a:ext>
              </a:extLst>
            </p:cNvPr>
            <p:cNvCxnSpPr>
              <a:cxnSpLocks/>
              <a:stCxn id="29" idx="3"/>
              <a:endCxn id="11" idx="2"/>
            </p:cNvCxnSpPr>
            <p:nvPr/>
          </p:nvCxnSpPr>
          <p:spPr>
            <a:xfrm flipV="1">
              <a:off x="1498566" y="4809259"/>
              <a:ext cx="629335" cy="376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4248EAFB-F79B-CFE7-4455-746E6D81FB98}"/>
                </a:ext>
              </a:extLst>
            </p:cNvPr>
            <p:cNvCxnSpPr>
              <a:stCxn id="35" idx="3"/>
              <a:endCxn id="12" idx="2"/>
            </p:cNvCxnSpPr>
            <p:nvPr/>
          </p:nvCxnSpPr>
          <p:spPr>
            <a:xfrm flipV="1">
              <a:off x="1504691" y="5586353"/>
              <a:ext cx="618498" cy="356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39C11FF6-9528-C739-2885-730680D799C7}"/>
                </a:ext>
              </a:extLst>
            </p:cNvPr>
            <p:cNvCxnSpPr>
              <a:cxnSpLocks/>
              <a:stCxn id="35" idx="3"/>
              <a:endCxn id="10" idx="2"/>
            </p:cNvCxnSpPr>
            <p:nvPr/>
          </p:nvCxnSpPr>
          <p:spPr>
            <a:xfrm flipV="1">
              <a:off x="1504691" y="4040005"/>
              <a:ext cx="618498" cy="190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01988E91-9E26-55CD-05A2-3EE2493A7375}"/>
                </a:ext>
              </a:extLst>
            </p:cNvPr>
            <p:cNvCxnSpPr>
              <a:cxnSpLocks/>
              <a:stCxn id="29" idx="3"/>
              <a:endCxn id="12" idx="2"/>
            </p:cNvCxnSpPr>
            <p:nvPr/>
          </p:nvCxnSpPr>
          <p:spPr>
            <a:xfrm>
              <a:off x="1498566" y="5186007"/>
              <a:ext cx="624623" cy="40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4DBBAF9E-5581-163A-3DAD-2DC962B6894E}"/>
                </a:ext>
              </a:extLst>
            </p:cNvPr>
            <p:cNvCxnSpPr>
              <a:cxnSpLocks/>
              <a:stCxn id="29" idx="3"/>
              <a:endCxn id="30" idx="2"/>
            </p:cNvCxnSpPr>
            <p:nvPr/>
          </p:nvCxnSpPr>
          <p:spPr>
            <a:xfrm>
              <a:off x="1498566" y="5186007"/>
              <a:ext cx="631691" cy="117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D53113B5-77E7-0E50-4D72-F7100ED11C4F}"/>
                </a:ext>
              </a:extLst>
            </p:cNvPr>
            <p:cNvCxnSpPr>
              <a:stCxn id="28" idx="3"/>
              <a:endCxn id="11" idx="2"/>
            </p:cNvCxnSpPr>
            <p:nvPr/>
          </p:nvCxnSpPr>
          <p:spPr>
            <a:xfrm>
              <a:off x="1547919" y="4437960"/>
              <a:ext cx="579982" cy="371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6F00F43D-F065-B9F4-E3CC-0CCF6914FA0D}"/>
                </a:ext>
              </a:extLst>
            </p:cNvPr>
            <p:cNvCxnSpPr>
              <a:stCxn id="28" idx="3"/>
              <a:endCxn id="12" idx="2"/>
            </p:cNvCxnSpPr>
            <p:nvPr/>
          </p:nvCxnSpPr>
          <p:spPr>
            <a:xfrm>
              <a:off x="1547919" y="4437960"/>
              <a:ext cx="575270" cy="114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2805DD6C-D548-3E47-826A-2F2C74B2AA99}"/>
                </a:ext>
              </a:extLst>
            </p:cNvPr>
            <p:cNvCxnSpPr>
              <a:stCxn id="28" idx="3"/>
              <a:endCxn id="30" idx="2"/>
            </p:cNvCxnSpPr>
            <p:nvPr/>
          </p:nvCxnSpPr>
          <p:spPr>
            <a:xfrm>
              <a:off x="1547919" y="4437960"/>
              <a:ext cx="582338" cy="1925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55E8A02-F4EA-CBD9-B395-DB9EAC81BA29}"/>
                </a:ext>
              </a:extLst>
            </p:cNvPr>
            <p:cNvCxnSpPr>
              <a:stCxn id="35" idx="3"/>
              <a:endCxn id="30" idx="2"/>
            </p:cNvCxnSpPr>
            <p:nvPr/>
          </p:nvCxnSpPr>
          <p:spPr>
            <a:xfrm>
              <a:off x="1504691" y="5943256"/>
              <a:ext cx="625566" cy="420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35D96836-300D-1A8A-6BCE-F57886CEB90F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3895019" y="4040005"/>
              <a:ext cx="494373" cy="767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8BDBA190-5DD5-8004-7086-A384BF11F5D2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3895018" y="4807934"/>
              <a:ext cx="494374" cy="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9A1458B6-3262-8B2F-9F1F-E6542BBBAFDD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flipV="1">
              <a:off x="3895018" y="4807934"/>
              <a:ext cx="494374" cy="78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BB56128A-36BB-DE73-3541-6D47617028E5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3895018" y="4807934"/>
              <a:ext cx="494374" cy="156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99CB017E-9A70-E8A6-9C43-58BFDB9953AB}"/>
                    </a:ext>
                  </a:extLst>
                </p:cNvPr>
                <p:cNvSpPr txBox="1"/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C298979C-FEEC-44B1-1EEB-CE843AEBE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6667" r="-8824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5DD99152-A9EA-C518-AD2D-CBF76A3F5033}"/>
                    </a:ext>
                  </a:extLst>
                </p:cNvPr>
                <p:cNvSpPr txBox="1"/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02613DEB-985F-3400-22BF-F5CF5E3DA0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CE935B14-3BD1-1812-EF67-A77EA0B1128A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3611991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E8F98CC6-C2E6-9F66-7AE2-7A32B56A18CD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7F5E5662-7035-61B6-F331-A3C054AF7A75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AD3C4A8F-E4DE-EC76-C133-5256EF60D3FF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93797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4B1B32D6-CB6B-E648-186C-90D5E7C17141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6909FFED-5E78-7F62-5202-414EF66B8820}"/>
                </a:ext>
              </a:extLst>
            </p:cNvPr>
            <p:cNvCxnSpPr>
              <a:cxnSpLocks/>
            </p:cNvCxnSpPr>
            <p:nvPr/>
          </p:nvCxnSpPr>
          <p:spPr>
            <a:xfrm>
              <a:off x="2408666" y="4375037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CB323DCE-9043-2C11-ED83-7F73F24EDD36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9E6AD66B-7932-A6AD-DBA8-43BC5062CE0F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93532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A1651898-69FD-504A-3925-1DBFEE64C77D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6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C3618AA4-1940-C194-59BA-86C628FAAEC5}"/>
                </a:ext>
              </a:extLst>
            </p:cNvPr>
            <p:cNvSpPr/>
            <p:nvPr/>
          </p:nvSpPr>
          <p:spPr>
            <a:xfrm>
              <a:off x="4389389" y="5303324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93E7787E-3F23-D554-0015-C6587AA5A1BE}"/>
                </a:ext>
              </a:extLst>
            </p:cNvPr>
            <p:cNvCxnSpPr>
              <a:cxnSpLocks/>
            </p:cNvCxnSpPr>
            <p:nvPr/>
          </p:nvCxnSpPr>
          <p:spPr>
            <a:xfrm>
              <a:off x="4672417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44DF4508-52D1-EF13-5988-EB5A553172BB}"/>
                </a:ext>
              </a:extLst>
            </p:cNvPr>
            <p:cNvCxnSpPr>
              <a:stCxn id="5" idx="6"/>
              <a:endCxn id="61" idx="2"/>
            </p:cNvCxnSpPr>
            <p:nvPr/>
          </p:nvCxnSpPr>
          <p:spPr>
            <a:xfrm>
              <a:off x="3895019" y="4040005"/>
              <a:ext cx="494370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150D464E-AEC1-287D-10D4-2216F0B3BB14}"/>
                </a:ext>
              </a:extLst>
            </p:cNvPr>
            <p:cNvCxnSpPr>
              <a:stCxn id="6" idx="6"/>
              <a:endCxn id="61" idx="2"/>
            </p:cNvCxnSpPr>
            <p:nvPr/>
          </p:nvCxnSpPr>
          <p:spPr>
            <a:xfrm>
              <a:off x="3895018" y="4809262"/>
              <a:ext cx="494371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5CA2E182-69E2-D029-76B3-458379AFD558}"/>
                </a:ext>
              </a:extLst>
            </p:cNvPr>
            <p:cNvCxnSpPr>
              <a:stCxn id="7" idx="6"/>
              <a:endCxn id="61" idx="2"/>
            </p:cNvCxnSpPr>
            <p:nvPr/>
          </p:nvCxnSpPr>
          <p:spPr>
            <a:xfrm flipV="1">
              <a:off x="3895018" y="5586353"/>
              <a:ext cx="494371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5D189B98-F5BB-B00F-B8E2-C9A5C22D8D5A}"/>
                </a:ext>
              </a:extLst>
            </p:cNvPr>
            <p:cNvCxnSpPr>
              <a:stCxn id="8" idx="6"/>
              <a:endCxn id="61" idx="2"/>
            </p:cNvCxnSpPr>
            <p:nvPr/>
          </p:nvCxnSpPr>
          <p:spPr>
            <a:xfrm flipV="1">
              <a:off x="3895018" y="5586353"/>
              <a:ext cx="494371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11B06758-0920-8AA8-5F59-D8A66289A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449" y="5581057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71E9EBB1-B4EA-38B2-215B-3CEDA2D21878}"/>
                    </a:ext>
                  </a:extLst>
                </p:cNvPr>
                <p:cNvSpPr txBox="1"/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6CD06DD8-9472-1D2D-3014-F1071386D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r="-7246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0618C993-0BF6-102C-DD68-4AC2AA1211A2}"/>
              </a:ext>
            </a:extLst>
          </p:cNvPr>
          <p:cNvGrpSpPr/>
          <p:nvPr/>
        </p:nvGrpSpPr>
        <p:grpSpPr>
          <a:xfrm>
            <a:off x="6218374" y="1660362"/>
            <a:ext cx="4548514" cy="2254849"/>
            <a:chOff x="6218374" y="1660362"/>
            <a:chExt cx="4548514" cy="2254849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E39F3A4B-64FB-2235-50E9-685D30F3AF9A}"/>
                </a:ext>
              </a:extLst>
            </p:cNvPr>
            <p:cNvSpPr/>
            <p:nvPr/>
          </p:nvSpPr>
          <p:spPr>
            <a:xfrm>
              <a:off x="8537971" y="2137838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DF98F044-6EC7-649C-5F00-E8E185E1D7C9}"/>
                </a:ext>
              </a:extLst>
            </p:cNvPr>
            <p:cNvSpPr/>
            <p:nvPr/>
          </p:nvSpPr>
          <p:spPr>
            <a:xfrm>
              <a:off x="8542683" y="3006537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BEBB560D-575B-4DBD-0B2E-E34BE81E94AA}"/>
                </a:ext>
              </a:extLst>
            </p:cNvPr>
            <p:cNvSpPr/>
            <p:nvPr/>
          </p:nvSpPr>
          <p:spPr>
            <a:xfrm>
              <a:off x="9598398" y="214526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BF05E553-A4B6-2700-1A50-86263F929DB4}"/>
                </a:ext>
              </a:extLst>
            </p:cNvPr>
            <p:cNvSpPr/>
            <p:nvPr/>
          </p:nvSpPr>
          <p:spPr>
            <a:xfrm>
              <a:off x="7336911" y="180280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27CFCEF1-AEFB-C082-434A-97CB57A09EC5}"/>
                </a:ext>
              </a:extLst>
            </p:cNvPr>
            <p:cNvSpPr/>
            <p:nvPr/>
          </p:nvSpPr>
          <p:spPr>
            <a:xfrm>
              <a:off x="7341623" y="257206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E3D2A773-2748-DC35-14AF-C5BE6612412B}"/>
                </a:ext>
              </a:extLst>
            </p:cNvPr>
            <p:cNvSpPr/>
            <p:nvPr/>
          </p:nvSpPr>
          <p:spPr>
            <a:xfrm>
              <a:off x="7336911" y="3349154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B2BAB490-DFBB-4466-36D6-521D097CA343}"/>
                </a:ext>
              </a:extLst>
            </p:cNvPr>
            <p:cNvCxnSpPr>
              <a:stCxn id="75" idx="6"/>
              <a:endCxn id="70" idx="2"/>
            </p:cNvCxnSpPr>
            <p:nvPr/>
          </p:nvCxnSpPr>
          <p:spPr>
            <a:xfrm>
              <a:off x="7902968" y="2085835"/>
              <a:ext cx="635003" cy="335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D7D4B9E9-842B-6C79-0A0A-3BEFD76F9058}"/>
                </a:ext>
              </a:extLst>
            </p:cNvPr>
            <p:cNvCxnSpPr>
              <a:stCxn id="75" idx="6"/>
              <a:endCxn id="71" idx="2"/>
            </p:cNvCxnSpPr>
            <p:nvPr/>
          </p:nvCxnSpPr>
          <p:spPr>
            <a:xfrm>
              <a:off x="7902968" y="2085835"/>
              <a:ext cx="639715" cy="1203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EBDF0578-04AC-7B56-6BAB-F9BB4FA83FFF}"/>
                </a:ext>
              </a:extLst>
            </p:cNvPr>
            <p:cNvCxnSpPr>
              <a:stCxn id="76" idx="6"/>
              <a:endCxn id="70" idx="2"/>
            </p:cNvCxnSpPr>
            <p:nvPr/>
          </p:nvCxnSpPr>
          <p:spPr>
            <a:xfrm flipV="1">
              <a:off x="7907680" y="2420867"/>
              <a:ext cx="630291" cy="43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83A54A11-C9A8-C310-A9B2-5062C99ADFA0}"/>
                </a:ext>
              </a:extLst>
            </p:cNvPr>
            <p:cNvCxnSpPr>
              <a:stCxn id="77" idx="6"/>
              <a:endCxn id="71" idx="2"/>
            </p:cNvCxnSpPr>
            <p:nvPr/>
          </p:nvCxnSpPr>
          <p:spPr>
            <a:xfrm flipV="1">
              <a:off x="7902968" y="3289566"/>
              <a:ext cx="639715" cy="342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291A467E-1B89-5035-78D7-8924D0BF68AD}"/>
                </a:ext>
              </a:extLst>
            </p:cNvPr>
            <p:cNvCxnSpPr>
              <a:stCxn id="76" idx="6"/>
              <a:endCxn id="71" idx="2"/>
            </p:cNvCxnSpPr>
            <p:nvPr/>
          </p:nvCxnSpPr>
          <p:spPr>
            <a:xfrm>
              <a:off x="7907680" y="2855089"/>
              <a:ext cx="635003" cy="43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2621631A-F5A0-ECF4-2A62-1B4379F6F00A}"/>
                </a:ext>
              </a:extLst>
            </p:cNvPr>
            <p:cNvCxnSpPr>
              <a:stCxn id="77" idx="6"/>
              <a:endCxn id="70" idx="2"/>
            </p:cNvCxnSpPr>
            <p:nvPr/>
          </p:nvCxnSpPr>
          <p:spPr>
            <a:xfrm flipV="1">
              <a:off x="7902968" y="2420867"/>
              <a:ext cx="635003" cy="1211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2597FE04-EA07-B79C-6CE5-7D86C99CC3DF}"/>
                </a:ext>
              </a:extLst>
            </p:cNvPr>
            <p:cNvCxnSpPr>
              <a:cxnSpLocks/>
              <a:stCxn id="93" idx="3"/>
              <a:endCxn id="75" idx="2"/>
            </p:cNvCxnSpPr>
            <p:nvPr/>
          </p:nvCxnSpPr>
          <p:spPr>
            <a:xfrm>
              <a:off x="6731944" y="2081731"/>
              <a:ext cx="604967" cy="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9C927A19-D05F-033A-8092-7F8E7F2634FB}"/>
                </a:ext>
              </a:extLst>
            </p:cNvPr>
            <p:cNvCxnSpPr>
              <a:cxnSpLocks/>
              <a:stCxn id="100" idx="3"/>
              <a:endCxn id="76" idx="2"/>
            </p:cNvCxnSpPr>
            <p:nvPr/>
          </p:nvCxnSpPr>
          <p:spPr>
            <a:xfrm flipV="1">
              <a:off x="6742024" y="2855089"/>
              <a:ext cx="599599" cy="7750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3340A5B3-AC11-0395-547D-9CC723CDBB43}"/>
                </a:ext>
              </a:extLst>
            </p:cNvPr>
            <p:cNvCxnSpPr>
              <a:cxnSpLocks/>
              <a:stCxn id="74" idx="6"/>
            </p:cNvCxnSpPr>
            <p:nvPr/>
          </p:nvCxnSpPr>
          <p:spPr>
            <a:xfrm flipV="1">
              <a:off x="10164455" y="2427130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ixaDeTexto 92">
                  <a:extLst>
                    <a:ext uri="{FF2B5EF4-FFF2-40B4-BE49-F238E27FC236}">
                      <a16:creationId xmlns:a16="http://schemas.microsoft.com/office/drawing/2014/main" id="{544DA558-5359-4C3E-4014-16F3FE77B6BF}"/>
                    </a:ext>
                  </a:extLst>
                </p:cNvPr>
                <p:cNvSpPr txBox="1"/>
                <p:nvPr/>
              </p:nvSpPr>
              <p:spPr>
                <a:xfrm>
                  <a:off x="6386920" y="1897065"/>
                  <a:ext cx="345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3" name="CaixaDeTexto 92">
                  <a:extLst>
                    <a:ext uri="{FF2B5EF4-FFF2-40B4-BE49-F238E27FC236}">
                      <a16:creationId xmlns:a16="http://schemas.microsoft.com/office/drawing/2014/main" id="{544DA558-5359-4C3E-4014-16F3FE77B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6920" y="1897065"/>
                  <a:ext cx="345024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>
                  <a:extLst>
                    <a:ext uri="{FF2B5EF4-FFF2-40B4-BE49-F238E27FC236}">
                      <a16:creationId xmlns:a16="http://schemas.microsoft.com/office/drawing/2014/main" id="{241B9106-00CD-B044-0971-533326B85243}"/>
                    </a:ext>
                  </a:extLst>
                </p:cNvPr>
                <p:cNvSpPr txBox="1"/>
                <p:nvPr/>
              </p:nvSpPr>
              <p:spPr>
                <a:xfrm>
                  <a:off x="6363161" y="2666319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4" name="CaixaDeTexto 93">
                  <a:extLst>
                    <a:ext uri="{FF2B5EF4-FFF2-40B4-BE49-F238E27FC236}">
                      <a16:creationId xmlns:a16="http://schemas.microsoft.com/office/drawing/2014/main" id="{241B9106-00CD-B044-0971-533326B85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161" y="2666319"/>
                  <a:ext cx="3702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1053A238-3190-88FD-D41E-ED5A191CE7C8}"/>
                    </a:ext>
                  </a:extLst>
                </p:cNvPr>
                <p:cNvSpPr txBox="1"/>
                <p:nvPr/>
              </p:nvSpPr>
              <p:spPr>
                <a:xfrm>
                  <a:off x="6359484" y="3445497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1053A238-3190-88FD-D41E-ED5A191CE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9484" y="3445497"/>
                  <a:ext cx="38254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7F7F27CD-B664-8E4C-D2A1-2BDFD7CF9347}"/>
                </a:ext>
              </a:extLst>
            </p:cNvPr>
            <p:cNvCxnSpPr>
              <a:cxnSpLocks/>
              <a:stCxn id="94" idx="3"/>
              <a:endCxn id="75" idx="2"/>
            </p:cNvCxnSpPr>
            <p:nvPr/>
          </p:nvCxnSpPr>
          <p:spPr>
            <a:xfrm flipV="1">
              <a:off x="6733451" y="2085835"/>
              <a:ext cx="603460" cy="76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72D17B04-532C-DDB0-7DCE-C3577177E665}"/>
                </a:ext>
              </a:extLst>
            </p:cNvPr>
            <p:cNvCxnSpPr>
              <a:cxnSpLocks/>
              <a:stCxn id="94" idx="3"/>
              <a:endCxn id="76" idx="2"/>
            </p:cNvCxnSpPr>
            <p:nvPr/>
          </p:nvCxnSpPr>
          <p:spPr>
            <a:xfrm>
              <a:off x="6733451" y="2850985"/>
              <a:ext cx="608172" cy="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97F07E0E-91B1-F4AF-0F11-EDC6787E0700}"/>
                </a:ext>
              </a:extLst>
            </p:cNvPr>
            <p:cNvCxnSpPr>
              <a:stCxn id="100" idx="3"/>
              <a:endCxn id="77" idx="2"/>
            </p:cNvCxnSpPr>
            <p:nvPr/>
          </p:nvCxnSpPr>
          <p:spPr>
            <a:xfrm>
              <a:off x="6742024" y="3630163"/>
              <a:ext cx="594887" cy="2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E9316988-5211-EAE2-BF8F-E48D69233380}"/>
                </a:ext>
              </a:extLst>
            </p:cNvPr>
            <p:cNvCxnSpPr>
              <a:cxnSpLocks/>
              <a:stCxn id="100" idx="3"/>
              <a:endCxn id="75" idx="2"/>
            </p:cNvCxnSpPr>
            <p:nvPr/>
          </p:nvCxnSpPr>
          <p:spPr>
            <a:xfrm flipV="1">
              <a:off x="6742024" y="2085835"/>
              <a:ext cx="594887" cy="1544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B80C4875-EF8E-BA1D-E0C8-A62FE6B485AD}"/>
                </a:ext>
              </a:extLst>
            </p:cNvPr>
            <p:cNvCxnSpPr>
              <a:cxnSpLocks/>
              <a:stCxn id="94" idx="3"/>
              <a:endCxn id="77" idx="2"/>
            </p:cNvCxnSpPr>
            <p:nvPr/>
          </p:nvCxnSpPr>
          <p:spPr>
            <a:xfrm>
              <a:off x="6733451" y="2850985"/>
              <a:ext cx="603460" cy="781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>
              <a:extLst>
                <a:ext uri="{FF2B5EF4-FFF2-40B4-BE49-F238E27FC236}">
                  <a16:creationId xmlns:a16="http://schemas.microsoft.com/office/drawing/2014/main" id="{F7F1680B-CC31-23AE-2548-4D1D8C56075F}"/>
                </a:ext>
              </a:extLst>
            </p:cNvPr>
            <p:cNvCxnSpPr>
              <a:cxnSpLocks/>
              <a:stCxn id="93" idx="3"/>
              <a:endCxn id="76" idx="2"/>
            </p:cNvCxnSpPr>
            <p:nvPr/>
          </p:nvCxnSpPr>
          <p:spPr>
            <a:xfrm>
              <a:off x="6731944" y="2081731"/>
              <a:ext cx="609679" cy="77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C9236142-9603-ACD3-CDB2-89FD439FD192}"/>
                </a:ext>
              </a:extLst>
            </p:cNvPr>
            <p:cNvCxnSpPr>
              <a:cxnSpLocks/>
              <a:stCxn id="93" idx="3"/>
              <a:endCxn id="77" idx="2"/>
            </p:cNvCxnSpPr>
            <p:nvPr/>
          </p:nvCxnSpPr>
          <p:spPr>
            <a:xfrm>
              <a:off x="6731944" y="2081731"/>
              <a:ext cx="604967" cy="155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8A27B6E8-4D88-C02C-E72A-82E55AE2E958}"/>
                </a:ext>
              </a:extLst>
            </p:cNvPr>
            <p:cNvCxnSpPr>
              <a:cxnSpLocks/>
              <a:stCxn id="70" idx="6"/>
              <a:endCxn id="74" idx="2"/>
            </p:cNvCxnSpPr>
            <p:nvPr/>
          </p:nvCxnSpPr>
          <p:spPr>
            <a:xfrm>
              <a:off x="9104028" y="2420867"/>
              <a:ext cx="494370" cy="7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31E8B782-B242-223E-A7ED-547B7A9A9273}"/>
                </a:ext>
              </a:extLst>
            </p:cNvPr>
            <p:cNvCxnSpPr>
              <a:stCxn id="71" idx="6"/>
              <a:endCxn id="74" idx="2"/>
            </p:cNvCxnSpPr>
            <p:nvPr/>
          </p:nvCxnSpPr>
          <p:spPr>
            <a:xfrm flipV="1">
              <a:off x="9108740" y="2428292"/>
              <a:ext cx="489658" cy="861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>
                  <a:extLst>
                    <a:ext uri="{FF2B5EF4-FFF2-40B4-BE49-F238E27FC236}">
                      <a16:creationId xmlns:a16="http://schemas.microsoft.com/office/drawing/2014/main" id="{8EB4E742-DDB4-1C8D-EDF1-F9E9148B24AE}"/>
                    </a:ext>
                  </a:extLst>
                </p:cNvPr>
                <p:cNvSpPr txBox="1"/>
                <p:nvPr/>
              </p:nvSpPr>
              <p:spPr>
                <a:xfrm>
                  <a:off x="10351054" y="2206213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5" name="CaixaDeTexto 114">
                  <a:extLst>
                    <a:ext uri="{FF2B5EF4-FFF2-40B4-BE49-F238E27FC236}">
                      <a16:creationId xmlns:a16="http://schemas.microsoft.com/office/drawing/2014/main" id="{8EB4E742-DDB4-1C8D-EDF1-F9E9148B2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1054" y="2206213"/>
                  <a:ext cx="415834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6667" r="-10294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ixaDeTexto 115">
                  <a:extLst>
                    <a:ext uri="{FF2B5EF4-FFF2-40B4-BE49-F238E27FC236}">
                      <a16:creationId xmlns:a16="http://schemas.microsoft.com/office/drawing/2014/main" id="{FE572705-88AC-7FB1-D34B-0B9CE62A8FF4}"/>
                    </a:ext>
                  </a:extLst>
                </p:cNvPr>
                <p:cNvSpPr txBox="1"/>
                <p:nvPr/>
              </p:nvSpPr>
              <p:spPr>
                <a:xfrm flipH="1">
                  <a:off x="6218374" y="3130788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6" name="CaixaDeTexto 115">
                  <a:extLst>
                    <a:ext uri="{FF2B5EF4-FFF2-40B4-BE49-F238E27FC236}">
                      <a16:creationId xmlns:a16="http://schemas.microsoft.com/office/drawing/2014/main" id="{FE572705-88AC-7FB1-D34B-0B9CE62A8F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218374" y="3130788"/>
                  <a:ext cx="653654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D9AFE3DA-ADA3-1224-2A12-9B2FE6B8F2B3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8821000" y="1995394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14046F89-B1EC-4C7D-73B5-BB360D26991E}"/>
                </a:ext>
              </a:extLst>
            </p:cNvPr>
            <p:cNvCxnSpPr>
              <a:cxnSpLocks/>
            </p:cNvCxnSpPr>
            <p:nvPr/>
          </p:nvCxnSpPr>
          <p:spPr>
            <a:xfrm>
              <a:off x="8825711" y="288621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>
              <a:extLst>
                <a:ext uri="{FF2B5EF4-FFF2-40B4-BE49-F238E27FC236}">
                  <a16:creationId xmlns:a16="http://schemas.microsoft.com/office/drawing/2014/main" id="{D705BDCB-087E-A436-DB26-F55A5F8B6D28}"/>
                </a:ext>
              </a:extLst>
            </p:cNvPr>
            <p:cNvCxnSpPr>
              <a:cxnSpLocks/>
            </p:cNvCxnSpPr>
            <p:nvPr/>
          </p:nvCxnSpPr>
          <p:spPr>
            <a:xfrm>
              <a:off x="7616038" y="166036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7A4CB641-FA56-89FC-C592-0F98EA9EDA97}"/>
                </a:ext>
              </a:extLst>
            </p:cNvPr>
            <p:cNvCxnSpPr>
              <a:cxnSpLocks/>
            </p:cNvCxnSpPr>
            <p:nvPr/>
          </p:nvCxnSpPr>
          <p:spPr>
            <a:xfrm>
              <a:off x="7622388" y="2420867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de Seta Reta 122">
              <a:extLst>
                <a:ext uri="{FF2B5EF4-FFF2-40B4-BE49-F238E27FC236}">
                  <a16:creationId xmlns:a16="http://schemas.microsoft.com/office/drawing/2014/main" id="{FE5DFC41-0476-5BEB-7A0F-E8A00E426DF0}"/>
                </a:ext>
              </a:extLst>
            </p:cNvPr>
            <p:cNvCxnSpPr>
              <a:cxnSpLocks/>
            </p:cNvCxnSpPr>
            <p:nvPr/>
          </p:nvCxnSpPr>
          <p:spPr>
            <a:xfrm>
              <a:off x="7616038" y="320671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>
              <a:extLst>
                <a:ext uri="{FF2B5EF4-FFF2-40B4-BE49-F238E27FC236}">
                  <a16:creationId xmlns:a16="http://schemas.microsoft.com/office/drawing/2014/main" id="{4D7EA5BC-D33F-29B5-CC10-4743D30E5FF7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39" y="201423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439307EE-E4A5-3FF6-C3AF-D309DD95872F}"/>
                </a:ext>
              </a:extLst>
            </p:cNvPr>
            <p:cNvSpPr/>
            <p:nvPr/>
          </p:nvSpPr>
          <p:spPr>
            <a:xfrm>
              <a:off x="9598397" y="2998684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27" name="Conector de Seta Reta 126">
              <a:extLst>
                <a:ext uri="{FF2B5EF4-FFF2-40B4-BE49-F238E27FC236}">
                  <a16:creationId xmlns:a16="http://schemas.microsoft.com/office/drawing/2014/main" id="{DFE32563-DACC-E8C1-9A14-D1ADC3F11D5B}"/>
                </a:ext>
              </a:extLst>
            </p:cNvPr>
            <p:cNvCxnSpPr>
              <a:cxnSpLocks/>
            </p:cNvCxnSpPr>
            <p:nvPr/>
          </p:nvCxnSpPr>
          <p:spPr>
            <a:xfrm>
              <a:off x="9884424" y="2872304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C4FC1BA4-9A33-57A1-8218-2AB89F231DEC}"/>
                </a:ext>
              </a:extLst>
            </p:cNvPr>
            <p:cNvCxnSpPr>
              <a:stCxn id="70" idx="6"/>
              <a:endCxn id="126" idx="2"/>
            </p:cNvCxnSpPr>
            <p:nvPr/>
          </p:nvCxnSpPr>
          <p:spPr>
            <a:xfrm>
              <a:off x="9104028" y="2420867"/>
              <a:ext cx="494369" cy="860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de Seta Reta 128">
              <a:extLst>
                <a:ext uri="{FF2B5EF4-FFF2-40B4-BE49-F238E27FC236}">
                  <a16:creationId xmlns:a16="http://schemas.microsoft.com/office/drawing/2014/main" id="{868BA459-31B9-BFDD-3C82-E0AC2383F362}"/>
                </a:ext>
              </a:extLst>
            </p:cNvPr>
            <p:cNvCxnSpPr>
              <a:stCxn id="71" idx="6"/>
              <a:endCxn id="126" idx="2"/>
            </p:cNvCxnSpPr>
            <p:nvPr/>
          </p:nvCxnSpPr>
          <p:spPr>
            <a:xfrm flipV="1">
              <a:off x="9108740" y="3281713"/>
              <a:ext cx="489657" cy="7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de Seta Reta 131">
              <a:extLst>
                <a:ext uri="{FF2B5EF4-FFF2-40B4-BE49-F238E27FC236}">
                  <a16:creationId xmlns:a16="http://schemas.microsoft.com/office/drawing/2014/main" id="{C355A1EF-B99F-DFB7-0631-7F74672E6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1094" y="3279117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ixaDeTexto 132">
                  <a:extLst>
                    <a:ext uri="{FF2B5EF4-FFF2-40B4-BE49-F238E27FC236}">
                      <a16:creationId xmlns:a16="http://schemas.microsoft.com/office/drawing/2014/main" id="{2BC8051F-3FF7-FF62-6DD8-24309383E3F5}"/>
                    </a:ext>
                  </a:extLst>
                </p:cNvPr>
                <p:cNvSpPr txBox="1"/>
                <p:nvPr/>
              </p:nvSpPr>
              <p:spPr>
                <a:xfrm>
                  <a:off x="10351054" y="307361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3" name="CaixaDeTexto 132">
                  <a:extLst>
                    <a:ext uri="{FF2B5EF4-FFF2-40B4-BE49-F238E27FC236}">
                      <a16:creationId xmlns:a16="http://schemas.microsoft.com/office/drawing/2014/main" id="{2BC8051F-3FF7-FF62-6DD8-24309383E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1054" y="3073612"/>
                  <a:ext cx="415834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6557" r="-8824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33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35938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discutimos problemas que podemos nos deparar quando trabalhando com modelos de ML: subajuste e sobreajuste. </a:t>
            </a:r>
          </a:p>
          <a:p>
            <a:r>
              <a:rPr lang="pt-BR" dirty="0"/>
              <a:t>Vimos como a divisão do conjunto total de amostras em conjuntos de treinamento, validação e teste pode nos ajudar a analisar o desempenho de um modelo de ML e entender se o modelo está subajustando, sobreajustando ou generalizando.</a:t>
            </a:r>
          </a:p>
          <a:p>
            <a:r>
              <a:rPr lang="pt-BR" dirty="0"/>
              <a:t>Para fazer esta análise do desempenho de um classificador, usamos apenas a acurácia. </a:t>
            </a:r>
          </a:p>
          <a:p>
            <a:r>
              <a:rPr lang="pt-BR" dirty="0"/>
              <a:t>Porém, existem outras métricas que devem ser usadas para se medir a qualidade de um classificador.</a:t>
            </a:r>
          </a:p>
          <a:p>
            <a:r>
              <a:rPr lang="pt-BR" dirty="0"/>
              <a:t>Neste tópico, veremos algumas outras métricas.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8E7C4-65BB-5A05-5DF4-FF60F520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ABD154-3AFD-0036-3D3B-BDE0F6C2A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3156" y="1825624"/>
                <a:ext cx="642337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sz="2800" dirty="0"/>
                  <a:t>O nome, </a:t>
                </a:r>
                <a:r>
                  <a:rPr lang="pt-BR" sz="2800" b="1" i="1" dirty="0"/>
                  <a:t>matriz de confusão</a:t>
                </a:r>
                <a:r>
                  <a:rPr lang="pt-BR" b="1" i="1" dirty="0"/>
                  <a:t> </a:t>
                </a:r>
                <a:r>
                  <a:rPr lang="pt-BR" dirty="0"/>
                  <a:t>mostra o quanto um </a:t>
                </a:r>
                <a:r>
                  <a:rPr lang="pt-BR" sz="2800" dirty="0"/>
                  <a:t>classificador está se </a:t>
                </a:r>
                <a:r>
                  <a:rPr lang="pt-BR" sz="2800" b="1" i="1" dirty="0"/>
                  <a:t>confundindo</a:t>
                </a:r>
                <a:r>
                  <a:rPr lang="pt-BR" sz="2800" dirty="0"/>
                  <a:t>.</a:t>
                </a:r>
              </a:p>
              <a:p>
                <a:r>
                  <a:rPr lang="pt-BR" sz="2800" dirty="0"/>
                  <a:t>A matriz permite verificar quais classes o </a:t>
                </a:r>
                <a:r>
                  <a:rPr lang="pt-BR" sz="2800" b="1" i="1" dirty="0"/>
                  <a:t>classificador</a:t>
                </a:r>
                <a:r>
                  <a:rPr lang="pt-BR" sz="2800" dirty="0"/>
                  <a:t> tem maior dificuldade em classificar.</a:t>
                </a:r>
              </a:p>
              <a:p>
                <a:r>
                  <a:rPr lang="pt-BR" sz="2800" dirty="0"/>
                  <a:t>A </a:t>
                </a:r>
                <a:r>
                  <a:rPr lang="pt-BR" sz="2800" b="1" i="1" dirty="0"/>
                  <a:t>matriz de confusão</a:t>
                </a:r>
                <a:r>
                  <a:rPr lang="pt-BR" sz="2800" dirty="0"/>
                  <a:t> contabiliza o número de classificações corretas e incorretas para cada uma das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/>
                  <a:t>classes existentes. </a:t>
                </a:r>
              </a:p>
              <a:p>
                <a:r>
                  <a:rPr lang="pt-BR" dirty="0"/>
                  <a:t>É uma matriz quadrada com dimensões </a:t>
                </a:r>
                <a:r>
                  <a:rPr lang="pt-BR" sz="2800" b="1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280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ABD154-3AFD-0036-3D3B-BDE0F6C2A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3156" y="1825624"/>
                <a:ext cx="6423377" cy="5032375"/>
              </a:xfrm>
              <a:blipFill>
                <a:blip r:embed="rId3"/>
                <a:stretch>
                  <a:fillRect l="-1708" t="-2663" r="-10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/>
              <p:nvPr/>
            </p:nvSpPr>
            <p:spPr>
              <a:xfrm>
                <a:off x="293509" y="2680677"/>
                <a:ext cx="4854223" cy="2122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09" y="2680677"/>
                <a:ext cx="4854223" cy="2122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33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8E7C4-65BB-5A05-5DF4-FF60F520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ABD154-3AFD-0036-3D3B-BDE0F6C2A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3156" y="1825624"/>
                <a:ext cx="6423377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A diagonal de </a:t>
                </a:r>
                <a14:m>
                  <m:oMath xmlns:m="http://schemas.openxmlformats.org/officeDocument/2006/math">
                    <m:r>
                      <a:rPr lang="pt-BR" sz="28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pt-BR" sz="2800" dirty="0"/>
                  <a:t> fornece o número de classificações corretas.</a:t>
                </a:r>
              </a:p>
              <a:p>
                <a:r>
                  <a:rPr lang="pt-BR" sz="2800" dirty="0"/>
                  <a:t>A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800" dirty="0"/>
                  <a:t>-</a:t>
                </a:r>
                <a:r>
                  <a:rPr lang="pt-BR" sz="2800" dirty="0" err="1"/>
                  <a:t>ésima</a:t>
                </a:r>
                <a:r>
                  <a:rPr lang="pt-BR" sz="2800" dirty="0"/>
                  <a:t> </a:t>
                </a:r>
                <a:r>
                  <a:rPr lang="pt-BR" sz="2800" b="1" i="1" dirty="0"/>
                  <a:t>linha</a:t>
                </a:r>
                <a:r>
                  <a:rPr lang="pt-BR" sz="2800" dirty="0"/>
                  <a:t> indica o total de exemplos que foram classificados como pertencentes a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800" dirty="0"/>
                  <a:t>-</a:t>
                </a:r>
                <a:r>
                  <a:rPr lang="pt-BR" sz="2800" dirty="0" err="1"/>
                  <a:t>ésima</a:t>
                </a:r>
                <a:r>
                  <a:rPr lang="pt-BR" sz="2800" dirty="0"/>
                  <a:t> classe.</a:t>
                </a:r>
              </a:p>
              <a:p>
                <a:r>
                  <a:rPr lang="pt-BR" sz="2800" dirty="0"/>
                  <a:t>A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800" dirty="0"/>
                  <a:t>-</a:t>
                </a:r>
                <a:r>
                  <a:rPr lang="pt-BR" sz="2800" dirty="0" err="1"/>
                  <a:t>ésima</a:t>
                </a:r>
                <a:r>
                  <a:rPr lang="pt-BR" sz="2800" dirty="0"/>
                  <a:t> </a:t>
                </a:r>
                <a:r>
                  <a:rPr lang="pt-BR" sz="2800" b="1" i="1" dirty="0"/>
                  <a:t>coluna</a:t>
                </a:r>
                <a:r>
                  <a:rPr lang="pt-BR" sz="2800" dirty="0"/>
                  <a:t> indica o total de exemplos realmente pertencentes à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800" dirty="0"/>
                  <a:t>-</a:t>
                </a:r>
                <a:r>
                  <a:rPr lang="pt-BR" sz="2800" dirty="0" err="1"/>
                  <a:t>ésima</a:t>
                </a:r>
                <a:r>
                  <a:rPr lang="pt-BR" sz="2800" dirty="0"/>
                  <a:t> classe.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ABD154-3AFD-0036-3D3B-BDE0F6C2A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3156" y="1825624"/>
                <a:ext cx="6423377" cy="5032375"/>
              </a:xfrm>
              <a:blipFill>
                <a:blip r:embed="rId2"/>
                <a:stretch>
                  <a:fillRect l="-170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/>
              <p:nvPr/>
            </p:nvSpPr>
            <p:spPr>
              <a:xfrm>
                <a:off x="293509" y="2680677"/>
                <a:ext cx="4854223" cy="2122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09" y="2680677"/>
                <a:ext cx="4854223" cy="2122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82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8E7C4-65BB-5A05-5DF4-FF60F520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/>
              <p:nvPr/>
            </p:nvSpPr>
            <p:spPr>
              <a:xfrm>
                <a:off x="3036709" y="2488766"/>
                <a:ext cx="4854223" cy="2122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709" y="2488766"/>
                <a:ext cx="4854223" cy="2122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3">
            <a:extLst>
              <a:ext uri="{FF2B5EF4-FFF2-40B4-BE49-F238E27FC236}">
                <a16:creationId xmlns:a16="http://schemas.microsoft.com/office/drawing/2014/main" id="{E9839706-E14C-629A-7F56-18012BB99C3A}"/>
              </a:ext>
            </a:extLst>
          </p:cNvPr>
          <p:cNvSpPr/>
          <p:nvPr/>
        </p:nvSpPr>
        <p:spPr>
          <a:xfrm>
            <a:off x="3794234" y="2523792"/>
            <a:ext cx="4096698" cy="5262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279C33D-9270-DC3C-212E-0FD57AC45F7D}"/>
              </a:ext>
            </a:extLst>
          </p:cNvPr>
          <p:cNvSpPr txBox="1"/>
          <p:nvPr/>
        </p:nvSpPr>
        <p:spPr>
          <a:xfrm>
            <a:off x="7894389" y="2452160"/>
            <a:ext cx="3401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Exemplos classificados como pertencentes à classe 1.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1BD26B11-37BD-057A-7642-8513680C0B09}"/>
              </a:ext>
            </a:extLst>
          </p:cNvPr>
          <p:cNvSpPr/>
          <p:nvPr/>
        </p:nvSpPr>
        <p:spPr>
          <a:xfrm rot="5400000">
            <a:off x="3302270" y="3141648"/>
            <a:ext cx="2251700" cy="7922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F0FD986-F79E-DA0A-829E-1F5A7437324A}"/>
              </a:ext>
            </a:extLst>
          </p:cNvPr>
          <p:cNvSpPr/>
          <p:nvPr/>
        </p:nvSpPr>
        <p:spPr>
          <a:xfrm>
            <a:off x="7525012" y="2452160"/>
            <a:ext cx="577516" cy="145253"/>
          </a:xfrm>
          <a:custGeom>
            <a:avLst/>
            <a:gdLst>
              <a:gd name="connsiteX0" fmla="*/ 0 w 577516"/>
              <a:gd name="connsiteY0" fmla="*/ 145253 h 145253"/>
              <a:gd name="connsiteX1" fmla="*/ 272716 w 577516"/>
              <a:gd name="connsiteY1" fmla="*/ 874 h 145253"/>
              <a:gd name="connsiteX2" fmla="*/ 577516 w 577516"/>
              <a:gd name="connsiteY2" fmla="*/ 81085 h 1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16" h="145253">
                <a:moveTo>
                  <a:pt x="0" y="145253"/>
                </a:moveTo>
                <a:cubicBezTo>
                  <a:pt x="88231" y="78411"/>
                  <a:pt x="176463" y="11569"/>
                  <a:pt x="272716" y="874"/>
                </a:cubicBezTo>
                <a:cubicBezTo>
                  <a:pt x="368969" y="-9821"/>
                  <a:pt x="577516" y="81085"/>
                  <a:pt x="577516" y="8108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0228E55-A04A-15F3-F542-24A94935CB8F}"/>
              </a:ext>
            </a:extLst>
          </p:cNvPr>
          <p:cNvSpPr txBox="1"/>
          <p:nvPr/>
        </p:nvSpPr>
        <p:spPr>
          <a:xfrm>
            <a:off x="1260491" y="4807062"/>
            <a:ext cx="3921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Quantidade de exemplos realmente pertencentes à classe 1.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DE8EF324-A6C8-6014-6A79-6F6CD536E661}"/>
              </a:ext>
            </a:extLst>
          </p:cNvPr>
          <p:cNvSpPr/>
          <p:nvPr/>
        </p:nvSpPr>
        <p:spPr>
          <a:xfrm rot="871324">
            <a:off x="3488790" y="4556114"/>
            <a:ext cx="792260" cy="501897"/>
          </a:xfrm>
          <a:custGeom>
            <a:avLst/>
            <a:gdLst>
              <a:gd name="connsiteX0" fmla="*/ 994610 w 994610"/>
              <a:gd name="connsiteY0" fmla="*/ 0 h 80211"/>
              <a:gd name="connsiteX1" fmla="*/ 0 w 994610"/>
              <a:gd name="connsiteY1" fmla="*/ 80211 h 8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4610" h="80211">
                <a:moveTo>
                  <a:pt x="994610" y="0"/>
                </a:moveTo>
                <a:cubicBezTo>
                  <a:pt x="596231" y="18716"/>
                  <a:pt x="197853" y="37432"/>
                  <a:pt x="0" y="8021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B0A8A935-42A2-46DB-34B6-70E5007CD2FA}"/>
                  </a:ext>
                </a:extLst>
              </p:cNvPr>
              <p:cNvSpPr/>
              <p:nvPr/>
            </p:nvSpPr>
            <p:spPr>
              <a:xfrm>
                <a:off x="5757333" y="5298131"/>
                <a:ext cx="624231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/>
                  <a:t> indica quantos exemplos da classe 1 foram corretamente atribuídos à classe 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pt-BR" sz="2000" dirty="0"/>
                  <a:t> indica quantos exemplos da classe 2 foram atribuídos à classe 1.</a:t>
                </a:r>
              </a:p>
            </p:txBody>
          </p:sp>
        </mc:Choice>
        <mc:Fallback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B0A8A935-42A2-46DB-34B6-70E5007CD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33" y="5298131"/>
                <a:ext cx="6242319" cy="1323439"/>
              </a:xfrm>
              <a:prstGeom prst="rect">
                <a:avLst/>
              </a:prstGeom>
              <a:blipFill>
                <a:blip r:embed="rId3"/>
                <a:stretch>
                  <a:fillRect l="-879" t="-2304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40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EAC8C3E-AFB0-15A1-EDEF-475FA36433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Matriz de confusão para caso binário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EAC8C3E-AFB0-15A1-EDEF-475FA3643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8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052458-A5D6-9055-C748-5BFDB00FC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5067" y="1825624"/>
                <a:ext cx="622017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/>
                  <a:t>Verdadeiro Positivo </a:t>
                </a:r>
                <a:r>
                  <a:rPr lang="pt-BR" dirty="0"/>
                  <a:t>(TP): número de exemplos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classificados corretamente. </a:t>
                </a:r>
              </a:p>
              <a:p>
                <a:r>
                  <a:rPr lang="pt-BR" b="1" i="1" dirty="0"/>
                  <a:t>Verdadeiro Negativo</a:t>
                </a:r>
                <a:r>
                  <a:rPr lang="pt-BR" dirty="0"/>
                  <a:t> (TN): número de exemplos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classificados corretamente.</a:t>
                </a:r>
              </a:p>
              <a:p>
                <a:r>
                  <a:rPr lang="pt-BR" b="1" i="1" dirty="0"/>
                  <a:t>Falso Positivo </a:t>
                </a:r>
                <a:r>
                  <a:rPr lang="pt-BR" dirty="0"/>
                  <a:t>(FP): número de exemplos classificados como positivos, mas que pertencem à classe negativa.</a:t>
                </a:r>
              </a:p>
              <a:p>
                <a:r>
                  <a:rPr lang="pt-BR" b="1" i="1" dirty="0"/>
                  <a:t>Falso Negativo</a:t>
                </a:r>
                <a:r>
                  <a:rPr lang="pt-BR" dirty="0"/>
                  <a:t> (FN): número de exemplos atribuídos à classe negativa, mas que pertencem à classe positiva.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052458-A5D6-9055-C748-5BFDB00FC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5067" y="1825624"/>
                <a:ext cx="6220177" cy="5032375"/>
              </a:xfrm>
              <a:blipFill>
                <a:blip r:embed="rId3"/>
                <a:stretch>
                  <a:fillRect l="-176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4D7738-C774-F8D0-DD85-76976F9C0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99206"/>
              </p:ext>
            </p:extLst>
          </p:nvPr>
        </p:nvGraphicFramePr>
        <p:xfrm>
          <a:off x="1429261" y="2713392"/>
          <a:ext cx="399344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723">
                  <a:extLst>
                    <a:ext uri="{9D8B030D-6E8A-4147-A177-3AD203B41FA5}">
                      <a16:colId xmlns:a16="http://schemas.microsoft.com/office/drawing/2014/main" val="2780398905"/>
                    </a:ext>
                  </a:extLst>
                </a:gridCol>
                <a:gridCol w="1996723">
                  <a:extLst>
                    <a:ext uri="{9D8B030D-6E8A-4147-A177-3AD203B41FA5}">
                      <a16:colId xmlns:a16="http://schemas.microsoft.com/office/drawing/2014/main" val="1752542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00B050"/>
                          </a:solidFill>
                          <a:effectLst/>
                        </a:rPr>
                        <a:t>Verdadeiro </a:t>
                      </a:r>
                      <a:br>
                        <a:rPr lang="pt-BR" sz="2400" b="1" dirty="0">
                          <a:solidFill>
                            <a:srgbClr val="00B050"/>
                          </a:solidFill>
                          <a:effectLst/>
                        </a:rPr>
                      </a:br>
                      <a:r>
                        <a:rPr lang="pt-BR" sz="2400" b="1" dirty="0">
                          <a:solidFill>
                            <a:srgbClr val="00B050"/>
                          </a:solidFill>
                          <a:effectLst/>
                        </a:rPr>
                        <a:t>Positivo (TP)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0000FF"/>
                          </a:solidFill>
                          <a:effectLst/>
                        </a:rPr>
                        <a:t>Falso </a:t>
                      </a:r>
                      <a:br>
                        <a:rPr lang="pt-BR" sz="2400" b="1" dirty="0">
                          <a:solidFill>
                            <a:srgbClr val="0000FF"/>
                          </a:solidFill>
                          <a:effectLst/>
                        </a:rPr>
                      </a:br>
                      <a:r>
                        <a:rPr lang="pt-BR" sz="2400" b="1" dirty="0">
                          <a:solidFill>
                            <a:srgbClr val="0000FF"/>
                          </a:solidFill>
                          <a:effectLst/>
                        </a:rPr>
                        <a:t>Positivo (FP)</a:t>
                      </a:r>
                      <a:endParaRPr lang="pt-BR" sz="2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15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br>
                        <a:rPr lang="pt-BR" sz="2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2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Negativo (FN)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FF0000"/>
                          </a:solidFill>
                          <a:effectLst/>
                        </a:rPr>
                        <a:t>Verdadeiro </a:t>
                      </a:r>
                      <a:br>
                        <a:rPr lang="pt-BR" sz="2400" b="1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pt-BR" sz="2400" b="1" dirty="0">
                          <a:solidFill>
                            <a:srgbClr val="FF0000"/>
                          </a:solidFill>
                          <a:effectLst/>
                        </a:rPr>
                        <a:t>Negativo (TN)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34199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4F3702B-0FE3-BDED-62A7-35438A8F3B75}"/>
              </a:ext>
            </a:extLst>
          </p:cNvPr>
          <p:cNvSpPr txBox="1"/>
          <p:nvPr/>
        </p:nvSpPr>
        <p:spPr>
          <a:xfrm rot="16200000">
            <a:off x="-452875" y="3354402"/>
            <a:ext cx="193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ctr"/>
            <a:r>
              <a:rPr lang="pt-BR" sz="1800" b="1" dirty="0">
                <a:effectLst/>
              </a:rPr>
              <a:t>Classes Estimadas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FC82D3C-E180-54E3-CEFE-B2BD9B8D3E2A}"/>
              </a:ext>
            </a:extLst>
          </p:cNvPr>
          <p:cNvSpPr txBox="1"/>
          <p:nvPr/>
        </p:nvSpPr>
        <p:spPr>
          <a:xfrm>
            <a:off x="1423427" y="4856336"/>
            <a:ext cx="3993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"/>
            <a:r>
              <a:rPr lang="pt-BR" sz="1800" b="1" dirty="0">
                <a:effectLst/>
              </a:rPr>
              <a:t>Classes Verdadeiras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618FE73-F69F-A4D4-3E14-7C80BD56C5C9}"/>
                  </a:ext>
                </a:extLst>
              </p:cNvPr>
              <p:cNvSpPr txBox="1"/>
              <p:nvPr/>
            </p:nvSpPr>
            <p:spPr>
              <a:xfrm>
                <a:off x="699907" y="2957376"/>
                <a:ext cx="723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 fontAlgn="ctr"/>
                <a:r>
                  <a:rPr lang="pt-BR" sz="1800" b="1" dirty="0">
                    <a:effectLst/>
                  </a:rPr>
                  <a:t>+ </a:t>
                </a:r>
                <a:r>
                  <a:rPr lang="pt-BR" sz="1800" dirty="0"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</a:rPr>
                  <a:t>)</a:t>
                </a: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618FE73-F69F-A4D4-3E14-7C80BD56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7" y="2957376"/>
                <a:ext cx="723520" cy="369332"/>
              </a:xfrm>
              <a:prstGeom prst="rect">
                <a:avLst/>
              </a:prstGeom>
              <a:blipFill>
                <a:blip r:embed="rId4"/>
                <a:stretch>
                  <a:fillRect l="-7563" t="-6557" r="-6723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4841025-C42C-FB64-87B6-62F7C4AD612E}"/>
                  </a:ext>
                </a:extLst>
              </p:cNvPr>
              <p:cNvSpPr txBox="1"/>
              <p:nvPr/>
            </p:nvSpPr>
            <p:spPr>
              <a:xfrm>
                <a:off x="699907" y="3691993"/>
                <a:ext cx="723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 fontAlgn="ctr"/>
                <a:r>
                  <a:rPr lang="pt-BR" b="1" dirty="0"/>
                  <a:t>-</a:t>
                </a:r>
                <a:r>
                  <a:rPr lang="pt-BR" sz="1800" b="1" dirty="0">
                    <a:effectLst/>
                  </a:rPr>
                  <a:t> </a:t>
                </a:r>
                <a:r>
                  <a:rPr lang="pt-BR" sz="1800" dirty="0"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</a:rPr>
                  <a:t>)</a:t>
                </a: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4841025-C42C-FB64-87B6-62F7C4AD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7" y="3691993"/>
                <a:ext cx="723520" cy="369332"/>
              </a:xfrm>
              <a:prstGeom prst="rect">
                <a:avLst/>
              </a:prstGeom>
              <a:blipFill>
                <a:blip r:embed="rId5"/>
                <a:stretch>
                  <a:fillRect l="-4202" t="-8333" r="-3361" b="-2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3FF584A-410C-DBCB-7735-A7CD30A88BC6}"/>
                  </a:ext>
                </a:extLst>
              </p:cNvPr>
              <p:cNvSpPr txBox="1"/>
              <p:nvPr/>
            </p:nvSpPr>
            <p:spPr>
              <a:xfrm>
                <a:off x="1429261" y="4378834"/>
                <a:ext cx="2002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 fontAlgn="ctr"/>
                <a:r>
                  <a:rPr lang="pt-BR" sz="1800" b="1" dirty="0">
                    <a:effectLst/>
                  </a:rPr>
                  <a:t>+ </a:t>
                </a:r>
                <a:r>
                  <a:rPr lang="pt-BR" sz="1800" dirty="0"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</a:rPr>
                  <a:t>)</a:t>
                </a: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3FF584A-410C-DBCB-7735-A7CD30A88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261" y="4378834"/>
                <a:ext cx="2002557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1118442-F1CF-69E3-68DB-2A693775C8C5}"/>
                  </a:ext>
                </a:extLst>
              </p:cNvPr>
              <p:cNvSpPr txBox="1"/>
              <p:nvPr/>
            </p:nvSpPr>
            <p:spPr>
              <a:xfrm>
                <a:off x="3420150" y="4375501"/>
                <a:ext cx="2002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 fontAlgn="ctr"/>
                <a:r>
                  <a:rPr lang="pt-BR" b="1" dirty="0"/>
                  <a:t>-</a:t>
                </a:r>
                <a:r>
                  <a:rPr lang="pt-BR" sz="1800" b="1" dirty="0">
                    <a:effectLst/>
                  </a:rPr>
                  <a:t> </a:t>
                </a:r>
                <a:r>
                  <a:rPr lang="pt-BR" sz="1800" dirty="0"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</a:rPr>
                  <a:t>)</a:t>
                </a: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1118442-F1CF-69E3-68DB-2A693775C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50" y="4375501"/>
                <a:ext cx="2002557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56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B17EF-5EC1-A178-3122-9310D2C0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Falsos positivo e negativo</a:t>
            </a:r>
          </a:p>
        </p:txBody>
      </p:sp>
      <p:pic>
        <p:nvPicPr>
          <p:cNvPr id="1026" name="Picture 2" descr="The Doctor-Patient Relationship | Patient Satisfacton | National">
            <a:extLst>
              <a:ext uri="{FF2B5EF4-FFF2-40B4-BE49-F238E27FC236}">
                <a16:creationId xmlns:a16="http://schemas.microsoft.com/office/drawing/2014/main" id="{2583054F-73A9-55C4-C395-879CBEE79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5" y="2503313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EF7D460A-1540-261A-A12D-3C65B81941A3}"/>
              </a:ext>
            </a:extLst>
          </p:cNvPr>
          <p:cNvSpPr/>
          <p:nvPr/>
        </p:nvSpPr>
        <p:spPr>
          <a:xfrm>
            <a:off x="1027287" y="1989668"/>
            <a:ext cx="2630311" cy="1027289"/>
          </a:xfrm>
          <a:prstGeom prst="wedgeEllipseCallout">
            <a:avLst>
              <a:gd name="adj1" fmla="val 56849"/>
              <a:gd name="adj2" fmla="val 932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Parabéns! Você está grávido.</a:t>
            </a:r>
          </a:p>
        </p:txBody>
      </p:sp>
      <p:pic>
        <p:nvPicPr>
          <p:cNvPr id="1028" name="Picture 4" descr="Pregnant Women Are To The Doctor. Stock Photo, Picture And Royalty Free  Image. Image 20465296.">
            <a:extLst>
              <a:ext uri="{FF2B5EF4-FFF2-40B4-BE49-F238E27FC236}">
                <a16:creationId xmlns:a16="http://schemas.microsoft.com/office/drawing/2014/main" id="{2894CFDF-7DCA-508F-5828-08BE3EABE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12" y="2503313"/>
            <a:ext cx="514746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alão de Fala: Oval 4">
            <a:extLst>
              <a:ext uri="{FF2B5EF4-FFF2-40B4-BE49-F238E27FC236}">
                <a16:creationId xmlns:a16="http://schemas.microsoft.com/office/drawing/2014/main" id="{52B1C2E0-E4AC-0723-4C0E-59528AB12D4E}"/>
              </a:ext>
            </a:extLst>
          </p:cNvPr>
          <p:cNvSpPr/>
          <p:nvPr/>
        </p:nvSpPr>
        <p:spPr>
          <a:xfrm>
            <a:off x="6835420" y="2005367"/>
            <a:ext cx="2630311" cy="1027289"/>
          </a:xfrm>
          <a:prstGeom prst="wedgeEllipseCallout">
            <a:avLst>
              <a:gd name="adj1" fmla="val 59424"/>
              <a:gd name="adj2" fmla="val 1240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Você não está grávida.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57C4FD-8C88-C013-3F59-60907F695FA6}"/>
              </a:ext>
            </a:extLst>
          </p:cNvPr>
          <p:cNvSpPr txBox="1"/>
          <p:nvPr/>
        </p:nvSpPr>
        <p:spPr>
          <a:xfrm>
            <a:off x="2942867" y="6037052"/>
            <a:ext cx="29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82972D-94A8-8A5D-A2FA-FD1ECB53ADEC}"/>
              </a:ext>
            </a:extLst>
          </p:cNvPr>
          <p:cNvSpPr txBox="1"/>
          <p:nvPr/>
        </p:nvSpPr>
        <p:spPr>
          <a:xfrm>
            <a:off x="8877167" y="6037052"/>
            <a:ext cx="29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667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B17EF-5EC1-A178-3122-9310D2C0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Falsos positivo e negativo</a:t>
            </a:r>
          </a:p>
        </p:txBody>
      </p:sp>
      <p:pic>
        <p:nvPicPr>
          <p:cNvPr id="1026" name="Picture 2" descr="The Doctor-Patient Relationship | Patient Satisfacton | National">
            <a:extLst>
              <a:ext uri="{FF2B5EF4-FFF2-40B4-BE49-F238E27FC236}">
                <a16:creationId xmlns:a16="http://schemas.microsoft.com/office/drawing/2014/main" id="{2583054F-73A9-55C4-C395-879CBEE79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5" y="2503313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EF7D460A-1540-261A-A12D-3C65B81941A3}"/>
              </a:ext>
            </a:extLst>
          </p:cNvPr>
          <p:cNvSpPr/>
          <p:nvPr/>
        </p:nvSpPr>
        <p:spPr>
          <a:xfrm>
            <a:off x="1027287" y="1989668"/>
            <a:ext cx="2630311" cy="1027289"/>
          </a:xfrm>
          <a:prstGeom prst="wedgeEllipseCallout">
            <a:avLst>
              <a:gd name="adj1" fmla="val 56849"/>
              <a:gd name="adj2" fmla="val 932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Parabéns! Você está grávido.</a:t>
            </a:r>
          </a:p>
        </p:txBody>
      </p:sp>
      <p:pic>
        <p:nvPicPr>
          <p:cNvPr id="1028" name="Picture 4" descr="Pregnant Women Are To The Doctor. Stock Photo, Picture And Royalty Free  Image. Image 20465296.">
            <a:extLst>
              <a:ext uri="{FF2B5EF4-FFF2-40B4-BE49-F238E27FC236}">
                <a16:creationId xmlns:a16="http://schemas.microsoft.com/office/drawing/2014/main" id="{2894CFDF-7DCA-508F-5828-08BE3EABE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12" y="2503313"/>
            <a:ext cx="514746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alão de Fala: Oval 4">
            <a:extLst>
              <a:ext uri="{FF2B5EF4-FFF2-40B4-BE49-F238E27FC236}">
                <a16:creationId xmlns:a16="http://schemas.microsoft.com/office/drawing/2014/main" id="{52B1C2E0-E4AC-0723-4C0E-59528AB12D4E}"/>
              </a:ext>
            </a:extLst>
          </p:cNvPr>
          <p:cNvSpPr/>
          <p:nvPr/>
        </p:nvSpPr>
        <p:spPr>
          <a:xfrm>
            <a:off x="6835420" y="2005367"/>
            <a:ext cx="2630311" cy="1027289"/>
          </a:xfrm>
          <a:prstGeom prst="wedgeEllipseCallout">
            <a:avLst>
              <a:gd name="adj1" fmla="val 59424"/>
              <a:gd name="adj2" fmla="val 1240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Você não está grávida.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4E8D18-CFA1-4499-1C37-A9917F8086BB}"/>
              </a:ext>
            </a:extLst>
          </p:cNvPr>
          <p:cNvSpPr txBox="1"/>
          <p:nvPr/>
        </p:nvSpPr>
        <p:spPr>
          <a:xfrm>
            <a:off x="670275" y="6028264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Falso positivo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E102EB-F6B1-86BA-75A0-CE01FC72FC54}"/>
              </a:ext>
            </a:extLst>
          </p:cNvPr>
          <p:cNvSpPr txBox="1"/>
          <p:nvPr/>
        </p:nvSpPr>
        <p:spPr>
          <a:xfrm>
            <a:off x="6456981" y="6028264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Falso negativo</a:t>
            </a:r>
          </a:p>
        </p:txBody>
      </p:sp>
    </p:spTree>
    <p:extLst>
      <p:ext uri="{BB962C8B-B14F-4D97-AF65-F5344CB8AC3E}">
        <p14:creationId xmlns:p14="http://schemas.microsoft.com/office/powerpoint/2010/main" val="164172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4F6D18B-0399-55B9-FD83-C7EDF77FF0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789356" cy="1325563"/>
              </a:xfrm>
            </p:spPr>
            <p:txBody>
              <a:bodyPr/>
              <a:lstStyle/>
              <a:p>
                <a:r>
                  <a:rPr lang="pt-BR" dirty="0"/>
                  <a:t>Matriz de confusão para caso multiclasses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4F6D18B-0399-55B9-FD83-C7EDF77FF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789356" cy="1325563"/>
              </a:xfrm>
              <a:blipFill>
                <a:blip r:embed="rId2"/>
                <a:stretch>
                  <a:fillRect l="-2318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6AE9087-3D2E-DF8E-D6D3-12EDE5437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0711" y="1825624"/>
                <a:ext cx="492195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É possível estender a análise com a </a:t>
                </a:r>
                <a:r>
                  <a:rPr lang="pt-BR" b="1" i="1" dirty="0"/>
                  <a:t>matriz de confusão </a:t>
                </a:r>
                <a:r>
                  <a:rPr lang="pt-BR" dirty="0"/>
                  <a:t>para o cenário multi-classes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Basta selecionar, uma vez, cada classe como sendo a classe positiva, enquanto todas as demais classes formam a classe negativa.</a:t>
                </a:r>
              </a:p>
              <a:p>
                <a:r>
                  <a:rPr lang="pt-BR" dirty="0"/>
                  <a:t>Vejamos um exemplo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6AE9087-3D2E-DF8E-D6D3-12EDE5437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0711" y="1825624"/>
                <a:ext cx="4921955" cy="5032376"/>
              </a:xfrm>
              <a:blipFill>
                <a:blip r:embed="rId3"/>
                <a:stretch>
                  <a:fillRect l="-2230" t="-1937" r="-40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8325068-7110-8CDE-99D3-4E05F625B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706606"/>
                  </p:ext>
                </p:extLst>
              </p:nvPr>
            </p:nvGraphicFramePr>
            <p:xfrm>
              <a:off x="462847" y="2766990"/>
              <a:ext cx="6276622" cy="2933897"/>
            </p:xfrm>
            <a:graphic>
              <a:graphicData uri="http://schemas.openxmlformats.org/drawingml/2006/table">
                <a:tbl>
                  <a:tblPr/>
                  <a:tblGrid>
                    <a:gridCol w="10735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67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119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119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1199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98713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Classes </a:t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+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98713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98713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8879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800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+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8879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8325068-7110-8CDE-99D3-4E05F625B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706606"/>
                  </p:ext>
                </p:extLst>
              </p:nvPr>
            </p:nvGraphicFramePr>
            <p:xfrm>
              <a:off x="462847" y="2766990"/>
              <a:ext cx="6276622" cy="2933897"/>
            </p:xfrm>
            <a:graphic>
              <a:graphicData uri="http://schemas.openxmlformats.org/drawingml/2006/table">
                <a:tbl>
                  <a:tblPr/>
                  <a:tblGrid>
                    <a:gridCol w="10735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67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119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119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1199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98713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Classes </a:t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0692" t="-870" r="-438994" b="-33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98713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0692" t="-100870" r="-438994" b="-23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98713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0692" t="-200870" r="-438994" b="-13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8879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800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397" t="-501449" r="-200862" b="-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4397" t="-501449" r="-100862" b="-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4397" t="-501449" r="-862" b="-1289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8879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5882695-5DE1-C1D3-36F2-0FBA637ABB6A}"/>
                  </a:ext>
                </a:extLst>
              </p:cNvPr>
              <p:cNvSpPr txBox="1"/>
              <p:nvPr/>
            </p:nvSpPr>
            <p:spPr>
              <a:xfrm>
                <a:off x="2506136" y="2305325"/>
                <a:ext cx="423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 é a positiva.</a:t>
                </a: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5882695-5DE1-C1D3-36F2-0FBA637AB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36" y="2305325"/>
                <a:ext cx="4233333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031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13072</TotalTime>
  <Words>1522</Words>
  <Application>Microsoft Office PowerPoint</Application>
  <PresentationFormat>Widescreen</PresentationFormat>
  <Paragraphs>171</Paragraphs>
  <Slides>19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Métricas para análise de classificadores</vt:lpstr>
      <vt:lpstr>O que vamos ver?</vt:lpstr>
      <vt:lpstr>Matriz de confusão</vt:lpstr>
      <vt:lpstr>Matriz de confusão</vt:lpstr>
      <vt:lpstr>Matriz de confusão</vt:lpstr>
      <vt:lpstr>Matriz de confusão para caso binário (Q=2)</vt:lpstr>
      <vt:lpstr>Falsos positivo e negativo</vt:lpstr>
      <vt:lpstr>Falsos positivo e negativo</vt:lpstr>
      <vt:lpstr>Matriz de confusão para caso multiclasses (Q&gt;2)</vt:lpstr>
      <vt:lpstr>Matriz de confusão para caso multiclasses (Q&gt;2)</vt:lpstr>
      <vt:lpstr>Acurácia</vt:lpstr>
      <vt:lpstr>Métricas para avaliação de classificadores</vt:lpstr>
      <vt:lpstr>Precisão</vt:lpstr>
      <vt:lpstr>Recall</vt:lpstr>
      <vt:lpstr>Exemplo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2285</cp:revision>
  <dcterms:created xsi:type="dcterms:W3CDTF">2020-01-20T13:50:05Z</dcterms:created>
  <dcterms:modified xsi:type="dcterms:W3CDTF">2023-08-27T16:25:57Z</dcterms:modified>
</cp:coreProperties>
</file>