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406" r:id="rId3"/>
    <p:sldId id="409" r:id="rId4"/>
    <p:sldId id="410" r:id="rId5"/>
    <p:sldId id="413" r:id="rId6"/>
    <p:sldId id="414" r:id="rId7"/>
    <p:sldId id="412" r:id="rId8"/>
    <p:sldId id="415" r:id="rId9"/>
    <p:sldId id="416" r:id="rId10"/>
    <p:sldId id="417" r:id="rId11"/>
    <p:sldId id="411" r:id="rId12"/>
    <p:sldId id="407" r:id="rId13"/>
    <p:sldId id="408" r:id="rId14"/>
    <p:sldId id="405" r:id="rId15"/>
    <p:sldId id="316" r:id="rId16"/>
    <p:sldId id="399" r:id="rId17"/>
    <p:sldId id="282" r:id="rId18"/>
    <p:sldId id="381" r:id="rId19"/>
    <p:sldId id="363" r:id="rId20"/>
    <p:sldId id="382" r:id="rId21"/>
    <p:sldId id="383" r:id="rId22"/>
    <p:sldId id="384" r:id="rId23"/>
    <p:sldId id="369" r:id="rId24"/>
    <p:sldId id="272" r:id="rId25"/>
    <p:sldId id="385" r:id="rId26"/>
    <p:sldId id="329" r:id="rId27"/>
    <p:sldId id="377" r:id="rId28"/>
    <p:sldId id="391" r:id="rId29"/>
    <p:sldId id="380" r:id="rId30"/>
    <p:sldId id="293" r:id="rId31"/>
    <p:sldId id="306" r:id="rId32"/>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8" autoAdjust="0"/>
    <p:restoredTop sz="78450" autoAdjust="0"/>
  </p:normalViewPr>
  <p:slideViewPr>
    <p:cSldViewPr snapToGrid="0">
      <p:cViewPr>
        <p:scale>
          <a:sx n="75" d="100"/>
          <a:sy n="75" d="100"/>
        </p:scale>
        <p:origin x="1416" y="32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27/07/2023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27/07/2023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lc.committees.comsoc.org/research-librar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a:t>Objetivo</a:t>
            </a:r>
            <a:r>
              <a:rPr lang="pt-BR" sz="1200" dirty="0"/>
              <a:t>: Criar máquinas que </a:t>
            </a:r>
            <a:r>
              <a:rPr lang="pt-BR" sz="1200" i="1" dirty="0"/>
              <a:t>imitem</a:t>
            </a:r>
            <a:r>
              <a:rPr lang="pt-BR" sz="1200" dirty="0"/>
              <a:t> nossa capacidade mental para uma determinada tarefa. </a:t>
            </a:r>
            <a:endParaRPr lang="pt-BR" sz="1200" dirty="0">
              <a:cs typeface="Calibri"/>
            </a:endParaRPr>
          </a:p>
          <a:p>
            <a:pPr marL="171450" indent="-171450">
              <a:buFont typeface="Arial" panose="020B0604020202020204" pitchFamily="34" charset="0"/>
              <a:buChar char="•"/>
            </a:pPr>
            <a:r>
              <a:rPr lang="pt-BR" sz="1200" dirty="0"/>
              <a:t>Porém, esta </a:t>
            </a:r>
            <a:r>
              <a:rPr lang="pt-BR" sz="1200" i="1" dirty="0"/>
              <a:t>imitação</a:t>
            </a:r>
            <a:r>
              <a:rPr lang="pt-BR" sz="1200" dirty="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a:t>Essa </a:t>
            </a:r>
            <a:r>
              <a:rPr lang="pt-BR" sz="1200" i="1" dirty="0"/>
              <a:t>imitação</a:t>
            </a:r>
            <a:r>
              <a:rPr lang="pt-BR" sz="1200" dirty="0"/>
              <a:t> é, portanto, apenas uma aproximação. É por isso que em IA fala-se da criação de máquinas que são </a:t>
            </a:r>
            <a:r>
              <a:rPr lang="pt-BR" sz="1200" i="1" dirty="0"/>
              <a:t>modelos</a:t>
            </a:r>
            <a:r>
              <a:rPr lang="pt-BR" sz="1200" dirty="0"/>
              <a:t> de nossa capacidade de aprender, raciocinar, enxergar, falar, ouvir, etc.</a:t>
            </a:r>
            <a:endParaRPr lang="en-US" sz="1200" dirty="0"/>
          </a:p>
          <a:p>
            <a:pPr rtl="0"/>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A IA fraca concentra-se na realização de uma tarefa específica, como responder a perguntas com base na entrada do usuário ou jogar xadrez. Carros autônomos e assistentes virtuais, como Siri, são exemplos de IA fraca.</a:t>
            </a:r>
            <a:r>
              <a:rPr lang="pt-BR" sz="1200" baseline="0" dirty="0"/>
              <a:t> </a:t>
            </a:r>
            <a:r>
              <a:rPr lang="pt-BR" sz="1200" dirty="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77106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t>AI is a broader concept to create intelligent machines that can simulate human thinking capability and behavior, whereas, machine learning is an application or subset of AI that allows machines to learn from data without being programmed explicitly.</a:t>
            </a:r>
            <a:endParaRPr lang="pt-BR" sz="1200" b="1" dirty="0">
              <a:cs typeface="Calibri"/>
            </a:endParaRPr>
          </a:p>
          <a:p>
            <a:pPr marL="0" indent="0">
              <a:buFont typeface="Arial" panose="020B0604020202020204" pitchFamily="34" charset="0"/>
              <a:buNone/>
            </a:pPr>
            <a:endParaRPr lang="pt-BR" sz="1200" b="1" dirty="0">
              <a:cs typeface="Calibri"/>
            </a:endParaRPr>
          </a:p>
          <a:p>
            <a:pPr marL="0" indent="0">
              <a:buFont typeface="Arial" panose="020B0604020202020204" pitchFamily="34" charset="0"/>
              <a:buNone/>
            </a:pPr>
            <a:r>
              <a:rPr lang="pt-BR" sz="1200" b="1" dirty="0">
                <a:cs typeface="Calibri"/>
              </a:rPr>
              <a:t>Processamento de linguagem natural</a:t>
            </a:r>
            <a:r>
              <a:rPr lang="pt-BR" sz="1200" b="0" dirty="0">
                <a:cs typeface="Calibri"/>
              </a:rPr>
              <a:t>: criação automática de resumos,</a:t>
            </a:r>
            <a:r>
              <a:rPr lang="pt-BR" sz="1200" b="0" baseline="0" dirty="0">
                <a:cs typeface="Calibri"/>
              </a:rPr>
              <a:t> tradução de textos em uma língua para outra, reconhecimento de fala, etc.</a:t>
            </a:r>
          </a:p>
          <a:p>
            <a:pPr marL="0" indent="0">
              <a:buFont typeface="Arial" panose="020B0604020202020204" pitchFamily="34" charset="0"/>
              <a:buNone/>
            </a:pPr>
            <a:r>
              <a:rPr lang="pt-BR" sz="1200" b="1" baseline="0" dirty="0">
                <a:cs typeface="Calibri"/>
              </a:rPr>
              <a:t>Representação do conhecimento</a:t>
            </a:r>
            <a:r>
              <a:rPr lang="pt-BR" sz="1200" b="0" baseline="0" dirty="0">
                <a:cs typeface="Calibri"/>
              </a:rPr>
              <a:t>: lida com problemas de como criar (extrair, absorver)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a:cs typeface="Calibri"/>
              </a:rPr>
              <a:t>Raciocínio automatizado</a:t>
            </a:r>
            <a:r>
              <a:rPr lang="pt-BR" sz="1200" b="0" baseline="0" dirty="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a:cs typeface="Calibri"/>
              </a:rPr>
              <a:t>Planejamento</a:t>
            </a:r>
            <a:r>
              <a:rPr lang="pt-BR" sz="1200" b="0" baseline="0" dirty="0">
                <a:cs typeface="Calibri"/>
              </a:rPr>
              <a:t>: </a:t>
            </a:r>
            <a:r>
              <a:rPr lang="pt-BR" dirty="0"/>
              <a:t>tem como objetivo encontrar um plano que permita uma</a:t>
            </a:r>
            <a:r>
              <a:rPr lang="pt-BR" baseline="0" dirty="0"/>
              <a:t> máquina </a:t>
            </a:r>
            <a:r>
              <a:rPr lang="pt-BR" dirty="0"/>
              <a:t>executar uma tarefa, a partir de uma situação inicial.</a:t>
            </a:r>
            <a:endParaRPr lang="pt-BR" sz="1200" b="0" baseline="0" dirty="0">
              <a:cs typeface="Calibri"/>
            </a:endParaRPr>
          </a:p>
          <a:p>
            <a:pPr marL="0" indent="0">
              <a:buFont typeface="Arial" panose="020B0604020202020204" pitchFamily="34" charset="0"/>
              <a:buNone/>
            </a:pPr>
            <a:r>
              <a:rPr lang="pt-BR" sz="1200" b="1" baseline="0" dirty="0">
                <a:cs typeface="Calibri"/>
              </a:rPr>
              <a:t>Visão computacional</a:t>
            </a:r>
            <a:r>
              <a:rPr lang="pt-BR" sz="1200" b="0" baseline="0" dirty="0">
                <a:cs typeface="Calibri"/>
              </a:rPr>
              <a:t>: desenvolvimento de máquinas inteligentes que obtém informação de imagens. Exemplos: reconhecimento de faces, controle de qualidade em industrias, carros autônomos, etc.</a:t>
            </a:r>
          </a:p>
          <a:p>
            <a:pPr marL="0" indent="0">
              <a:buFont typeface="Arial" panose="020B0604020202020204" pitchFamily="34" charset="0"/>
              <a:buNone/>
            </a:pPr>
            <a:r>
              <a:rPr lang="pt-BR" sz="1200" b="1" baseline="0" dirty="0">
                <a:cs typeface="Calibri"/>
              </a:rPr>
              <a:t>Robótica</a:t>
            </a:r>
            <a:r>
              <a:rPr lang="pt-BR" sz="1200" b="0" baseline="0" dirty="0">
                <a:cs typeface="Calibri"/>
              </a:rPr>
              <a:t>: lida com o design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a:cs typeface="Calibri"/>
              </a:rPr>
              <a:t>Aprendizado de máquina</a:t>
            </a:r>
            <a:r>
              <a:rPr lang="pt-BR" sz="1200" b="0" baseline="0" dirty="0">
                <a:cs typeface="Calibri"/>
              </a:rPr>
              <a:t>: lida com o design e construção de máquinas que executam uma tarefa específica sem terem sido explicitamente programadas para isso. Exemplos: algoritmo de recomendações do netflix, carro autômato, etc. Esses algortimos aprendem através da experiência.</a:t>
            </a:r>
          </a:p>
          <a:p>
            <a:pPr marL="0" indent="0">
              <a:buFont typeface="Arial" panose="020B0604020202020204" pitchFamily="34" charset="0"/>
              <a:buNone/>
            </a:pPr>
            <a:r>
              <a:rPr lang="pt-PT" sz="1200" b="1" i="0" dirty="0"/>
              <a:t>Inteligência artificial geral</a:t>
            </a:r>
            <a:r>
              <a:rPr lang="pt-PT" sz="1200" i="1" dirty="0"/>
              <a:t>: </a:t>
            </a:r>
            <a:r>
              <a:rPr lang="pt-BR" sz="1200" b="0" i="0" kern="1200" dirty="0">
                <a:solidFill>
                  <a:schemeClr val="tx1"/>
                </a:solidFill>
                <a:effectLst/>
                <a:latin typeface="+mn-lt"/>
                <a:ea typeface="+mn-ea"/>
                <a:cs typeface="+mn-cs"/>
              </a:rPr>
              <a:t>máquinas que possuem</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consciência e sentimentos, capazes de oferecer soluções para qualquer tipo de problema.</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a:p>
          <a:p>
            <a:endParaRPr lang="pt-BR" sz="1200" dirty="0"/>
          </a:p>
          <a:p>
            <a:r>
              <a:rPr lang="en-US" sz="1200" dirty="0"/>
              <a:t>KR&amp;R: Knowledge representation and reasoning</a:t>
            </a:r>
          </a:p>
          <a:p>
            <a:endParaRPr lang="en-US" sz="1200" dirty="0"/>
          </a:p>
          <a:p>
            <a:endParaRPr lang="en-US" sz="1200" dirty="0"/>
          </a:p>
          <a:p>
            <a:pPr rtl="0"/>
            <a:r>
              <a:rPr lang="en-US" sz="1200" dirty="0"/>
              <a:t>First of all, </a:t>
            </a:r>
            <a:r>
              <a:rPr lang="en-US" sz="1200" b="1" dirty="0"/>
              <a:t>leave the terms artificial and machine aside</a:t>
            </a:r>
            <a:r>
              <a:rPr lang="en-US" sz="1200" dirty="0"/>
              <a:t>. We will try to understand the words intelligence and learning one-by-one. Think of how one can solve a given (mathematical and not real life) problem. There are two possibilities - </a:t>
            </a:r>
            <a:r>
              <a:rPr lang="en-US" sz="1200" i="1" dirty="0"/>
              <a:t>either</a:t>
            </a:r>
          </a:p>
          <a:p>
            <a:pPr rtl="0"/>
            <a:endParaRPr lang="en-US" sz="1200" dirty="0"/>
          </a:p>
          <a:p>
            <a:r>
              <a:rPr lang="en-US" sz="1200" dirty="0"/>
              <a:t>Method 1: he/she/it has solved such a problem before and has </a:t>
            </a:r>
            <a:r>
              <a:rPr lang="en-US" sz="1200" b="1" i="1" dirty="0"/>
              <a:t>learned</a:t>
            </a:r>
            <a:r>
              <a:rPr lang="en-US" sz="1200" dirty="0"/>
              <a:t> how to solve such problems </a:t>
            </a:r>
            <a:r>
              <a:rPr lang="en-US" sz="1200" i="1" dirty="0"/>
              <a:t>or</a:t>
            </a:r>
          </a:p>
          <a:p>
            <a:endParaRPr lang="en-US" sz="1200" dirty="0"/>
          </a:p>
          <a:p>
            <a:r>
              <a:rPr lang="en-US" sz="1200" dirty="0"/>
              <a:t>Method 2: (it is first time he/she/it faced this type of problem and)</a:t>
            </a:r>
            <a:r>
              <a:rPr lang="en-US" sz="1200" i="1" dirty="0"/>
              <a:t> </a:t>
            </a:r>
            <a:r>
              <a:rPr lang="en-US" sz="1200" dirty="0"/>
              <a:t>he/she/it is </a:t>
            </a:r>
            <a:r>
              <a:rPr lang="en-US" sz="1200" b="1" i="1" dirty="0"/>
              <a:t>actually intelligent</a:t>
            </a:r>
            <a:r>
              <a:rPr lang="en-US" sz="1200" dirty="0"/>
              <a:t> to think of possibilities of how to solve the problem based on what he/she/it </a:t>
            </a:r>
            <a:r>
              <a:rPr lang="en-US" sz="1200" b="1" i="1" dirty="0"/>
              <a:t>knows</a:t>
            </a:r>
            <a:r>
              <a:rPr lang="en-US" sz="1200" dirty="0"/>
              <a:t>, right?</a:t>
            </a:r>
          </a:p>
          <a:p>
            <a:pPr rtl="0"/>
            <a:endParaRPr lang="en-US" sz="1200" dirty="0"/>
          </a:p>
          <a:p>
            <a:pPr rtl="0"/>
            <a:r>
              <a:rPr lang="en-US" sz="1200" dirty="0"/>
              <a:t>The former is called </a:t>
            </a:r>
            <a:r>
              <a:rPr lang="en-US" sz="1200" b="1" dirty="0"/>
              <a:t>learning </a:t>
            </a:r>
            <a:r>
              <a:rPr lang="en-US" sz="1200" dirty="0"/>
              <a:t>and the latter is called </a:t>
            </a:r>
            <a:r>
              <a:rPr lang="en-US" sz="1200" b="1" dirty="0"/>
              <a:t>knowledge</a:t>
            </a:r>
            <a:r>
              <a:rPr lang="en-US" sz="1200" dirty="0"/>
              <a:t> (along with intelligence). So, in short, to solve a problem, one needs either of these two. Hence, </a:t>
            </a:r>
            <a:r>
              <a:rPr lang="en-US" sz="1200" b="1" dirty="0"/>
              <a:t>learning is a part of intelligence</a:t>
            </a:r>
            <a:r>
              <a:rPr lang="en-US" sz="1200" dirty="0"/>
              <a:t>. </a:t>
            </a:r>
          </a:p>
          <a:p>
            <a:endParaRPr lang="pt-BR" sz="1200" dirty="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82454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técnicas e </a:t>
            </a:r>
            <a:r>
              <a:rPr lang="pt-BR" sz="1200" dirty="0" err="1"/>
              <a:t>algortimos</a:t>
            </a:r>
            <a:r>
              <a:rPr lang="pt-BR" sz="1200" dirty="0"/>
              <a:t> orientadas a dados: aprendem automaticamente a partir de grandes volumes de dados.</a:t>
            </a:r>
          </a:p>
          <a:p>
            <a:endParaRPr lang="en-US" sz="1200" b="1" dirty="0"/>
          </a:p>
          <a:p>
            <a:r>
              <a:rPr lang="pt-BR" sz="1200" b="0" dirty="0"/>
              <a:t>O aprendizado de máquina pode ser definido como o processo de </a:t>
            </a:r>
            <a:r>
              <a:rPr lang="pt-BR" sz="1200" b="1" dirty="0"/>
              <a:t>induzir</a:t>
            </a:r>
            <a:r>
              <a:rPr lang="pt-BR" sz="1200" b="0" dirty="0"/>
              <a:t> inteligência em uma</a:t>
            </a:r>
            <a:r>
              <a:rPr lang="pt-BR" sz="1200" b="0" baseline="0" dirty="0"/>
              <a:t> </a:t>
            </a:r>
            <a:r>
              <a:rPr lang="pt-BR" sz="1200" b="0" dirty="0"/>
              <a:t>máquina </a:t>
            </a:r>
            <a:r>
              <a:rPr lang="pt-BR" sz="1200" b="1" dirty="0"/>
              <a:t>sem que ela</a:t>
            </a:r>
            <a:r>
              <a:rPr lang="pt-BR" sz="1200" b="1" baseline="0" dirty="0"/>
              <a:t> seja explicitamente</a:t>
            </a:r>
            <a:r>
              <a:rPr lang="pt-BR" sz="1200" b="1" dirty="0"/>
              <a:t> programada</a:t>
            </a:r>
            <a:r>
              <a:rPr lang="pt-BR" sz="1200" b="0" dirty="0"/>
              <a:t>.</a:t>
            </a:r>
            <a:endParaRPr lang="en-US" sz="1200" b="0" dirty="0"/>
          </a:p>
          <a:p>
            <a:endParaRPr lang="en-US" sz="1200" b="1" dirty="0"/>
          </a:p>
          <a:p>
            <a:r>
              <a:rPr lang="pt-BR" sz="1200" b="0" dirty="0"/>
              <a:t>Por exemplo, o filtro de spam do </a:t>
            </a:r>
            <a:r>
              <a:rPr lang="pt-BR" sz="1200" b="0" dirty="0" err="1"/>
              <a:t>gmail</a:t>
            </a:r>
            <a:r>
              <a:rPr lang="pt-BR" sz="1200" b="0" dirty="0"/>
              <a:t> utiliza aprendizado de máquina para aprender se</a:t>
            </a:r>
            <a:r>
              <a:rPr lang="pt-BR" sz="1200" b="0" baseline="0" dirty="0"/>
              <a:t> um email é </a:t>
            </a:r>
            <a:r>
              <a:rPr lang="pt-BR" sz="1200" b="0" dirty="0"/>
              <a:t>spam</a:t>
            </a:r>
            <a:r>
              <a:rPr lang="pt-BR" sz="1200" b="0" baseline="0" dirty="0"/>
              <a:t> </a:t>
            </a:r>
            <a:r>
              <a:rPr lang="pt-BR" sz="1200" b="0" dirty="0"/>
              <a:t>(por exemplo, sinalizados por usuários) e exemplos de </a:t>
            </a:r>
            <a:r>
              <a:rPr lang="pt-BR" sz="1200" b="0" dirty="0" err="1"/>
              <a:t>emails</a:t>
            </a:r>
            <a:r>
              <a:rPr lang="pt-BR" sz="1200" b="0" dirty="0"/>
              <a:t> regulares (não spam, também chamados de “</a:t>
            </a:r>
            <a:r>
              <a:rPr lang="pt-BR" sz="1200" b="0" dirty="0" err="1"/>
              <a:t>ham</a:t>
            </a:r>
            <a:r>
              <a:rPr lang="pt-BR" sz="1200" b="0" dirty="0"/>
              <a:t>"). </a:t>
            </a:r>
          </a:p>
          <a:p>
            <a:endParaRPr lang="pt-BR" sz="1200" b="0" dirty="0"/>
          </a:p>
          <a:p>
            <a:r>
              <a:rPr lang="pt-BR" sz="1200" b="0" dirty="0"/>
              <a:t>Os exemplos que o modelo usa para aprender são chamados de </a:t>
            </a:r>
            <a:r>
              <a:rPr lang="pt-BR" sz="1200" b="1" dirty="0"/>
              <a:t>conjunto de treinamento</a:t>
            </a:r>
            <a:r>
              <a:rPr lang="pt-BR" sz="1200" b="0" dirty="0"/>
              <a:t>. Cada </a:t>
            </a:r>
            <a:r>
              <a:rPr lang="pt-BR" sz="1200" b="1" dirty="0"/>
              <a:t>exemplo de treinamento </a:t>
            </a:r>
            <a:r>
              <a:rPr lang="pt-BR" sz="1200" b="0" dirty="0"/>
              <a:t>é chamado de </a:t>
            </a:r>
            <a:r>
              <a:rPr lang="pt-BR" sz="1200" b="1" dirty="0"/>
              <a:t>instância de treinamento </a:t>
            </a:r>
            <a:r>
              <a:rPr lang="pt-BR" sz="1200" b="0" dirty="0"/>
              <a:t>(ou amostra).</a:t>
            </a:r>
          </a:p>
          <a:p>
            <a:endParaRPr lang="pt-BR" sz="1200" b="0" dirty="0"/>
          </a:p>
          <a:p>
            <a:r>
              <a:rPr lang="pt-BR" sz="1200" b="0" dirty="0"/>
              <a:t>Induzir conhecimento através da apresentação de experiências prévias.</a:t>
            </a:r>
          </a:p>
          <a:p>
            <a:endParaRPr lang="pt-BR"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Induzir</a:t>
            </a:r>
            <a:r>
              <a:rPr lang="pt-BR" dirty="0"/>
              <a:t> conhecimento através de experiências prévias.</a:t>
            </a:r>
          </a:p>
          <a:p>
            <a:endParaRPr lang="en-US" sz="1200" b="0" dirty="0"/>
          </a:p>
          <a:p>
            <a:endParaRPr lang="pt-BR" dirty="0"/>
          </a:p>
          <a:p>
            <a:r>
              <a:rPr lang="pt-BR" dirty="0"/>
              <a:t>Através de experiências prévias, induz-se</a:t>
            </a:r>
            <a:r>
              <a:rPr lang="pt-BR" baseline="0" dirty="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3353594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3209907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Recomendação de produtos: IA extrai conhecimento através do comportamento dos clientes e com isso consegue recomendar produtos específicos/customizados para os clientes.</a:t>
            </a:r>
          </a:p>
          <a:p>
            <a:endParaRPr lang="pt-BR" sz="1200" dirty="0"/>
          </a:p>
          <a:p>
            <a:r>
              <a:rPr lang="pt-BR" sz="1200" dirty="0"/>
              <a:t>“Faculdade particular usa robô para corrigir provas e dar nota aos alunos”, </a:t>
            </a:r>
            <a:r>
              <a:rPr lang="pt-BR" sz="1200" dirty="0">
                <a:hlinkClick r:id="rId3"/>
              </a:rPr>
              <a:t>https://cartacampinas.com.br/2020/04/faculdade-particular-usa-robo-para-corrigir-provas-e-dar-nota-aos-alunos/</a:t>
            </a:r>
            <a:endParaRPr lang="pt-BR" sz="1200" dirty="0"/>
          </a:p>
          <a:p>
            <a:endParaRPr lang="pt-BR" sz="1200" dirty="0"/>
          </a:p>
          <a:p>
            <a:r>
              <a:rPr lang="pt-BR" sz="1200" dirty="0"/>
              <a:t>“</a:t>
            </a:r>
            <a:r>
              <a:rPr lang="en-US" sz="1200" dirty="0"/>
              <a:t>Artificial Intelligence May Be Key to Better Weather Forecasts</a:t>
            </a:r>
            <a:r>
              <a:rPr lang="pt-BR" sz="1200" dirty="0"/>
              <a:t>”, https://eos.org/opinions/artificial-intelligence-may-be-key-to-better-we</a:t>
            </a:r>
          </a:p>
          <a:p>
            <a:endParaRPr lang="pt-BR" sz="1200" dirty="0"/>
          </a:p>
          <a:p>
            <a:r>
              <a:rPr lang="pt-BR" sz="1200" dirty="0"/>
              <a:t>“</a:t>
            </a:r>
            <a:r>
              <a:rPr lang="en-US" sz="1200" dirty="0"/>
              <a:t>AI improves fraud detection, prediction and prevention</a:t>
            </a:r>
            <a:r>
              <a:rPr lang="pt-BR" sz="1200" dirty="0"/>
              <a:t>”,</a:t>
            </a:r>
            <a:r>
              <a:rPr lang="pt-BR" sz="1200" baseline="0" dirty="0"/>
              <a:t> </a:t>
            </a:r>
            <a:r>
              <a:rPr lang="pt-BR" sz="1200" dirty="0">
                <a:hlinkClick r:id="rId4"/>
              </a:rPr>
              <a:t>https://www.ibm.com/analytics/fraud-prediction</a:t>
            </a:r>
            <a:r>
              <a:rPr lang="pt-BR" sz="1200" dirty="0">
                <a:hlinkClick r:id="rId5"/>
              </a:rPr>
              <a:t>ather-forecasts</a:t>
            </a:r>
            <a:endParaRPr lang="pt-BR" sz="1200" dirty="0"/>
          </a:p>
          <a:p>
            <a:endParaRPr lang="pt-BR" sz="1200" dirty="0"/>
          </a:p>
          <a:p>
            <a:r>
              <a:rPr lang="pt-BR" sz="1200" dirty="0"/>
              <a:t>“Inteligência artificial ajuda em diagnóstico da covid-19 no Brasil”, </a:t>
            </a:r>
            <a:r>
              <a:rPr lang="pt-BR" sz="1200" dirty="0">
                <a:hlinkClick r:id="rId6"/>
              </a:rPr>
              <a:t>https://www.correiobraziliense.com.br/app/noticia/ciencia-e-saude/2020/08/04/interna_ciencia_saude,878353/inteligencia-artificial-ajuda-em-diagnostico-da-covid-19-no-brasil.shtml</a:t>
            </a:r>
            <a:endParaRPr lang="nl-BE" sz="1200" dirty="0"/>
          </a:p>
          <a:p>
            <a:endParaRPr lang="pt-BR" dirty="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3365585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defTabSz="1686336">
              <a:buFont typeface="Arial" panose="020B0604020202020204" pitchFamily="34" charset="0"/>
              <a:buChar char="•"/>
              <a:defRPr/>
            </a:pPr>
            <a:r>
              <a:rPr lang="pt-BR" b="1" dirty="0"/>
              <a:t>Estimação de canal e detecção de sinais</a:t>
            </a:r>
          </a:p>
          <a:p>
            <a:pPr marL="628650" lvl="1" indent="-171450" defTabSz="1686336">
              <a:buFont typeface="Arial" panose="020B0604020202020204" pitchFamily="34" charset="0"/>
              <a:buChar char="•"/>
              <a:defRPr/>
            </a:pPr>
            <a:r>
              <a:rPr lang="pt-BR" b="0" dirty="0"/>
              <a:t>Algoritmos de IA são treinados para realizar a estimação de canal e detecção de símbolos conjuntamente. Em alguns exemplos, os algoritmos são treinados para estimar o canal sem o envio de pilotos, aumentando a eficiência espectral do sistema, que se transforma</a:t>
            </a:r>
            <a:r>
              <a:rPr lang="pt-BR" b="0" baseline="0" dirty="0"/>
              <a:t> em maior velocidade para o usuário</a:t>
            </a:r>
            <a:r>
              <a:rPr lang="pt-BR" b="0" dirty="0"/>
              <a:t>.</a:t>
            </a:r>
          </a:p>
          <a:p>
            <a:pPr marL="628650" lvl="1" indent="-171450" defTabSz="1686336">
              <a:buFont typeface="Arial" panose="020B0604020202020204" pitchFamily="34" charset="0"/>
              <a:buChar char="•"/>
              <a:defRPr/>
            </a:pPr>
            <a:r>
              <a:rPr lang="pt-BR" b="1" dirty="0"/>
              <a:t>Vantagens</a:t>
            </a:r>
            <a:r>
              <a:rPr lang="pt-BR" b="0" dirty="0"/>
              <a:t>: As tarefas de estimação de canal e detecção envolvem a estimação dos vários canais (um por antena) e a inversão de matrizes para equalização, e por exemplo, em sistemas MIMO com um número massivo de antenas isso pode levar a um alto custo e alta complexidade computacional. O uso de IA nesta tarefa tem o potencial reduzir custos e complexidade computacional. Além</a:t>
            </a:r>
            <a:r>
              <a:rPr lang="pt-BR" b="0" baseline="0" dirty="0"/>
              <a:t> disso, a estimação de canal envolve a transmissão de pilotos, que consomem recursos que poderiam ser utilizados para transmissão de dados. IA tem também o potencial de aumentar a eficiência do sistema através do envio de um menor número de ou nenhum pilotos.</a:t>
            </a:r>
            <a:endParaRPr lang="pt-BR" b="0" dirty="0"/>
          </a:p>
          <a:p>
            <a:pPr marL="171450" lvl="0" indent="-171450" defTabSz="1686336">
              <a:buFont typeface="Arial" panose="020B0604020202020204" pitchFamily="34" charset="0"/>
              <a:buChar char="•"/>
              <a:defRPr/>
            </a:pPr>
            <a:r>
              <a:rPr lang="pt-BR" b="1" dirty="0"/>
              <a:t>Aprendizado de Sistemas de Comunicação de Ponta-a-Ponta</a:t>
            </a:r>
          </a:p>
          <a:p>
            <a:pPr marL="628650" lvl="1" indent="-171450" defTabSz="1686336">
              <a:buFont typeface="Arial" panose="020B0604020202020204" pitchFamily="34" charset="0"/>
              <a:buChar char="•"/>
              <a:defRPr/>
            </a:pPr>
            <a:r>
              <a:rPr lang="pt-BR" b="0" u="none" dirty="0"/>
              <a:t>Os blocos de processamento em sistemas de comunicação (transmissor e receptor) são desenvolvidos separadamente e otimizados com objetivos diferentes, tornando a otimização global do sistema muito difícil. AI pode ser usado para modelar e otimizar conjuntamente os blocos de processamento do transmissor (codificação de canal, modulação, MIMO, etc) e do receptor (estimação, detecção, demodulação, decodificação de canal).</a:t>
            </a:r>
          </a:p>
          <a:p>
            <a:pPr marL="628650" lvl="1" indent="-171450" defTabSz="1686336">
              <a:buFont typeface="Arial" panose="020B0604020202020204" pitchFamily="34" charset="0"/>
              <a:buChar char="•"/>
              <a:defRPr/>
            </a:pPr>
            <a:r>
              <a:rPr lang="pt-BR" b="1" u="none" dirty="0"/>
              <a:t>Vantagens</a:t>
            </a:r>
            <a:r>
              <a:rPr lang="pt-BR" b="0" u="none" dirty="0"/>
              <a:t>: maior performance do sistema dado que ele é otimizado conjuntamente.</a:t>
            </a:r>
          </a:p>
          <a:p>
            <a:pPr marL="171450" indent="-171450" defTabSz="1686336">
              <a:buFont typeface="Arial" panose="020B0604020202020204" pitchFamily="34" charset="0"/>
              <a:buChar char="•"/>
              <a:defRPr/>
            </a:pPr>
            <a:r>
              <a:rPr lang="pt-BR" b="1" dirty="0"/>
              <a:t>Alocação de Recursos</a:t>
            </a:r>
          </a:p>
          <a:p>
            <a:pPr marL="628650" lvl="1" indent="-171450" defTabSz="1686336">
              <a:buFont typeface="Arial" panose="020B0604020202020204" pitchFamily="34" charset="0"/>
              <a:buChar char="•"/>
              <a:defRPr/>
            </a:pPr>
            <a:r>
              <a:rPr lang="pt-BR" b="0" dirty="0"/>
              <a:t>Dispositivos IoT de baixa potência (e.g., LoRa, Zigbee, 6LoWPAN) não utilizam protocolos de contenção, o que acarreta em colisões, consequentemente diminuindo a performance da rede e drenando as baterias dos dispositivos devido ao maior número de retransmissões. IA pode aprender como (onde-&gt; canal, quando-&gt;periodicidade e por quanto tempo) os outros dispositivos estão acessando o meio e consequentemente evitar colisões com uma certa probabilidade.</a:t>
            </a:r>
          </a:p>
          <a:p>
            <a:pPr marL="628650" lvl="1" indent="-171450" defTabSz="1686336">
              <a:buFont typeface="Arial" panose="020B0604020202020204" pitchFamily="34" charset="0"/>
              <a:buChar char="•"/>
              <a:defRPr/>
            </a:pPr>
            <a:r>
              <a:rPr lang="pt-BR" b="1" dirty="0"/>
              <a:t>Vantagens</a:t>
            </a:r>
            <a:r>
              <a:rPr lang="pt-BR" b="0" dirty="0"/>
              <a:t>: aumento da performance da rede e da vida útil das baterias devido ao menor número de retransmissões.</a:t>
            </a:r>
          </a:p>
          <a:p>
            <a:pPr marL="171450" indent="-171450" defTabSz="1686336">
              <a:buFont typeface="Arial" panose="020B0604020202020204" pitchFamily="34" charset="0"/>
              <a:buChar char="•"/>
              <a:defRPr/>
            </a:pPr>
            <a:r>
              <a:rPr lang="pt-BR" b="1" dirty="0"/>
              <a:t>Rádio-sobre-Fibra</a:t>
            </a:r>
          </a:p>
          <a:p>
            <a:pPr marL="628650" lvl="1" indent="-171450" defTabSz="1686336">
              <a:buFont typeface="Arial" panose="020B0604020202020204" pitchFamily="34" charset="0"/>
              <a:buChar char="•"/>
              <a:defRPr/>
            </a:pPr>
            <a:r>
              <a:rPr lang="pt-BR" sz="2200" dirty="0"/>
              <a:t>A</a:t>
            </a:r>
            <a:r>
              <a:rPr lang="pt-BR" sz="2200" baseline="0" dirty="0"/>
              <a:t> t</a:t>
            </a:r>
            <a:r>
              <a:rPr lang="pt-BR" sz="2200" dirty="0"/>
              <a:t>ransmissão analógica de sinais banda base para BS usando rádio-sobre-fibra pode reduzir os custos de conversores quando comparado com soluções digitais tais como o CPRI, entretanto, o canal composto Radio/Fibra introduz vários tipos de artefatos e distorções ao sinal transmitido que precisam ser mitigadas. AI pode ser utilizada para </a:t>
            </a:r>
            <a:r>
              <a:rPr lang="pt-BR" b="0" dirty="0"/>
              <a:t>equalizar e detectar</a:t>
            </a:r>
            <a:r>
              <a:rPr lang="pt-BR" b="0" baseline="0" dirty="0"/>
              <a:t> </a:t>
            </a:r>
            <a:r>
              <a:rPr lang="pt-BR" b="0" dirty="0"/>
              <a:t>sinais conjuntamente. </a:t>
            </a:r>
          </a:p>
          <a:p>
            <a:pPr marL="628650" lvl="1" indent="-171450" defTabSz="1686336">
              <a:buFont typeface="Arial" panose="020B0604020202020204" pitchFamily="34" charset="0"/>
              <a:buChar char="•"/>
              <a:defRPr/>
            </a:pPr>
            <a:r>
              <a:rPr lang="pt-BR" b="1" dirty="0"/>
              <a:t>Vantagens</a:t>
            </a:r>
            <a:r>
              <a:rPr lang="pt-BR" b="0" dirty="0"/>
              <a:t>: Menor custo e complexidade computacional. </a:t>
            </a:r>
          </a:p>
          <a:p>
            <a:pPr marL="171450" indent="-171450" defTabSz="1686336">
              <a:buFont typeface="Arial" panose="020B0604020202020204" pitchFamily="34" charset="0"/>
              <a:buChar char="•"/>
              <a:defRPr/>
            </a:pPr>
            <a:r>
              <a:rPr lang="pt-BR" b="1" dirty="0"/>
              <a:t>Comunicações em Ondas Milimétricas</a:t>
            </a:r>
          </a:p>
          <a:p>
            <a:pPr marL="628650" lvl="1" indent="-171450" defTabSz="1686336">
              <a:buFont typeface="Arial" panose="020B0604020202020204" pitchFamily="34" charset="0"/>
              <a:buChar char="•"/>
              <a:defRPr/>
            </a:pPr>
            <a:r>
              <a:rPr lang="pt-BR" b="0" dirty="0"/>
              <a:t>A comunicação na faixa de ondas milimétricas é predominantemente feita através de links com visada direta (LoS – Line of Sight) e portanto é facilmente susceptível a bloqueios. Um dispositivo móvel quando tem seu link com uma BS bloqueado inicia o que é</a:t>
            </a:r>
            <a:r>
              <a:rPr lang="pt-BR" b="0" baseline="0" dirty="0"/>
              <a:t> chamado de</a:t>
            </a:r>
            <a:r>
              <a:rPr lang="pt-BR" b="0" dirty="0"/>
              <a:t> processo de handover (procura por outra BS), isso leva a desconexão de sua sessão de comunicação, o que impacta na confiabilidade e aumenta a latência. IA pode</a:t>
            </a:r>
            <a:r>
              <a:rPr lang="pt-BR" b="0" baseline="0" dirty="0"/>
              <a:t> ser</a:t>
            </a:r>
            <a:r>
              <a:rPr lang="pt-BR" b="0" dirty="0"/>
              <a:t> usada para predizer que um link irá em breve ficar bloqueado, o que possibilita que a BS servindo o dispositivo faça um handover proativo (em background) deste dispositivo para outra BS.</a:t>
            </a:r>
          </a:p>
          <a:p>
            <a:pPr marL="628650" lvl="1" indent="-171450" defTabSz="1686336">
              <a:buFont typeface="Arial" panose="020B0604020202020204" pitchFamily="34" charset="0"/>
              <a:buChar char="•"/>
              <a:defRPr/>
            </a:pPr>
            <a:r>
              <a:rPr lang="pt-BR" b="1" dirty="0"/>
              <a:t>Vantagens</a:t>
            </a:r>
            <a:r>
              <a:rPr lang="pt-BR" b="0" dirty="0"/>
              <a:t>: A predição e handover proativo garantem alta confiabilidade e baixa latência nos sistemas móveis.</a:t>
            </a:r>
          </a:p>
          <a:p>
            <a:pPr marL="171450" indent="-171450" defTabSz="1686336">
              <a:buFont typeface="Arial" panose="020B0604020202020204" pitchFamily="34" charset="0"/>
              <a:buChar char="•"/>
              <a:defRPr/>
            </a:pPr>
            <a:r>
              <a:rPr lang="pt-BR" b="1" dirty="0"/>
              <a:t>Pré-distorção</a:t>
            </a:r>
          </a:p>
          <a:p>
            <a:pPr marL="628650" lvl="1" indent="-171450" defTabSz="1686336">
              <a:buFont typeface="Arial" panose="020B0604020202020204" pitchFamily="34" charset="0"/>
              <a:buChar char="•"/>
              <a:defRPr/>
            </a:pPr>
            <a:r>
              <a:rPr lang="pt-BR" b="0" dirty="0"/>
              <a:t>Amplificadores de potencia são inerentemente não-lineares quando operam em regimes de alta potência, o que introduz distorções dentro da banda desejada e produtos de intermodulação fora da banda desejada (ou seja, sinal é “</a:t>
            </a:r>
            <a:r>
              <a:rPr lang="pt-BR" b="0" i="1" dirty="0"/>
              <a:t>espirrado</a:t>
            </a:r>
            <a:r>
              <a:rPr lang="pt-BR" b="0" dirty="0"/>
              <a:t>” pra fora da banda). </a:t>
            </a:r>
          </a:p>
          <a:p>
            <a:pPr marL="628650" lvl="1" indent="-171450" defTabSz="1686336">
              <a:buFont typeface="Arial" panose="020B0604020202020204" pitchFamily="34" charset="0"/>
              <a:buChar char="•"/>
              <a:defRPr/>
            </a:pPr>
            <a:r>
              <a:rPr lang="pt-BR" b="0" dirty="0"/>
              <a:t>O dispositivo de pré-distorção introduz uma “</a:t>
            </a:r>
            <a:r>
              <a:rPr lang="pt-BR" b="0" i="1" dirty="0"/>
              <a:t>distorção</a:t>
            </a:r>
            <a:r>
              <a:rPr lang="pt-BR" b="0" dirty="0"/>
              <a:t> </a:t>
            </a:r>
            <a:r>
              <a:rPr lang="pt-BR" b="0" i="1" dirty="0"/>
              <a:t>inversa</a:t>
            </a:r>
            <a:r>
              <a:rPr lang="pt-BR" b="0" dirty="0"/>
              <a:t>” na entrada do amplificador, o que cancela, em teoria, qualquer não-linearidade que o amplificador possa apresentar.</a:t>
            </a:r>
          </a:p>
          <a:p>
            <a:pPr marL="628650" lvl="1" indent="-171450" defTabSz="1686336">
              <a:buFont typeface="Arial" panose="020B0604020202020204" pitchFamily="34" charset="0"/>
              <a:buChar char="•"/>
              <a:defRPr/>
            </a:pPr>
            <a:r>
              <a:rPr lang="pt-BR" b="0" dirty="0"/>
              <a:t>IA tem o potêncial para aprender uma curva de pré-distorção</a:t>
            </a:r>
            <a:r>
              <a:rPr lang="pt-BR" b="0" baseline="0" dirty="0"/>
              <a:t> capaz de mitigar os efeitos não-lineares dos amplificadores de RF.</a:t>
            </a:r>
            <a:endParaRPr lang="pt-BR" b="0" dirty="0"/>
          </a:p>
          <a:p>
            <a:pPr marL="628650" lvl="1" indent="-171450" defTabSz="1686336">
              <a:buFont typeface="Arial" panose="020B0604020202020204" pitchFamily="34" charset="0"/>
              <a:buChar char="•"/>
              <a:defRPr/>
            </a:pPr>
            <a:r>
              <a:rPr lang="pt-BR" b="1" dirty="0"/>
              <a:t>Vantagens</a:t>
            </a:r>
            <a:r>
              <a:rPr lang="pt-BR" b="0" dirty="0"/>
              <a:t>: O emprego de IA tem potencial para diminuir os custos e complexidade computacional dos</a:t>
            </a:r>
            <a:r>
              <a:rPr lang="pt-BR" b="0" baseline="0" dirty="0"/>
              <a:t> dispositivos de</a:t>
            </a:r>
            <a:r>
              <a:rPr lang="pt-BR" b="0" dirty="0"/>
              <a:t> pré-distorção.</a:t>
            </a:r>
            <a:endParaRPr lang="pt-BR" dirty="0"/>
          </a:p>
          <a:p>
            <a:endParaRPr lang="pt-BR" dirty="0"/>
          </a:p>
          <a:p>
            <a:r>
              <a:rPr lang="pt-BR" dirty="0"/>
              <a:t>Fonte: </a:t>
            </a:r>
            <a:r>
              <a:rPr lang="pt-BR" dirty="0">
                <a:hlinkClick r:id="rId3"/>
              </a:rPr>
              <a:t>https://mlc.committees.comsoc.org/research-library/</a:t>
            </a:r>
            <a:endParaRPr lang="pt-BR" dirty="0"/>
          </a:p>
          <a:p>
            <a:endParaRPr lang="pt-BR" dirty="0"/>
          </a:p>
          <a:p>
            <a:r>
              <a:rPr lang="pt-BR" b="1" dirty="0"/>
              <a:t>Goodput</a:t>
            </a:r>
            <a:r>
              <a:rPr lang="pt-BR" dirty="0"/>
              <a:t>: é o throughput no nível de aplicação de um</a:t>
            </a:r>
            <a:r>
              <a:rPr lang="pt-BR" baseline="0" dirty="0"/>
              <a:t> sistema de</a:t>
            </a:r>
            <a:r>
              <a:rPr lang="pt-BR" dirty="0"/>
              <a:t> comunicação; isto é, o número de bits de informação úteis entregues pelo</a:t>
            </a:r>
            <a:r>
              <a:rPr lang="pt-BR" baseline="0" dirty="0"/>
              <a:t> sistema </a:t>
            </a:r>
            <a:r>
              <a:rPr lang="pt-BR" dirty="0"/>
              <a:t>a um determinado destino por unidade de tempo.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904369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Estamos vivendo na era da informação. Nessa era, um volume sem precedentes de dados (de </a:t>
            </a:r>
            <a:r>
              <a:rPr lang="pt-BR" sz="1200" dirty="0" err="1"/>
              <a:t>tera</a:t>
            </a:r>
            <a:r>
              <a:rPr lang="pt-BR" sz="1200" dirty="0"/>
              <a:t> a </a:t>
            </a:r>
            <a:r>
              <a:rPr lang="pt-BR" sz="1200" dirty="0" err="1"/>
              <a:t>petabytes</a:t>
            </a:r>
            <a:r>
              <a:rPr lang="pt-BR" sz="1200" dirty="0"/>
              <a:t>) está disponível, impossibilitando sua análise por nós seres humanos. Porém, para modelos de ML, quanto mais dados melhor será o aprendizado.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Hoje em dia, dados são preciosíssimos e a extração de novas informações (úteis) vale ouro.</a:t>
            </a:r>
            <a:endParaRPr lang="pt-BR" sz="1200" dirty="0"/>
          </a:p>
          <a:p>
            <a:r>
              <a:rPr lang="pt-BR" sz="1200" dirty="0"/>
              <a:t>Surgimento de recursos computacionais poderosos tais como </a:t>
            </a:r>
            <a:r>
              <a:rPr lang="pt-BR" sz="1200" dirty="0" err="1"/>
              <a:t>GPUs</a:t>
            </a:r>
            <a:r>
              <a:rPr lang="pt-BR" sz="1200" dirty="0"/>
              <a:t>, </a:t>
            </a:r>
            <a:r>
              <a:rPr lang="pt-BR" sz="1200" dirty="0" err="1"/>
              <a:t>FPGAs</a:t>
            </a:r>
            <a:r>
              <a:rPr lang="pt-BR" sz="1200" dirty="0"/>
              <a:t>, </a:t>
            </a:r>
            <a:r>
              <a:rPr lang="pt-BR" sz="1200" dirty="0" err="1"/>
              <a:t>CPUs</a:t>
            </a:r>
            <a:r>
              <a:rPr lang="pt-BR" sz="1200" dirty="0"/>
              <a:t> com múltiplos cores.</a:t>
            </a:r>
          </a:p>
          <a:p>
            <a:r>
              <a:rPr lang="pt-BR" sz="1200" dirty="0"/>
              <a:t>Surgimento de novas estratégias de treinamento (i.e., aprendizagem).</a:t>
            </a:r>
          </a:p>
          <a:p>
            <a:r>
              <a:rPr lang="pt-BR" sz="1200" dirty="0"/>
              <a:t>Existência de frameworks e bibliotecas que facilitam o desenvolvimento de soluções com ML.</a:t>
            </a:r>
          </a:p>
          <a:p>
            <a:endParaRPr lang="pt-BR" sz="1200" dirty="0"/>
          </a:p>
          <a:p>
            <a:r>
              <a:rPr lang="pt-BR" sz="1200" b="1" dirty="0"/>
              <a:t>TensorFlow</a:t>
            </a:r>
            <a:r>
              <a:rPr lang="pt-BR" sz="1200" dirty="0"/>
              <a:t> é uma biblioteca de software livre e de código aberto para fluxo de dados e programação diferenciável. É uma biblioteca matemática simbólica e também é usada para aplicativos de aprendizado de máquina, como redes neurais.</a:t>
            </a:r>
          </a:p>
          <a:p>
            <a:endParaRPr lang="pt-BR" sz="1200" dirty="0"/>
          </a:p>
          <a:p>
            <a:r>
              <a:rPr lang="pt-BR" sz="1200" b="1" dirty="0" err="1"/>
              <a:t>Theano</a:t>
            </a:r>
            <a:r>
              <a:rPr lang="pt-BR" sz="1200" dirty="0"/>
              <a:t> é uma biblioteca de computação científica. Foi desenvolvido pela </a:t>
            </a:r>
            <a:r>
              <a:rPr lang="pt-BR" sz="1200" dirty="0" err="1"/>
              <a:t>Université</a:t>
            </a:r>
            <a:r>
              <a:rPr lang="pt-BR" sz="1200" dirty="0"/>
              <a:t> de Montréal e está disponível desde 2007.</a:t>
            </a:r>
          </a:p>
          <a:p>
            <a:endParaRPr lang="pt-BR" sz="1200" dirty="0"/>
          </a:p>
          <a:p>
            <a:r>
              <a:rPr lang="pt-BR" sz="1200" b="1" dirty="0" err="1"/>
              <a:t>PyTorch</a:t>
            </a:r>
            <a:r>
              <a:rPr lang="pt-BR" sz="1200" dirty="0"/>
              <a:t> é uma biblioteca de aprendizado de máquina de código aberto baseada na biblioteca </a:t>
            </a:r>
            <a:r>
              <a:rPr lang="pt-BR" sz="1200" dirty="0" err="1"/>
              <a:t>Torch</a:t>
            </a:r>
            <a:r>
              <a:rPr lang="pt-BR" sz="1200" baseline="0" dirty="0"/>
              <a:t> </a:t>
            </a:r>
            <a:r>
              <a:rPr lang="pt-BR" sz="1200" dirty="0"/>
              <a:t>usada</a:t>
            </a:r>
            <a:r>
              <a:rPr lang="pt-BR" sz="1200" baseline="0" dirty="0"/>
              <a:t> em aplicações de </a:t>
            </a:r>
            <a:r>
              <a:rPr lang="pt-BR" sz="1200" dirty="0"/>
              <a:t>visão computacional e processamento de linguagem natural.</a:t>
            </a:r>
          </a:p>
          <a:p>
            <a:endParaRPr lang="pt-BR" sz="1200" dirty="0"/>
          </a:p>
          <a:p>
            <a:r>
              <a:rPr lang="pt-BR" sz="1200" b="1" dirty="0" err="1"/>
              <a:t>Scikit-learn</a:t>
            </a:r>
            <a:r>
              <a:rPr lang="pt-BR" sz="1200" dirty="0"/>
              <a:t> é uma biblioteca de aprendizado de máquina de software livre para a linguagem de programação Python.</a:t>
            </a:r>
          </a:p>
          <a:p>
            <a:endParaRPr lang="pt-BR" sz="1200" dirty="0"/>
          </a:p>
          <a:p>
            <a:r>
              <a:rPr lang="pt-BR" sz="1200" b="1" dirty="0"/>
              <a:t>Keras</a:t>
            </a:r>
            <a:r>
              <a:rPr lang="pt-BR" sz="1200" dirty="0"/>
              <a:t> é uma biblioteca de rede neural de código aberto escrita em Python. É capaz de rodar sobre TensorFlow, Microsoft </a:t>
            </a:r>
            <a:r>
              <a:rPr lang="pt-BR" sz="1200" dirty="0" err="1"/>
              <a:t>Cognitive</a:t>
            </a:r>
            <a:r>
              <a:rPr lang="pt-BR" sz="1200" dirty="0"/>
              <a:t> Toolkit, R, </a:t>
            </a:r>
            <a:r>
              <a:rPr lang="pt-BR" sz="1200" dirty="0" err="1"/>
              <a:t>Theano</a:t>
            </a:r>
            <a:r>
              <a:rPr lang="pt-BR" sz="1200" dirty="0"/>
              <a:t> ou </a:t>
            </a:r>
            <a:r>
              <a:rPr lang="pt-BR" sz="1200" dirty="0" err="1"/>
              <a:t>PlaidML</a:t>
            </a:r>
            <a:r>
              <a:rPr lang="pt-BR" sz="1200" dirty="0"/>
              <a:t>. Keras foi projetado para permitir experimentação rápida com redes neurais profundas, ele se concentra em ser fácil de usar, modular e extensível.</a:t>
            </a:r>
          </a:p>
          <a:p>
            <a:endParaRPr lang="pt-BR" sz="1200" dirty="0"/>
          </a:p>
          <a:p>
            <a:r>
              <a:rPr lang="pt-BR" sz="1200" b="1" dirty="0"/>
              <a:t>Pandas</a:t>
            </a:r>
            <a:r>
              <a:rPr lang="pt-BR" sz="1200" dirty="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a:p>
          <a:p>
            <a:endParaRPr lang="pt-BR" sz="1200" dirty="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1670113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26</a:t>
            </a:fld>
            <a:endParaRPr lang="pt-BR"/>
          </a:p>
        </p:txBody>
      </p:sp>
    </p:spTree>
    <p:extLst>
      <p:ext uri="{BB962C8B-B14F-4D97-AF65-F5344CB8AC3E}">
        <p14:creationId xmlns:p14="http://schemas.microsoft.com/office/powerpoint/2010/main" val="2612954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28</a:t>
            </a:fld>
            <a:endParaRPr lang="pt-BR"/>
          </a:p>
        </p:txBody>
      </p:sp>
    </p:spTree>
    <p:extLst>
      <p:ext uri="{BB962C8B-B14F-4D97-AF65-F5344CB8AC3E}">
        <p14:creationId xmlns:p14="http://schemas.microsoft.com/office/powerpoint/2010/main" val="3337267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https://colab.research.google.com/github/zz4fap/tp555-ml/blob/main/exemplos/jupyter/Figura_2D.ipynb</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29</a:t>
            </a:fld>
            <a:endParaRPr lang="pt-BR"/>
          </a:p>
        </p:txBody>
      </p:sp>
    </p:spTree>
    <p:extLst>
      <p:ext uri="{BB962C8B-B14F-4D97-AF65-F5344CB8AC3E}">
        <p14:creationId xmlns:p14="http://schemas.microsoft.com/office/powerpoint/2010/main" val="157679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técnicas e </a:t>
            </a:r>
            <a:r>
              <a:rPr lang="pt-BR" sz="1200" dirty="0" err="1"/>
              <a:t>algortimos</a:t>
            </a:r>
            <a:r>
              <a:rPr lang="pt-BR" sz="1200" dirty="0"/>
              <a:t> orientadas a dados: aprendem automaticamente a partir de grandes volumes de dados.</a:t>
            </a:r>
          </a:p>
          <a:p>
            <a:endParaRPr lang="en-US" sz="1200" b="1" dirty="0"/>
          </a:p>
          <a:p>
            <a:r>
              <a:rPr lang="pt-BR" sz="1200" b="0" dirty="0"/>
              <a:t>O aprendizado de máquina pode ser definido como o processo de </a:t>
            </a:r>
            <a:r>
              <a:rPr lang="pt-BR" sz="1200" b="1" dirty="0"/>
              <a:t>induzir</a:t>
            </a:r>
            <a:r>
              <a:rPr lang="pt-BR" sz="1200" b="0" dirty="0"/>
              <a:t> inteligência em uma</a:t>
            </a:r>
            <a:r>
              <a:rPr lang="pt-BR" sz="1200" b="0" baseline="0" dirty="0"/>
              <a:t> </a:t>
            </a:r>
            <a:r>
              <a:rPr lang="pt-BR" sz="1200" b="0" dirty="0"/>
              <a:t>máquina </a:t>
            </a:r>
            <a:r>
              <a:rPr lang="pt-BR" sz="1200" b="1" dirty="0"/>
              <a:t>sem que ela</a:t>
            </a:r>
            <a:r>
              <a:rPr lang="pt-BR" sz="1200" b="1" baseline="0" dirty="0"/>
              <a:t> seja explicitamente</a:t>
            </a:r>
            <a:r>
              <a:rPr lang="pt-BR" sz="1200" b="1" dirty="0"/>
              <a:t> programada</a:t>
            </a:r>
            <a:r>
              <a:rPr lang="pt-BR" sz="1200" b="0" dirty="0"/>
              <a:t>.</a:t>
            </a:r>
            <a:endParaRPr lang="en-US" sz="1200" b="0" dirty="0"/>
          </a:p>
          <a:p>
            <a:endParaRPr lang="en-US" sz="1200" b="1" dirty="0"/>
          </a:p>
          <a:p>
            <a:r>
              <a:rPr lang="pt-BR" sz="1200" b="0" dirty="0"/>
              <a:t>Por exemplo, o filtro de spam do </a:t>
            </a:r>
            <a:r>
              <a:rPr lang="pt-BR" sz="1200" b="0" dirty="0" err="1"/>
              <a:t>gmail</a:t>
            </a:r>
            <a:r>
              <a:rPr lang="pt-BR" sz="1200" b="0" dirty="0"/>
              <a:t> utiliza aprendizado de máquina para aprender se</a:t>
            </a:r>
            <a:r>
              <a:rPr lang="pt-BR" sz="1200" b="0" baseline="0" dirty="0"/>
              <a:t> um email é </a:t>
            </a:r>
            <a:r>
              <a:rPr lang="pt-BR" sz="1200" b="0" dirty="0"/>
              <a:t>spam</a:t>
            </a:r>
            <a:r>
              <a:rPr lang="pt-BR" sz="1200" b="0" baseline="0" dirty="0"/>
              <a:t> </a:t>
            </a:r>
            <a:r>
              <a:rPr lang="pt-BR" sz="1200" b="0" dirty="0"/>
              <a:t>(por exemplo, sinalizados por usuários) e exemplos de </a:t>
            </a:r>
            <a:r>
              <a:rPr lang="pt-BR" sz="1200" b="0" dirty="0" err="1"/>
              <a:t>emails</a:t>
            </a:r>
            <a:r>
              <a:rPr lang="pt-BR" sz="1200" b="0" dirty="0"/>
              <a:t> regulares (não spam, também chamados de “</a:t>
            </a:r>
            <a:r>
              <a:rPr lang="pt-BR" sz="1200" b="0" dirty="0" err="1"/>
              <a:t>ham</a:t>
            </a:r>
            <a:r>
              <a:rPr lang="pt-BR" sz="1200" b="0" dirty="0"/>
              <a:t>"). </a:t>
            </a:r>
          </a:p>
          <a:p>
            <a:endParaRPr lang="pt-BR" sz="1200" b="0" dirty="0"/>
          </a:p>
          <a:p>
            <a:r>
              <a:rPr lang="pt-BR" sz="1200" b="0" dirty="0"/>
              <a:t>Os exemplos que o modelo usa para aprender são chamados de </a:t>
            </a:r>
            <a:r>
              <a:rPr lang="pt-BR" sz="1200" b="1" dirty="0"/>
              <a:t>conjunto de treinamento</a:t>
            </a:r>
            <a:r>
              <a:rPr lang="pt-BR" sz="1200" b="0" dirty="0"/>
              <a:t>. Cada </a:t>
            </a:r>
            <a:r>
              <a:rPr lang="pt-BR" sz="1200" b="1" dirty="0"/>
              <a:t>exemplo de treinamento </a:t>
            </a:r>
            <a:r>
              <a:rPr lang="pt-BR" sz="1200" b="0" dirty="0"/>
              <a:t>é chamado de </a:t>
            </a:r>
            <a:r>
              <a:rPr lang="pt-BR" sz="1200" b="1" dirty="0"/>
              <a:t>instância de treinamento </a:t>
            </a:r>
            <a:r>
              <a:rPr lang="pt-BR" sz="1200" b="0" dirty="0"/>
              <a:t>(ou amostra).</a:t>
            </a:r>
          </a:p>
          <a:p>
            <a:endParaRPr lang="pt-BR" sz="1200" b="0" dirty="0"/>
          </a:p>
          <a:p>
            <a:r>
              <a:rPr lang="pt-BR" sz="1200" b="0" dirty="0"/>
              <a:t>Induzir conhecimento através da apresentação de experiências prévias.</a:t>
            </a:r>
          </a:p>
          <a:p>
            <a:endParaRPr lang="pt-BR"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Induzir</a:t>
            </a:r>
            <a:r>
              <a:rPr lang="pt-BR" dirty="0"/>
              <a:t> conhecimento através de experiências prévias.</a:t>
            </a:r>
          </a:p>
          <a:p>
            <a:endParaRPr lang="en-US" sz="1200" b="0" dirty="0"/>
          </a:p>
          <a:p>
            <a:endParaRPr lang="pt-BR" dirty="0"/>
          </a:p>
          <a:p>
            <a:r>
              <a:rPr lang="pt-BR" dirty="0"/>
              <a:t>Através de experiências prévias, induz-se</a:t>
            </a:r>
            <a:r>
              <a:rPr lang="pt-BR" baseline="0" dirty="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3</a:t>
            </a:fld>
            <a:endParaRPr lang="pt-BR"/>
          </a:p>
        </p:txBody>
      </p:sp>
    </p:spTree>
    <p:extLst>
      <p:ext uri="{BB962C8B-B14F-4D97-AF65-F5344CB8AC3E}">
        <p14:creationId xmlns:p14="http://schemas.microsoft.com/office/powerpoint/2010/main" val="335359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3209907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p>
          <a:p>
            <a:endParaRPr lang="pt-BR" dirty="0"/>
          </a:p>
          <a:p>
            <a:r>
              <a:rPr lang="pt-BR" dirty="0"/>
              <a:t>Então, em vez de você tentar descobrir as regras que agem sobre os dados para lhe dar uma resposta, e se você fizer o contrário e fornecer as respostas com os dados e tiver um computador que pode descobrir as regras que irão combiná-los juntos?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303382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além dos detalhes, é simplesmente adivinhar o relacionamento. Em seguida, ele mede o quão bom ou ruim é esse palpite. A terminologia frequentemente usada aqui é perda.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1520028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3043654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1829632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rtl="0">
              <a:spcBef>
                <a:spcPts val="0"/>
              </a:spcBef>
              <a:spcAft>
                <a:spcPts val="0"/>
              </a:spcAft>
              <a:buFont typeface="Arial" panose="020B0604020202020204" pitchFamily="34" charset="0"/>
              <a:buNone/>
            </a:pP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3895306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1918407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350.png"/><Relationship Id="rId7" Type="http://schemas.openxmlformats.org/officeDocument/2006/relationships/image" Target="../media/image39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370.png"/><Relationship Id="rId4" Type="http://schemas.openxmlformats.org/officeDocument/2006/relationships/image" Target="../media/image360.png"/><Relationship Id="rId9"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hyperlink" Target="https://mlc.committees.comsoc.org/research-librar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jpeg"/><Relationship Id="rId7" Type="http://schemas.openxmlformats.org/officeDocument/2006/relationships/image" Target="../media/image35.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28.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hyperlink" Target="https://www.youtube.com/watch?v=inN8seMm7UI"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colab.research.google.com/github/zz4fap/tp555-ml/blob/main/exemplos/jupyter/Figura_2D.ipynb" TargetMode="External"/><Relationship Id="rId5" Type="http://schemas.openxmlformats.org/officeDocument/2006/relationships/image" Target="../media/image42.jpe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TP557 - Tópicos avançados em IoT e </a:t>
            </a:r>
            <a:r>
              <a:rPr lang="pt-BR" sz="5400" dirty="0" err="1"/>
              <a:t>Machine</a:t>
            </a:r>
            <a:r>
              <a:rPr lang="pt-BR" sz="5400" dirty="0"/>
              <a:t> Learning:</a:t>
            </a:r>
            <a:br>
              <a:rPr lang="pt-BR" dirty="0"/>
            </a:br>
            <a:r>
              <a:rPr lang="pt-BR" b="1" i="1" dirty="0"/>
              <a:t>O Paradigma do Aprendizado de Máquina</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6785107" y="3429000"/>
            <a:ext cx="2261389" cy="22370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oT Group">
            <a:extLst>
              <a:ext uri="{FF2B5EF4-FFF2-40B4-BE49-F238E27FC236}">
                <a16:creationId xmlns:a16="http://schemas.microsoft.com/office/drawing/2014/main" id="{AC034F57-E830-B6E7-6790-12FDBBDB29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r="63551" b="22561"/>
          <a:stretch/>
        </p:blipFill>
        <p:spPr bwMode="auto">
          <a:xfrm>
            <a:off x="2899985" y="3509963"/>
            <a:ext cx="2509138" cy="200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5486400" y="1825624"/>
            <a:ext cx="6548412" cy="5032376"/>
          </a:xfrm>
        </p:spPr>
        <p:txBody>
          <a:bodyPr>
            <a:normAutofit fontScale="92500" lnSpcReduction="20000"/>
          </a:bodyPr>
          <a:lstStyle/>
          <a:p>
            <a:r>
              <a:rPr lang="pt-BR" dirty="0"/>
              <a:t>Na sequência, o modelo usa os resultados do erro (ou perda) para otimizar o modelo e, com isso, melhorar o próximo palpite.</a:t>
            </a:r>
          </a:p>
          <a:p>
            <a:r>
              <a:rPr lang="pt-BR" dirty="0"/>
              <a:t>Esse processo é repetido até que o erro/perda seja minimizado.</a:t>
            </a:r>
          </a:p>
          <a:p>
            <a:pPr lvl="1">
              <a:buFont typeface="Wingdings" panose="05000000000000000000" pitchFamily="2" charset="2"/>
              <a:buChar char="§"/>
            </a:pPr>
            <a:r>
              <a:rPr lang="pt-BR" b="1" i="1" dirty="0">
                <a:solidFill>
                  <a:srgbClr val="00B050"/>
                </a:solidFill>
              </a:rPr>
              <a:t>A ideia é que a cada repetição, o palpite se torne melhor do que o anterior, fazendo com que o erro diminua e o modelo se torne mais preciso</a:t>
            </a:r>
            <a:r>
              <a:rPr lang="pt-BR" dirty="0"/>
              <a:t>.</a:t>
            </a:r>
          </a:p>
          <a:p>
            <a:r>
              <a:rPr lang="pt-BR" dirty="0"/>
              <a:t>Percebam que a solução para o problema é encontrada com base em experiências prévias, ou seja, com o conjunto de treinamento (i.e., entradas e saídas esperadas).</a:t>
            </a:r>
          </a:p>
          <a:p>
            <a:r>
              <a:rPr lang="pt-BR" dirty="0"/>
              <a:t>Isso é chamado de </a:t>
            </a:r>
            <a:r>
              <a:rPr lang="pt-BR" b="1" i="1" dirty="0">
                <a:effectLst/>
              </a:rPr>
              <a:t>raciocínio indutivo</a:t>
            </a:r>
            <a:r>
              <a:rPr lang="pt-BR" b="0" i="0" dirty="0">
                <a:effectLst/>
              </a:rPr>
              <a:t>, que é um processo pelo qual chega-se a </a:t>
            </a:r>
            <a:r>
              <a:rPr lang="pt-BR" b="1" i="1" dirty="0">
                <a:effectLst/>
              </a:rPr>
              <a:t>conclusões gerais </a:t>
            </a:r>
            <a:r>
              <a:rPr lang="pt-BR" b="0" i="0" dirty="0">
                <a:effectLst/>
              </a:rPr>
              <a:t>a partir de </a:t>
            </a:r>
            <a:r>
              <a:rPr lang="pt-BR" b="1" i="1" dirty="0">
                <a:effectLst/>
              </a:rPr>
              <a:t>experiências passadas</a:t>
            </a:r>
            <a:r>
              <a:rPr lang="pt-BR" b="0" i="0" dirty="0">
                <a:effectLst/>
              </a:rPr>
              <a:t>.</a:t>
            </a:r>
            <a:endParaRPr lang="pt-BR" dirty="0"/>
          </a:p>
        </p:txBody>
      </p:sp>
      <p:grpSp>
        <p:nvGrpSpPr>
          <p:cNvPr id="34" name="Agrupar 33">
            <a:extLst>
              <a:ext uri="{FF2B5EF4-FFF2-40B4-BE49-F238E27FC236}">
                <a16:creationId xmlns:a16="http://schemas.microsoft.com/office/drawing/2014/main" id="{C99055CE-2A30-8E13-5578-E4E0AB4F26C3}"/>
              </a:ext>
            </a:extLst>
          </p:cNvPr>
          <p:cNvGrpSpPr/>
          <p:nvPr/>
        </p:nvGrpSpPr>
        <p:grpSpPr>
          <a:xfrm>
            <a:off x="157187" y="2378075"/>
            <a:ext cx="4730868" cy="3031571"/>
            <a:chOff x="157187" y="2378075"/>
            <a:chExt cx="4730868" cy="3031571"/>
          </a:xfrm>
        </p:grpSpPr>
        <p:sp>
          <p:nvSpPr>
            <p:cNvPr id="6" name="Rectangle 12">
              <a:extLst>
                <a:ext uri="{FF2B5EF4-FFF2-40B4-BE49-F238E27FC236}">
                  <a16:creationId xmlns:a16="http://schemas.microsoft.com/office/drawing/2014/main" id="{E7853E63-2A92-3519-5D05-A785F4AA7AB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7" name="Straight Arrow Connector 14">
              <a:extLst>
                <a:ext uri="{FF2B5EF4-FFF2-40B4-BE49-F238E27FC236}">
                  <a16:creationId xmlns:a16="http://schemas.microsoft.com/office/drawing/2014/main" id="{A9257D97-965C-8425-2635-FF993FEB273B}"/>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4">
              <a:extLst>
                <a:ext uri="{FF2B5EF4-FFF2-40B4-BE49-F238E27FC236}">
                  <a16:creationId xmlns:a16="http://schemas.microsoft.com/office/drawing/2014/main" id="{81279072-2FCD-B9AC-98AF-9E1381EA4C61}"/>
                </a:ext>
              </a:extLst>
            </p:cNvPr>
            <p:cNvCxnSpPr>
              <a:cxnSpLocks/>
              <a:stCxn id="6" idx="3"/>
              <a:endCxn id="9"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3DC3166C-018F-F1AF-A692-954F8C6F39F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5288BD09-DF15-9DAC-F0A9-2A5E8A55D0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2" name="CaixaDeTexto 11">
                  <a:extLst>
                    <a:ext uri="{FF2B5EF4-FFF2-40B4-BE49-F238E27FC236}">
                      <a16:creationId xmlns:a16="http://schemas.microsoft.com/office/drawing/2014/main" id="{120EB5AF-A158-F20A-7D5F-DC34312E5153}"/>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4"/>
                  <a:stretch>
                    <a:fillRect b="-10526"/>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3" name="CaixaDeTexto 12">
                  <a:extLst>
                    <a:ext uri="{FF2B5EF4-FFF2-40B4-BE49-F238E27FC236}">
                      <a16:creationId xmlns:a16="http://schemas.microsoft.com/office/drawing/2014/main" id="{0DD5471C-A64B-2523-03B6-5429998A9CA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5"/>
                  <a:stretch>
                    <a:fillRect t="-4000" r="-24675" b="-10667"/>
                  </a:stretch>
                </a:blipFill>
              </p:spPr>
              <p:txBody>
                <a:bodyPr/>
                <a:lstStyle/>
                <a:p>
                  <a:r>
                    <a:rPr lang="pt-BR">
                      <a:noFill/>
                    </a:rPr>
                    <a:t> </a:t>
                  </a:r>
                </a:p>
              </p:txBody>
            </p:sp>
          </mc:Fallback>
        </mc:AlternateContent>
        <p:cxnSp>
          <p:nvCxnSpPr>
            <p:cNvPr id="16" name="Conector: Angulado 15">
              <a:extLst>
                <a:ext uri="{FF2B5EF4-FFF2-40B4-BE49-F238E27FC236}">
                  <a16:creationId xmlns:a16="http://schemas.microsoft.com/office/drawing/2014/main" id="{3FAEDAB4-1B8D-7870-9AD3-B92809EB1C85}"/>
                </a:ext>
              </a:extLst>
            </p:cNvPr>
            <p:cNvCxnSpPr>
              <a:cxnSpLocks/>
              <a:stCxn id="12" idx="1"/>
              <a:endCxn id="9"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D673CECA-B641-12AA-8739-E88867B97027}"/>
                </a:ext>
              </a:extLst>
            </p:cNvPr>
            <p:cNvCxnSpPr>
              <a:stCxn id="9"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8398CC8E-EF21-D29C-8F65-6D07E0E1EE67}"/>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A983C952-9622-7311-DD7F-BBE088C3FA5C}"/>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25" name="Retângulo 24">
              <a:extLst>
                <a:ext uri="{FF2B5EF4-FFF2-40B4-BE49-F238E27FC236}">
                  <a16:creationId xmlns:a16="http://schemas.microsoft.com/office/drawing/2014/main" id="{5E781219-D9F8-C3D2-6311-373A6032B12A}"/>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CaixaDeTexto 25">
              <a:extLst>
                <a:ext uri="{FF2B5EF4-FFF2-40B4-BE49-F238E27FC236}">
                  <a16:creationId xmlns:a16="http://schemas.microsoft.com/office/drawing/2014/main" id="{A6C5BE65-AEB1-25A0-ECFE-36046A8635E7}"/>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27" name="CaixaDeTexto 26">
              <a:extLst>
                <a:ext uri="{FF2B5EF4-FFF2-40B4-BE49-F238E27FC236}">
                  <a16:creationId xmlns:a16="http://schemas.microsoft.com/office/drawing/2014/main" id="{0794D333-1DB6-18B2-56CE-2B802E73EEE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3" name="CaixaDeTexto 32">
              <a:extLst>
                <a:ext uri="{FF2B5EF4-FFF2-40B4-BE49-F238E27FC236}">
                  <a16:creationId xmlns:a16="http://schemas.microsoft.com/office/drawing/2014/main" id="{5951DD9B-3496-28D4-FA71-CD2BFAF52EDB}"/>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189670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Inferência e generalização</a:t>
            </a:r>
            <a:endParaRPr lang="en-US" dirty="0"/>
          </a:p>
        </p:txBody>
      </p:sp>
      <p:sp>
        <p:nvSpPr>
          <p:cNvPr id="3" name="Espaço Reservado para Conteúdo 2"/>
          <p:cNvSpPr>
            <a:spLocks noGrp="1"/>
          </p:cNvSpPr>
          <p:nvPr>
            <p:ph idx="1"/>
          </p:nvPr>
        </p:nvSpPr>
        <p:spPr>
          <a:xfrm>
            <a:off x="838199" y="1825625"/>
            <a:ext cx="11127659" cy="2054595"/>
          </a:xfrm>
        </p:spPr>
        <p:txBody>
          <a:bodyPr/>
          <a:lstStyle/>
          <a:p>
            <a:r>
              <a:rPr lang="pt-BR" dirty="0"/>
              <a:t>Através de </a:t>
            </a:r>
            <a:r>
              <a:rPr lang="pt-BR" b="1" i="1" dirty="0"/>
              <a:t>treinamento</a:t>
            </a:r>
            <a:r>
              <a:rPr lang="pt-BR" dirty="0"/>
              <a:t> (i.e., do aprendizado) com um </a:t>
            </a:r>
            <a:r>
              <a:rPr lang="pt-BR" b="1" i="1" dirty="0"/>
              <a:t>conjunto de dados</a:t>
            </a:r>
            <a:r>
              <a:rPr lang="pt-BR" dirty="0"/>
              <a:t>, o </a:t>
            </a:r>
            <a:r>
              <a:rPr lang="pt-BR" b="1" i="1" dirty="0"/>
              <a:t>algoritmo</a:t>
            </a:r>
            <a:r>
              <a:rPr lang="pt-BR" dirty="0"/>
              <a:t> de ML </a:t>
            </a:r>
            <a:r>
              <a:rPr lang="pt-BR" b="1" i="1" dirty="0"/>
              <a:t>aprende</a:t>
            </a:r>
            <a:r>
              <a:rPr lang="pt-BR" dirty="0"/>
              <a:t> um </a:t>
            </a:r>
            <a:r>
              <a:rPr lang="pt-BR" b="1" i="1" dirty="0"/>
              <a:t>modelo</a:t>
            </a:r>
            <a:r>
              <a:rPr lang="pt-BR" dirty="0"/>
              <a:t> (i.e., as regras ou mapeamento) que </a:t>
            </a:r>
            <a:r>
              <a:rPr lang="pt-BR" b="1" i="1" dirty="0"/>
              <a:t>reproduz os resultados esperados</a:t>
            </a:r>
            <a:r>
              <a:rPr lang="pt-BR" dirty="0"/>
              <a:t> e, o </a:t>
            </a:r>
            <a:r>
              <a:rPr lang="pt-BR" b="1" i="1" dirty="0">
                <a:solidFill>
                  <a:srgbClr val="00B050"/>
                </a:solidFill>
              </a:rPr>
              <a:t>mais importante</a:t>
            </a:r>
            <a:r>
              <a:rPr lang="pt-BR" dirty="0"/>
              <a:t>, </a:t>
            </a:r>
            <a:r>
              <a:rPr lang="pt-BR" b="1" i="1" dirty="0">
                <a:solidFill>
                  <a:srgbClr val="00B050"/>
                </a:solidFill>
              </a:rPr>
              <a:t>generaliza</a:t>
            </a:r>
            <a:r>
              <a:rPr lang="pt-BR" dirty="0">
                <a:solidFill>
                  <a:srgbClr val="00B050"/>
                </a:solidFill>
              </a:rPr>
              <a:t> </a:t>
            </a:r>
            <a:r>
              <a:rPr lang="pt-BR" b="1" i="1" dirty="0">
                <a:solidFill>
                  <a:srgbClr val="00B050"/>
                </a:solidFill>
              </a:rPr>
              <a:t>para</a:t>
            </a:r>
            <a:r>
              <a:rPr lang="pt-BR" dirty="0">
                <a:solidFill>
                  <a:srgbClr val="00B050"/>
                </a:solidFill>
              </a:rPr>
              <a:t> </a:t>
            </a:r>
            <a:r>
              <a:rPr lang="pt-BR" b="1" i="1" dirty="0">
                <a:solidFill>
                  <a:srgbClr val="00B050"/>
                </a:solidFill>
              </a:rPr>
              <a:t>entradas não vistas durante o treinamento</a:t>
            </a:r>
            <a:r>
              <a:rPr lang="pt-BR" dirty="0"/>
              <a:t>.</a:t>
            </a:r>
            <a:endParaRPr lang="en-US" dirty="0"/>
          </a:p>
        </p:txBody>
      </p:sp>
      <p:sp>
        <p:nvSpPr>
          <p:cNvPr id="15" name="Rectangle 12"/>
          <p:cNvSpPr/>
          <p:nvPr/>
        </p:nvSpPr>
        <p:spPr>
          <a:xfrm>
            <a:off x="4915988" y="4408284"/>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 com modelo de ML treinado</a:t>
            </a:r>
          </a:p>
        </p:txBody>
      </p:sp>
      <p:sp>
        <p:nvSpPr>
          <p:cNvPr id="16" name="TextBox 13"/>
          <p:cNvSpPr txBox="1"/>
          <p:nvPr/>
        </p:nvSpPr>
        <p:spPr>
          <a:xfrm>
            <a:off x="4087989" y="3876698"/>
            <a:ext cx="3524518" cy="461665"/>
          </a:xfrm>
          <a:prstGeom prst="rect">
            <a:avLst/>
          </a:prstGeom>
          <a:noFill/>
        </p:spPr>
        <p:txBody>
          <a:bodyPr wrap="square" rtlCol="0">
            <a:spAutoFit/>
          </a:bodyPr>
          <a:lstStyle/>
          <a:p>
            <a:pPr algn="ctr"/>
            <a:r>
              <a:rPr lang="pt-BR" sz="2400" b="1" dirty="0"/>
              <a:t>Aprendizado de Máquina</a:t>
            </a:r>
          </a:p>
        </p:txBody>
      </p:sp>
      <p:cxnSp>
        <p:nvCxnSpPr>
          <p:cNvPr id="17" name="Straight Arrow Connector 14"/>
          <p:cNvCxnSpPr/>
          <p:nvPr/>
        </p:nvCxnSpPr>
        <p:spPr>
          <a:xfrm>
            <a:off x="4087988" y="4832827"/>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3128239" y="4509661"/>
            <a:ext cx="999567" cy="646331"/>
          </a:xfrm>
          <a:prstGeom prst="rect">
            <a:avLst/>
          </a:prstGeom>
          <a:noFill/>
        </p:spPr>
        <p:txBody>
          <a:bodyPr wrap="square" rtlCol="0">
            <a:spAutoFit/>
          </a:bodyPr>
          <a:lstStyle/>
          <a:p>
            <a:pPr algn="ctr"/>
            <a:r>
              <a:rPr lang="pt-BR" dirty="0"/>
              <a:t>Entradas inéditas</a:t>
            </a:r>
          </a:p>
        </p:txBody>
      </p:sp>
      <p:cxnSp>
        <p:nvCxnSpPr>
          <p:cNvPr id="21" name="Straight Arrow Connector 18"/>
          <p:cNvCxnSpPr/>
          <p:nvPr/>
        </p:nvCxnSpPr>
        <p:spPr>
          <a:xfrm>
            <a:off x="6826431" y="4832827"/>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7654431" y="4648160"/>
            <a:ext cx="712821" cy="369332"/>
          </a:xfrm>
          <a:prstGeom prst="rect">
            <a:avLst/>
          </a:prstGeom>
          <a:noFill/>
        </p:spPr>
        <p:txBody>
          <a:bodyPr wrap="square" rtlCol="0">
            <a:spAutoFit/>
          </a:bodyPr>
          <a:lstStyle/>
          <a:p>
            <a:pPr algn="ctr"/>
            <a:r>
              <a:rPr lang="pt-BR" dirty="0"/>
              <a:t>Saída</a:t>
            </a:r>
            <a:endParaRPr lang="pt-BR" b="1" dirty="0">
              <a:solidFill>
                <a:srgbClr val="FF0000"/>
              </a:solidFill>
            </a:endParaRPr>
          </a:p>
        </p:txBody>
      </p:sp>
      <p:pic>
        <p:nvPicPr>
          <p:cNvPr id="12" name="Imagem 11">
            <a:extLst>
              <a:ext uri="{FF2B5EF4-FFF2-40B4-BE49-F238E27FC236}">
                <a16:creationId xmlns:a16="http://schemas.microsoft.com/office/drawing/2014/main" id="{D8B2D9C2-1295-AEF8-127A-3F1FE63601A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463" t="9957" r="8514"/>
          <a:stretch/>
        </p:blipFill>
        <p:spPr>
          <a:xfrm>
            <a:off x="8367252" y="3883682"/>
            <a:ext cx="2948745" cy="2010947"/>
          </a:xfrm>
          <a:prstGeom prst="rect">
            <a:avLst/>
          </a:prstGeom>
        </p:spPr>
      </p:pic>
      <mc:AlternateContent xmlns:mc="http://schemas.openxmlformats.org/markup-compatibility/2006">
        <mc:Choice xmlns:a14="http://schemas.microsoft.com/office/drawing/2010/main" Requires="a14">
          <p:sp>
            <p:nvSpPr>
              <p:cNvPr id="27" name="CaixaDeTexto 26">
                <a:extLst>
                  <a:ext uri="{FF2B5EF4-FFF2-40B4-BE49-F238E27FC236}">
                    <a16:creationId xmlns:a16="http://schemas.microsoft.com/office/drawing/2014/main" id="{33FC6AED-12D8-69D4-01FE-7857F2F70EC0}"/>
                  </a:ext>
                </a:extLst>
              </p:cNvPr>
              <p:cNvSpPr txBox="1"/>
              <p:nvPr/>
            </p:nvSpPr>
            <p:spPr>
              <a:xfrm>
                <a:off x="173850" y="5894853"/>
                <a:ext cx="3304095" cy="738664"/>
              </a:xfrm>
              <a:prstGeom prst="rect">
                <a:avLst/>
              </a:prstGeom>
              <a:noFill/>
            </p:spPr>
            <p:txBody>
              <a:bodyPr wrap="square" rtlCol="0">
                <a:spAutoFit/>
              </a:bodyPr>
              <a:lstStyle/>
              <a:p>
                <a:pPr algn="ctr"/>
                <a:r>
                  <a:rPr lang="pt-BR" sz="1400" b="1" i="1" dirty="0">
                    <a:solidFill>
                      <a:srgbClr val="00B050"/>
                    </a:solidFill>
                  </a:rPr>
                  <a:t>Qual é a estimativa de picolés vendidos quando a temperatura é de </a:t>
                </a:r>
                <a14:m>
                  <m:oMath xmlns:m="http://schemas.openxmlformats.org/officeDocument/2006/math">
                    <m:r>
                      <a:rPr lang="pt-BR" sz="1400" b="1" i="1" smtClean="0">
                        <a:solidFill>
                          <a:srgbClr val="00B050"/>
                        </a:solidFill>
                        <a:latin typeface="Cambria Math" panose="02040503050406030204" pitchFamily="18" charset="0"/>
                        <a:ea typeface="Cambria Math" panose="02040503050406030204" pitchFamily="18" charset="0"/>
                      </a:rPr>
                      <m:t>≈</m:t>
                    </m:r>
                  </m:oMath>
                </a14:m>
                <a:r>
                  <a:rPr lang="pt-BR" sz="1400" b="1" i="1" dirty="0">
                    <a:solidFill>
                      <a:srgbClr val="00B050"/>
                    </a:solidFill>
                  </a:rPr>
                  <a:t> 6 graus (não vista durante o treinamento)?</a:t>
                </a:r>
              </a:p>
            </p:txBody>
          </p:sp>
        </mc:Choice>
        <mc:Fallback>
          <p:sp>
            <p:nvSpPr>
              <p:cNvPr id="27" name="CaixaDeTexto 26">
                <a:extLst>
                  <a:ext uri="{FF2B5EF4-FFF2-40B4-BE49-F238E27FC236}">
                    <a16:creationId xmlns:a16="http://schemas.microsoft.com/office/drawing/2014/main" id="{33FC6AED-12D8-69D4-01FE-7857F2F70EC0}"/>
                  </a:ext>
                </a:extLst>
              </p:cNvPr>
              <p:cNvSpPr txBox="1">
                <a:spLocks noRot="1" noChangeAspect="1" noMove="1" noResize="1" noEditPoints="1" noAdjustHandles="1" noChangeArrowheads="1" noChangeShapeType="1" noTextEdit="1"/>
              </p:cNvSpPr>
              <p:nvPr/>
            </p:nvSpPr>
            <p:spPr>
              <a:xfrm>
                <a:off x="173850" y="5894853"/>
                <a:ext cx="3304095" cy="738664"/>
              </a:xfrm>
              <a:prstGeom prst="rect">
                <a:avLst/>
              </a:prstGeom>
              <a:blipFill>
                <a:blip r:embed="rId4"/>
                <a:stretch>
                  <a:fillRect t="-1653" b="-8264"/>
                </a:stretch>
              </a:blipFill>
            </p:spPr>
            <p:txBody>
              <a:bodyPr/>
              <a:lstStyle/>
              <a:p>
                <a:r>
                  <a:rPr lang="pt-BR">
                    <a:noFill/>
                  </a:rPr>
                  <a:t> </a:t>
                </a:r>
              </a:p>
            </p:txBody>
          </p:sp>
        </mc:Fallback>
      </mc:AlternateContent>
      <p:sp>
        <p:nvSpPr>
          <p:cNvPr id="29" name="CaixaDeTexto 28">
            <a:extLst>
              <a:ext uri="{FF2B5EF4-FFF2-40B4-BE49-F238E27FC236}">
                <a16:creationId xmlns:a16="http://schemas.microsoft.com/office/drawing/2014/main" id="{6330BD9E-096B-426F-F26D-E85D0A9C38E6}"/>
              </a:ext>
            </a:extLst>
          </p:cNvPr>
          <p:cNvSpPr txBox="1"/>
          <p:nvPr/>
        </p:nvSpPr>
        <p:spPr>
          <a:xfrm>
            <a:off x="4087988" y="4455864"/>
            <a:ext cx="827999" cy="369332"/>
          </a:xfrm>
          <a:prstGeom prst="rect">
            <a:avLst/>
          </a:prstGeom>
          <a:noFill/>
        </p:spPr>
        <p:txBody>
          <a:bodyPr wrap="square">
            <a:spAutoFit/>
          </a:bodyPr>
          <a:lstStyle/>
          <a:p>
            <a:pPr algn="ctr"/>
            <a:r>
              <a:rPr lang="pt-BR" sz="1800" dirty="0">
                <a:solidFill>
                  <a:srgbClr val="FF0000"/>
                </a:solidFill>
              </a:rPr>
              <a:t>6</a:t>
            </a:r>
            <a:endParaRPr lang="pt-BR" dirty="0">
              <a:solidFill>
                <a:srgbClr val="FF0000"/>
              </a:solidFill>
            </a:endParaRPr>
          </a:p>
        </p:txBody>
      </p:sp>
      <p:sp>
        <p:nvSpPr>
          <p:cNvPr id="30" name="CaixaDeTexto 29">
            <a:extLst>
              <a:ext uri="{FF2B5EF4-FFF2-40B4-BE49-F238E27FC236}">
                <a16:creationId xmlns:a16="http://schemas.microsoft.com/office/drawing/2014/main" id="{539D4C0F-5A25-B1AE-77C4-1387B2C44B76}"/>
              </a:ext>
            </a:extLst>
          </p:cNvPr>
          <p:cNvSpPr txBox="1"/>
          <p:nvPr/>
        </p:nvSpPr>
        <p:spPr>
          <a:xfrm>
            <a:off x="6826430" y="4463494"/>
            <a:ext cx="828001" cy="369332"/>
          </a:xfrm>
          <a:prstGeom prst="rect">
            <a:avLst/>
          </a:prstGeom>
          <a:noFill/>
        </p:spPr>
        <p:txBody>
          <a:bodyPr wrap="square">
            <a:spAutoFit/>
          </a:bodyPr>
          <a:lstStyle/>
          <a:p>
            <a:pPr algn="ctr"/>
            <a:r>
              <a:rPr lang="pt-BR" dirty="0">
                <a:solidFill>
                  <a:srgbClr val="FF0000"/>
                </a:solidFill>
              </a:rPr>
              <a:t>23</a:t>
            </a:r>
          </a:p>
        </p:txBody>
      </p:sp>
      <p:grpSp>
        <p:nvGrpSpPr>
          <p:cNvPr id="36" name="Agrupar 35">
            <a:extLst>
              <a:ext uri="{FF2B5EF4-FFF2-40B4-BE49-F238E27FC236}">
                <a16:creationId xmlns:a16="http://schemas.microsoft.com/office/drawing/2014/main" id="{1A6A15E3-E326-F525-832C-F40AEF35FD53}"/>
              </a:ext>
            </a:extLst>
          </p:cNvPr>
          <p:cNvGrpSpPr/>
          <p:nvPr/>
        </p:nvGrpSpPr>
        <p:grpSpPr>
          <a:xfrm>
            <a:off x="230337" y="3920873"/>
            <a:ext cx="2861802" cy="2013028"/>
            <a:chOff x="126016" y="4182282"/>
            <a:chExt cx="2861802" cy="2013028"/>
          </a:xfrm>
        </p:grpSpPr>
        <p:pic>
          <p:nvPicPr>
            <p:cNvPr id="35" name="Picture 2">
              <a:extLst>
                <a:ext uri="{FF2B5EF4-FFF2-40B4-BE49-F238E27FC236}">
                  <a16:creationId xmlns:a16="http://schemas.microsoft.com/office/drawing/2014/main" id="{2A0CE568-3641-CBBF-E5AE-0F7516F772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16" r="1714"/>
            <a:stretch/>
          </p:blipFill>
          <p:spPr bwMode="auto">
            <a:xfrm>
              <a:off x="126016" y="4182282"/>
              <a:ext cx="2861802" cy="201302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ector reto 8">
              <a:extLst>
                <a:ext uri="{FF2B5EF4-FFF2-40B4-BE49-F238E27FC236}">
                  <a16:creationId xmlns:a16="http://schemas.microsoft.com/office/drawing/2014/main" id="{5CDDCA79-6D29-DCE9-D80C-8C4EF91FD287}"/>
                </a:ext>
              </a:extLst>
            </p:cNvPr>
            <p:cNvCxnSpPr>
              <a:cxnSpLocks/>
            </p:cNvCxnSpPr>
            <p:nvPr/>
          </p:nvCxnSpPr>
          <p:spPr>
            <a:xfrm>
              <a:off x="921532" y="4434654"/>
              <a:ext cx="0" cy="147600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1" name="CaixaDeTexto 30">
              <a:extLst>
                <a:ext uri="{FF2B5EF4-FFF2-40B4-BE49-F238E27FC236}">
                  <a16:creationId xmlns:a16="http://schemas.microsoft.com/office/drawing/2014/main" id="{F5E30D89-E0D0-71E5-687B-CCB6FD038244}"/>
                </a:ext>
              </a:extLst>
            </p:cNvPr>
            <p:cNvSpPr txBox="1"/>
            <p:nvPr/>
          </p:nvSpPr>
          <p:spPr>
            <a:xfrm>
              <a:off x="814753" y="5869491"/>
              <a:ext cx="213557" cy="261610"/>
            </a:xfrm>
            <a:prstGeom prst="rect">
              <a:avLst/>
            </a:prstGeom>
            <a:noFill/>
          </p:spPr>
          <p:txBody>
            <a:bodyPr wrap="square">
              <a:spAutoFit/>
            </a:bodyPr>
            <a:lstStyle/>
            <a:p>
              <a:pPr algn="ctr"/>
              <a:r>
                <a:rPr lang="pt-BR" sz="1050" dirty="0">
                  <a:solidFill>
                    <a:srgbClr val="FF0000"/>
                  </a:solidFill>
                </a:rPr>
                <a:t>6</a:t>
              </a:r>
            </a:p>
          </p:txBody>
        </p:sp>
      </p:grpSp>
      <p:cxnSp>
        <p:nvCxnSpPr>
          <p:cNvPr id="33" name="Conector de Seta Reta 32">
            <a:extLst>
              <a:ext uri="{FF2B5EF4-FFF2-40B4-BE49-F238E27FC236}">
                <a16:creationId xmlns:a16="http://schemas.microsoft.com/office/drawing/2014/main" id="{5F1A6BC8-8443-4FA2-7696-1587BF08972D}"/>
              </a:ext>
            </a:extLst>
          </p:cNvPr>
          <p:cNvCxnSpPr>
            <a:cxnSpLocks/>
            <a:stCxn id="30" idx="2"/>
          </p:cNvCxnSpPr>
          <p:nvPr/>
        </p:nvCxnSpPr>
        <p:spPr>
          <a:xfrm>
            <a:off x="7240431" y="4832826"/>
            <a:ext cx="1894044" cy="4520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CaixaDeTexto 33">
            <a:extLst>
              <a:ext uri="{FF2B5EF4-FFF2-40B4-BE49-F238E27FC236}">
                <a16:creationId xmlns:a16="http://schemas.microsoft.com/office/drawing/2014/main" id="{91C4D063-7664-1260-F4EF-0FF568DA02AA}"/>
              </a:ext>
            </a:extLst>
          </p:cNvPr>
          <p:cNvSpPr txBox="1"/>
          <p:nvPr/>
        </p:nvSpPr>
        <p:spPr>
          <a:xfrm>
            <a:off x="4127806" y="5374871"/>
            <a:ext cx="3484701" cy="523220"/>
          </a:xfrm>
          <a:prstGeom prst="rect">
            <a:avLst/>
          </a:prstGeom>
          <a:noFill/>
        </p:spPr>
        <p:txBody>
          <a:bodyPr wrap="square" rtlCol="0">
            <a:spAutoFit/>
          </a:bodyPr>
          <a:lstStyle/>
          <a:p>
            <a:pPr algn="ctr"/>
            <a:r>
              <a:rPr lang="pt-BR" sz="1400" b="1" i="1" dirty="0">
                <a:solidFill>
                  <a:srgbClr val="00B050"/>
                </a:solidFill>
              </a:rPr>
              <a:t>O modelo aprendeu que uma reta é um </a:t>
            </a:r>
            <a:r>
              <a:rPr lang="pt-BR" sz="1400" b="1" i="1" dirty="0">
                <a:solidFill>
                  <a:srgbClr val="7030A0"/>
                </a:solidFill>
              </a:rPr>
              <a:t>bom</a:t>
            </a:r>
            <a:r>
              <a:rPr lang="pt-BR" sz="1400" b="1" i="1" dirty="0">
                <a:solidFill>
                  <a:srgbClr val="00B050"/>
                </a:solidFill>
              </a:rPr>
              <a:t> mapeamento.</a:t>
            </a:r>
          </a:p>
        </p:txBody>
      </p:sp>
      <p:grpSp>
        <p:nvGrpSpPr>
          <p:cNvPr id="55" name="Agrupar 54">
            <a:extLst>
              <a:ext uri="{FF2B5EF4-FFF2-40B4-BE49-F238E27FC236}">
                <a16:creationId xmlns:a16="http://schemas.microsoft.com/office/drawing/2014/main" id="{6DFD4159-05F0-AA5F-E5AF-8812ADBB7F4D}"/>
              </a:ext>
            </a:extLst>
          </p:cNvPr>
          <p:cNvGrpSpPr>
            <a:grpSpLocks noChangeAspect="1"/>
          </p:cNvGrpSpPr>
          <p:nvPr/>
        </p:nvGrpSpPr>
        <p:grpSpPr>
          <a:xfrm>
            <a:off x="9147225" y="5271656"/>
            <a:ext cx="36000" cy="36000"/>
            <a:chOff x="11557842" y="4567654"/>
            <a:chExt cx="280014" cy="280014"/>
          </a:xfrm>
        </p:grpSpPr>
        <p:cxnSp>
          <p:nvCxnSpPr>
            <p:cNvPr id="47" name="Conector reto 46">
              <a:extLst>
                <a:ext uri="{FF2B5EF4-FFF2-40B4-BE49-F238E27FC236}">
                  <a16:creationId xmlns:a16="http://schemas.microsoft.com/office/drawing/2014/main" id="{F93A44DD-0490-076B-C58B-66975D7F66F3}"/>
                </a:ext>
              </a:extLst>
            </p:cNvPr>
            <p:cNvCxnSpPr>
              <a:cxnSpLocks/>
            </p:cNvCxnSpPr>
            <p:nvPr/>
          </p:nvCxnSpPr>
          <p:spPr>
            <a:xfrm>
              <a:off x="11557842" y="4567654"/>
              <a:ext cx="280014" cy="2800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ADD05E9C-618B-C77C-3016-1E8B72CCE174}"/>
                </a:ext>
              </a:extLst>
            </p:cNvPr>
            <p:cNvCxnSpPr>
              <a:cxnSpLocks/>
            </p:cNvCxnSpPr>
            <p:nvPr/>
          </p:nvCxnSpPr>
          <p:spPr>
            <a:xfrm flipH="1">
              <a:off x="11557842" y="4567654"/>
              <a:ext cx="280014" cy="2800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7" name="Conector reto 56">
            <a:extLst>
              <a:ext uri="{FF2B5EF4-FFF2-40B4-BE49-F238E27FC236}">
                <a16:creationId xmlns:a16="http://schemas.microsoft.com/office/drawing/2014/main" id="{632FBC4E-A5DE-EF6B-9276-B44A494896F7}"/>
              </a:ext>
            </a:extLst>
          </p:cNvPr>
          <p:cNvCxnSpPr>
            <a:cxnSpLocks/>
          </p:cNvCxnSpPr>
          <p:nvPr/>
        </p:nvCxnSpPr>
        <p:spPr>
          <a:xfrm>
            <a:off x="9162852" y="5293244"/>
            <a:ext cx="0" cy="36000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58" name="CaixaDeTexto 57">
            <a:extLst>
              <a:ext uri="{FF2B5EF4-FFF2-40B4-BE49-F238E27FC236}">
                <a16:creationId xmlns:a16="http://schemas.microsoft.com/office/drawing/2014/main" id="{AF5710F9-E530-D574-54D5-93571C94A03A}"/>
              </a:ext>
            </a:extLst>
          </p:cNvPr>
          <p:cNvSpPr txBox="1"/>
          <p:nvPr/>
        </p:nvSpPr>
        <p:spPr>
          <a:xfrm>
            <a:off x="9056073" y="5606014"/>
            <a:ext cx="213557" cy="261610"/>
          </a:xfrm>
          <a:prstGeom prst="rect">
            <a:avLst/>
          </a:prstGeom>
          <a:noFill/>
        </p:spPr>
        <p:txBody>
          <a:bodyPr wrap="square">
            <a:spAutoFit/>
          </a:bodyPr>
          <a:lstStyle/>
          <a:p>
            <a:pPr algn="ctr"/>
            <a:r>
              <a:rPr lang="pt-BR" sz="1050" dirty="0">
                <a:solidFill>
                  <a:srgbClr val="FF0000"/>
                </a:solidFill>
              </a:rPr>
              <a:t>6</a:t>
            </a:r>
          </a:p>
        </p:txBody>
      </p:sp>
      <p:sp>
        <p:nvSpPr>
          <p:cNvPr id="59" name="CaixaDeTexto 58">
            <a:extLst>
              <a:ext uri="{FF2B5EF4-FFF2-40B4-BE49-F238E27FC236}">
                <a16:creationId xmlns:a16="http://schemas.microsoft.com/office/drawing/2014/main" id="{7A0CE6F8-0566-7F88-89AF-A69DC4F872DC}"/>
              </a:ext>
            </a:extLst>
          </p:cNvPr>
          <p:cNvSpPr txBox="1"/>
          <p:nvPr/>
        </p:nvSpPr>
        <p:spPr>
          <a:xfrm>
            <a:off x="7953376" y="5867624"/>
            <a:ext cx="3793692" cy="738664"/>
          </a:xfrm>
          <a:prstGeom prst="rect">
            <a:avLst/>
          </a:prstGeom>
          <a:noFill/>
        </p:spPr>
        <p:txBody>
          <a:bodyPr wrap="square" rtlCol="0">
            <a:spAutoFit/>
          </a:bodyPr>
          <a:lstStyle/>
          <a:p>
            <a:pPr algn="ctr"/>
            <a:r>
              <a:rPr lang="pt-BR" sz="1400" b="1" i="1" dirty="0">
                <a:solidFill>
                  <a:srgbClr val="00B050"/>
                </a:solidFill>
              </a:rPr>
              <a:t>A partir do mapeamento aprendido (reta), o modelo gera como saída o valor 23, que é coerente com o restante dos dados.</a:t>
            </a:r>
          </a:p>
        </p:txBody>
      </p:sp>
    </p:spTree>
    <p:extLst>
      <p:ext uri="{BB962C8B-B14F-4D97-AF65-F5344CB8AC3E}">
        <p14:creationId xmlns:p14="http://schemas.microsoft.com/office/powerpoint/2010/main" val="3698421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432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23D7D-8B57-D441-D87B-7EEACD14D218}"/>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542CC6B8-02C1-95EA-D3E9-7719295587C5}"/>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923152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5BD9F-A5F9-C006-2D60-3988AFB742AA}"/>
              </a:ext>
            </a:extLst>
          </p:cNvPr>
          <p:cNvSpPr>
            <a:spLocks noGrp="1"/>
          </p:cNvSpPr>
          <p:nvPr>
            <p:ph type="title"/>
          </p:nvPr>
        </p:nvSpPr>
        <p:spPr/>
        <p:txBody>
          <a:bodyPr/>
          <a:lstStyle/>
          <a:p>
            <a:r>
              <a:rPr lang="pt-BR" dirty="0"/>
              <a:t>Atividades</a:t>
            </a:r>
          </a:p>
        </p:txBody>
      </p:sp>
      <p:sp>
        <p:nvSpPr>
          <p:cNvPr id="3" name="Espaço Reservado para Conteúdo 2">
            <a:extLst>
              <a:ext uri="{FF2B5EF4-FFF2-40B4-BE49-F238E27FC236}">
                <a16:creationId xmlns:a16="http://schemas.microsoft.com/office/drawing/2014/main" id="{DE398648-3AD3-9986-3010-6210876DC9B1}"/>
              </a:ext>
            </a:extLst>
          </p:cNvPr>
          <p:cNvSpPr>
            <a:spLocks noGrp="1"/>
          </p:cNvSpPr>
          <p:nvPr>
            <p:ph idx="1"/>
          </p:nvPr>
        </p:nvSpPr>
        <p:spPr/>
        <p:txBody>
          <a:bodyPr/>
          <a:lstStyle/>
          <a:p>
            <a:r>
              <a:rPr lang="pt-BR" dirty="0"/>
              <a:t>Quiz</a:t>
            </a:r>
          </a:p>
        </p:txBody>
      </p:sp>
    </p:spTree>
    <p:extLst>
      <p:ext uri="{BB962C8B-B14F-4D97-AF65-F5344CB8AC3E}">
        <p14:creationId xmlns:p14="http://schemas.microsoft.com/office/powerpoint/2010/main" val="2918520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F48192-B348-4C3E-8621-D3755D2230F8}"/>
              </a:ext>
            </a:extLst>
          </p:cNvPr>
          <p:cNvSpPr>
            <a:spLocks noGrp="1"/>
          </p:cNvSpPr>
          <p:nvPr>
            <p:ph type="title"/>
          </p:nvPr>
        </p:nvSpPr>
        <p:spPr/>
        <p:txBody>
          <a:bodyPr/>
          <a:lstStyle/>
          <a:p>
            <a:endParaRPr lang="pt-BR" dirty="0"/>
          </a:p>
        </p:txBody>
      </p:sp>
      <p:sp>
        <p:nvSpPr>
          <p:cNvPr id="3" name="Espaço Reservado para Conteúdo 2">
            <a:extLst>
              <a:ext uri="{FF2B5EF4-FFF2-40B4-BE49-F238E27FC236}">
                <a16:creationId xmlns:a16="http://schemas.microsoft.com/office/drawing/2014/main" id="{E3DECB90-AFD9-4AC6-A356-C93A7442A6E6}"/>
              </a:ext>
            </a:extLst>
          </p:cNvPr>
          <p:cNvSpPr>
            <a:spLocks noGrp="1"/>
          </p:cNvSpPr>
          <p:nvPr>
            <p:ph idx="1"/>
          </p:nvPr>
        </p:nvSpPr>
        <p:spPr>
          <a:xfrm>
            <a:off x="838200" y="1825623"/>
            <a:ext cx="8783472" cy="5032377"/>
          </a:xfrm>
        </p:spPr>
        <p:txBody>
          <a:bodyPr>
            <a:normAutofit/>
          </a:bodyPr>
          <a:lstStyle/>
          <a:p>
            <a:endParaRPr lang="pt-BR" sz="1800" dirty="0"/>
          </a:p>
        </p:txBody>
      </p:sp>
    </p:spTree>
    <p:extLst>
      <p:ext uri="{BB962C8B-B14F-4D97-AF65-F5344CB8AC3E}">
        <p14:creationId xmlns:p14="http://schemas.microsoft.com/office/powerpoint/2010/main" val="253882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2FE7A-1700-A5F2-C454-9BB6EAB09003}"/>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88873135-E0D7-6B1E-E316-DA94F0CBBC8D}"/>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099206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dirty="0"/>
          </a:p>
        </p:txBody>
      </p:sp>
      <p:sp>
        <p:nvSpPr>
          <p:cNvPr id="3" name="Content Placeholder 2"/>
          <p:cNvSpPr>
            <a:spLocks noGrp="1"/>
          </p:cNvSpPr>
          <p:nvPr>
            <p:ph idx="1"/>
          </p:nvPr>
        </p:nvSpPr>
        <p:spPr>
          <a:xfrm>
            <a:off x="838199" y="2066456"/>
            <a:ext cx="8630275" cy="4791544"/>
          </a:xfrm>
        </p:spPr>
        <p:txBody>
          <a:bodyPr>
            <a:normAutofit/>
          </a:bodyPr>
          <a:lstStyle/>
          <a:p>
            <a:pPr rtl="0" fontAlgn="base">
              <a:spcBef>
                <a:spcPts val="0"/>
              </a:spcBef>
              <a:spcAft>
                <a:spcPts val="0"/>
              </a:spcAft>
              <a:buFont typeface="Arial" panose="020B0604020202020204" pitchFamily="34" charset="0"/>
              <a:buChar char="•"/>
            </a:pPr>
            <a:endParaRPr lang="pt-BR" dirty="0"/>
          </a:p>
        </p:txBody>
      </p:sp>
    </p:spTree>
    <p:extLst>
      <p:ext uri="{BB962C8B-B14F-4D97-AF65-F5344CB8AC3E}">
        <p14:creationId xmlns:p14="http://schemas.microsoft.com/office/powerpoint/2010/main" val="2883792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Inteligência Artificial</a:t>
            </a:r>
            <a:endParaRPr lang="en-US" dirty="0"/>
          </a:p>
        </p:txBody>
      </p:sp>
      <p:sp>
        <p:nvSpPr>
          <p:cNvPr id="3" name="Espaço Reservado para Conteúdo 2"/>
          <p:cNvSpPr>
            <a:spLocks noGrp="1"/>
          </p:cNvSpPr>
          <p:nvPr>
            <p:ph idx="1"/>
          </p:nvPr>
        </p:nvSpPr>
        <p:spPr>
          <a:xfrm>
            <a:off x="838200" y="1825624"/>
            <a:ext cx="11168986" cy="4664075"/>
          </a:xfrm>
        </p:spPr>
        <p:txBody>
          <a:bodyPr/>
          <a:lstStyle/>
          <a:p>
            <a:pPr marL="171450" indent="-171450" algn="just"/>
            <a:r>
              <a:rPr lang="pt-BR" b="1" dirty="0"/>
              <a:t>Definição</a:t>
            </a:r>
            <a:r>
              <a:rPr lang="pt-BR" dirty="0"/>
              <a:t>: Capacidade de uma máquina de </a:t>
            </a:r>
            <a:r>
              <a:rPr lang="pt-BR" b="1" i="1" dirty="0"/>
              <a:t>interpretar</a:t>
            </a:r>
            <a:r>
              <a:rPr lang="pt-BR" dirty="0"/>
              <a:t> </a:t>
            </a:r>
            <a:r>
              <a:rPr lang="pt-BR" b="1" i="1" dirty="0"/>
              <a:t>estímulos </a:t>
            </a:r>
            <a:r>
              <a:rPr lang="pt-BR" dirty="0"/>
              <a:t>vindos do ambiente, </a:t>
            </a:r>
            <a:r>
              <a:rPr lang="pt-BR" b="1" i="1" dirty="0"/>
              <a:t>aprender</a:t>
            </a:r>
            <a:r>
              <a:rPr lang="pt-BR" dirty="0"/>
              <a:t> com eles e usar o </a:t>
            </a:r>
            <a:r>
              <a:rPr lang="pt-BR" b="1" i="1" dirty="0"/>
              <a:t>conhecimento adquirido </a:t>
            </a:r>
            <a:r>
              <a:rPr lang="pt-BR" dirty="0"/>
              <a:t>para </a:t>
            </a:r>
            <a:r>
              <a:rPr lang="pt-BR" b="1" i="1" dirty="0"/>
              <a:t>realizar tarefas</a:t>
            </a:r>
            <a:r>
              <a:rPr lang="pt-BR" dirty="0"/>
              <a:t>.</a:t>
            </a:r>
          </a:p>
          <a:p>
            <a:pPr marL="171450" indent="-171450" algn="just"/>
            <a:r>
              <a:rPr lang="pt-BR" b="1" dirty="0"/>
              <a:t>Objetivo</a:t>
            </a:r>
            <a:r>
              <a:rPr lang="pt-BR" dirty="0"/>
              <a:t>: Criar máquinas que </a:t>
            </a:r>
            <a:r>
              <a:rPr lang="pt-BR" b="1" i="1" dirty="0"/>
              <a:t>imitem a inteligência humana </a:t>
            </a:r>
            <a:r>
              <a:rPr lang="pt-BR" dirty="0"/>
              <a:t>para realizar tarefas e que se </a:t>
            </a:r>
            <a:r>
              <a:rPr lang="pt-BR" b="1" i="1" dirty="0"/>
              <a:t>aprimoram com base nas informações que coletam</a:t>
            </a:r>
            <a:r>
              <a:rPr lang="pt-BR" dirty="0"/>
              <a:t>.</a:t>
            </a:r>
          </a:p>
          <a:p>
            <a:pPr marL="171450" indent="-171450" algn="just"/>
            <a:r>
              <a:rPr lang="pt-BR" dirty="0"/>
              <a:t>Porém, ensinar as máquinas a pensar como nós não é uma tarefa tão simples.</a:t>
            </a:r>
          </a:p>
        </p:txBody>
      </p:sp>
      <p:pic>
        <p:nvPicPr>
          <p:cNvPr id="2050" name="Picture 2" descr="O que é Inteligência Artificial?IP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5900" y="150410"/>
            <a:ext cx="2514600" cy="16752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evolução da Inteligência Artificial: Turing, IBM e aplicações | GEN Exat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939769"/>
            <a:ext cx="2527300" cy="16848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 que é Inteligência Artificial ? – DigiSac.blo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60" t="8888" r="3211"/>
          <a:stretch/>
        </p:blipFill>
        <p:spPr bwMode="auto">
          <a:xfrm>
            <a:off x="8719213" y="5067289"/>
            <a:ext cx="3287973" cy="166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737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11112796" cy="5032375"/>
          </a:xfrm>
        </p:spPr>
        <p:txBody>
          <a:bodyPr>
            <a:normAutofit fontScale="92500" lnSpcReduction="10000"/>
          </a:bodyPr>
          <a:lstStyle/>
          <a:p>
            <a:pPr algn="just"/>
            <a:r>
              <a:rPr lang="pt-BR" sz="2400" dirty="0"/>
              <a:t>Para criar máquinas que simulem a inteligência humana, divide-se o problema em problemas menores (subáreas):</a:t>
            </a:r>
          </a:p>
          <a:p>
            <a:pPr lvl="1" algn="just">
              <a:buFont typeface="Wingdings" panose="05000000000000000000" pitchFamily="2" charset="2"/>
              <a:buChar char="§"/>
            </a:pPr>
            <a:r>
              <a:rPr lang="pt-BR" sz="2000" dirty="0"/>
              <a:t>Processamento de linguagem natural.</a:t>
            </a:r>
          </a:p>
          <a:p>
            <a:pPr lvl="2" algn="just">
              <a:buFont typeface="Wingdings" panose="05000000000000000000" pitchFamily="2" charset="2"/>
              <a:buChar char="ü"/>
            </a:pPr>
            <a:r>
              <a:rPr lang="pt-BR" sz="1600" dirty="0"/>
              <a:t>Geração e compreensão automática de linguagens naturais.</a:t>
            </a:r>
            <a:endParaRPr lang="pt-BR" sz="1600" dirty="0">
              <a:cs typeface="Calibri"/>
            </a:endParaRPr>
          </a:p>
          <a:p>
            <a:pPr lvl="1" algn="just">
              <a:buFont typeface="Wingdings" panose="05000000000000000000" pitchFamily="2" charset="2"/>
              <a:buChar char="§"/>
            </a:pPr>
            <a:r>
              <a:rPr lang="pt-BR" sz="2000" dirty="0"/>
              <a:t>Representação do conhecimento.</a:t>
            </a:r>
          </a:p>
          <a:p>
            <a:pPr lvl="2" algn="just">
              <a:buFont typeface="Wingdings" panose="05000000000000000000" pitchFamily="2" charset="2"/>
              <a:buChar char="ü"/>
            </a:pPr>
            <a:r>
              <a:rPr lang="pt-BR" sz="1600" dirty="0">
                <a:cs typeface="Calibri"/>
              </a:rPr>
              <a:t>Criação e armazenamento de conhecimento do mundo real.</a:t>
            </a:r>
            <a:endParaRPr lang="pt-BR" sz="1600" dirty="0"/>
          </a:p>
          <a:p>
            <a:pPr lvl="1" algn="just">
              <a:buFont typeface="Wingdings" panose="05000000000000000000" pitchFamily="2" charset="2"/>
              <a:buChar char="§"/>
            </a:pPr>
            <a:r>
              <a:rPr lang="pt-BR" sz="2000" dirty="0"/>
              <a:t>Raciocínio automatizado.</a:t>
            </a:r>
          </a:p>
          <a:p>
            <a:pPr lvl="2" algn="just">
              <a:buFont typeface="Wingdings" panose="05000000000000000000" pitchFamily="2" charset="2"/>
              <a:buChar char="ü"/>
            </a:pPr>
            <a:r>
              <a:rPr lang="pt-BR" sz="1600" dirty="0">
                <a:cs typeface="Calibri"/>
              </a:rPr>
              <a:t>Resolução de problemas complexos a partir de conhecimento adquirido.</a:t>
            </a:r>
            <a:endParaRPr lang="pt-BR" sz="1600" dirty="0"/>
          </a:p>
          <a:p>
            <a:pPr lvl="1" algn="just">
              <a:buFont typeface="Wingdings" panose="05000000000000000000" pitchFamily="2" charset="2"/>
              <a:buChar char="§"/>
            </a:pPr>
            <a:r>
              <a:rPr lang="pt-BR" sz="2000" dirty="0"/>
              <a:t>Planejamento.</a:t>
            </a:r>
          </a:p>
          <a:p>
            <a:pPr lvl="2" algn="just">
              <a:buFont typeface="Wingdings" panose="05000000000000000000" pitchFamily="2" charset="2"/>
              <a:buChar char="ü"/>
            </a:pPr>
            <a:r>
              <a:rPr lang="pt-BR" sz="1600" dirty="0"/>
              <a:t>Criação de planos que permitam que uma máquina execute uma tarefa.</a:t>
            </a:r>
          </a:p>
          <a:p>
            <a:pPr lvl="1" algn="just">
              <a:buFont typeface="Wingdings" panose="05000000000000000000" pitchFamily="2" charset="2"/>
              <a:buChar char="§"/>
            </a:pPr>
            <a:r>
              <a:rPr lang="pt-BR" sz="2000" dirty="0"/>
              <a:t>Visão computacional.</a:t>
            </a:r>
          </a:p>
          <a:p>
            <a:pPr lvl="2" algn="just">
              <a:buFont typeface="Wingdings" panose="05000000000000000000" pitchFamily="2" charset="2"/>
              <a:buChar char="ü"/>
            </a:pPr>
            <a:r>
              <a:rPr lang="pt-BR" sz="1600" dirty="0"/>
              <a:t>Extração de informações de imagens e vídeos.</a:t>
            </a:r>
          </a:p>
          <a:p>
            <a:pPr lvl="1" algn="just">
              <a:buFont typeface="Wingdings" panose="05000000000000000000" pitchFamily="2" charset="2"/>
              <a:buChar char="§"/>
            </a:pPr>
            <a:r>
              <a:rPr lang="pt-BR" sz="2000" dirty="0"/>
              <a:t>Robótica.</a:t>
            </a:r>
          </a:p>
          <a:p>
            <a:pPr lvl="2" algn="just">
              <a:buFont typeface="Wingdings" panose="05000000000000000000" pitchFamily="2" charset="2"/>
              <a:buChar char="ü"/>
            </a:pPr>
            <a:r>
              <a:rPr lang="pt-BR" sz="1600" dirty="0">
                <a:cs typeface="Calibri"/>
              </a:rPr>
              <a:t>Projeto, construção e operação de robôs que repliquem ações humanas.</a:t>
            </a:r>
            <a:endParaRPr lang="pt-BR" sz="1600" dirty="0"/>
          </a:p>
          <a:p>
            <a:pPr lvl="1" algn="just">
              <a:buFont typeface="Wingdings" panose="05000000000000000000" pitchFamily="2" charset="2"/>
              <a:buChar char="§"/>
            </a:pPr>
            <a:r>
              <a:rPr lang="pt-BR" sz="2000" dirty="0"/>
              <a:t>Aprendizado de máquina.</a:t>
            </a:r>
          </a:p>
          <a:p>
            <a:pPr lvl="2" algn="just">
              <a:buFont typeface="Wingdings" panose="05000000000000000000" pitchFamily="2" charset="2"/>
              <a:buChar char="ü"/>
            </a:pPr>
            <a:r>
              <a:rPr lang="pt-BR" sz="1600" dirty="0">
                <a:cs typeface="Calibri"/>
              </a:rPr>
              <a:t>Criação de máquinas que aprendem através de exemplos (i.e., experiências prévias).</a:t>
            </a:r>
            <a:endParaRPr lang="pt-BR" sz="1600" dirty="0"/>
          </a:p>
          <a:p>
            <a:pPr lvl="1" algn="just">
              <a:buFont typeface="Wingdings" panose="05000000000000000000" pitchFamily="2" charset="2"/>
              <a:buChar char="§"/>
            </a:pPr>
            <a:r>
              <a:rPr lang="pt-PT" sz="2000" dirty="0"/>
              <a:t>Inteligência artificial geral.</a:t>
            </a:r>
          </a:p>
          <a:p>
            <a:pPr lvl="2" algn="just">
              <a:buFont typeface="Wingdings" panose="05000000000000000000" pitchFamily="2" charset="2"/>
              <a:buChar char="ü"/>
            </a:pPr>
            <a:r>
              <a:rPr lang="pt-BR" sz="1600" dirty="0"/>
              <a:t>Criação de máquinas que solucionem qualquer tipo de problema. É a meta final da área de IA.</a:t>
            </a:r>
          </a:p>
        </p:txBody>
      </p:sp>
      <p:sp>
        <p:nvSpPr>
          <p:cNvPr id="18" name="Retângulo 17"/>
          <p:cNvSpPr/>
          <p:nvPr/>
        </p:nvSpPr>
        <p:spPr>
          <a:xfrm>
            <a:off x="7964826" y="2829629"/>
            <a:ext cx="4227173" cy="646331"/>
          </a:xfrm>
          <a:prstGeom prst="rect">
            <a:avLst/>
          </a:prstGeom>
        </p:spPr>
        <p:txBody>
          <a:bodyPr wrap="square">
            <a:spAutoFit/>
          </a:bodyPr>
          <a:lstStyle/>
          <a:p>
            <a:pPr algn="ctr"/>
            <a:r>
              <a:rPr lang="pt-BR" b="1" i="1" dirty="0"/>
              <a:t>IA é uma área muito ampla que engloba várias aplicações (subáreas) diferentes.</a:t>
            </a:r>
            <a:endParaRPr lang="en-US" b="1" i="1" dirty="0"/>
          </a:p>
        </p:txBody>
      </p:sp>
      <p:grpSp>
        <p:nvGrpSpPr>
          <p:cNvPr id="17" name="Grupo 16"/>
          <p:cNvGrpSpPr/>
          <p:nvPr/>
        </p:nvGrpSpPr>
        <p:grpSpPr>
          <a:xfrm>
            <a:off x="7964827" y="3475960"/>
            <a:ext cx="4141448" cy="2277374"/>
            <a:chOff x="8050552" y="3475960"/>
            <a:chExt cx="4141448" cy="2277374"/>
          </a:xfrm>
        </p:grpSpPr>
        <p:grpSp>
          <p:nvGrpSpPr>
            <p:cNvPr id="19" name="Agrupar 4">
              <a:extLst>
                <a:ext uri="{FF2B5EF4-FFF2-40B4-BE49-F238E27FC236}">
                  <a16:creationId xmlns:a16="http://schemas.microsoft.com/office/drawing/2014/main" id="{7463A6D3-5626-4043-85E5-66DFB2E72B8A}"/>
                </a:ext>
              </a:extLst>
            </p:cNvPr>
            <p:cNvGrpSpPr/>
            <p:nvPr/>
          </p:nvGrpSpPr>
          <p:grpSpPr>
            <a:xfrm>
              <a:off x="8595731" y="3475960"/>
              <a:ext cx="3016858" cy="2277374"/>
              <a:chOff x="9273707" y="365125"/>
              <a:chExt cx="2918293" cy="2351181"/>
            </a:xfrm>
          </p:grpSpPr>
          <p:pic>
            <p:nvPicPr>
              <p:cNvPr id="28" name="Picture 2" descr="Image result for umbrella">
                <a:extLst>
                  <a:ext uri="{FF2B5EF4-FFF2-40B4-BE49-F238E27FC236}">
                    <a16:creationId xmlns:a16="http://schemas.microsoft.com/office/drawing/2014/main"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29" name="CaixaDeTexto 3">
                <a:extLst>
                  <a:ext uri="{FF2B5EF4-FFF2-40B4-BE49-F238E27FC236}">
                    <a16:creationId xmlns:a16="http://schemas.microsoft.com/office/drawing/2014/main"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20" name="TextBox 5"/>
            <p:cNvSpPr txBox="1"/>
            <p:nvPr/>
          </p:nvSpPr>
          <p:spPr>
            <a:xfrm>
              <a:off x="10700907" y="4560298"/>
              <a:ext cx="769364" cy="415321"/>
            </a:xfrm>
            <a:prstGeom prst="rect">
              <a:avLst/>
            </a:prstGeom>
            <a:noFill/>
          </p:spPr>
          <p:txBody>
            <a:bodyPr wrap="square" rtlCol="0">
              <a:spAutoFit/>
            </a:bodyPr>
            <a:lstStyle/>
            <a:p>
              <a:pPr algn="ctr"/>
              <a:r>
                <a:rPr lang="pt-BR" dirty="0"/>
                <a:t>ML</a:t>
              </a:r>
            </a:p>
          </p:txBody>
        </p:sp>
        <p:sp>
          <p:nvSpPr>
            <p:cNvPr id="21" name="TextBox 6"/>
            <p:cNvSpPr txBox="1"/>
            <p:nvPr/>
          </p:nvSpPr>
          <p:spPr>
            <a:xfrm>
              <a:off x="9240908" y="4539723"/>
              <a:ext cx="851572" cy="373910"/>
            </a:xfrm>
            <a:prstGeom prst="rect">
              <a:avLst/>
            </a:prstGeom>
            <a:noFill/>
          </p:spPr>
          <p:txBody>
            <a:bodyPr wrap="square" rtlCol="0">
              <a:spAutoFit/>
            </a:bodyPr>
            <a:lstStyle/>
            <a:p>
              <a:pPr algn="ctr"/>
              <a:r>
                <a:rPr lang="pt-BR" dirty="0"/>
                <a:t>PLN</a:t>
              </a:r>
            </a:p>
          </p:txBody>
        </p:sp>
        <p:sp>
          <p:nvSpPr>
            <p:cNvPr id="22" name="TextBox 7"/>
            <p:cNvSpPr txBox="1"/>
            <p:nvPr/>
          </p:nvSpPr>
          <p:spPr>
            <a:xfrm>
              <a:off x="8050552" y="4432754"/>
              <a:ext cx="1500073" cy="369332"/>
            </a:xfrm>
            <a:prstGeom prst="rect">
              <a:avLst/>
            </a:prstGeom>
            <a:noFill/>
          </p:spPr>
          <p:txBody>
            <a:bodyPr wrap="square" rtlCol="0">
              <a:spAutoFit/>
            </a:bodyPr>
            <a:lstStyle/>
            <a:p>
              <a:pPr algn="ctr"/>
              <a:r>
                <a:rPr lang="pt-BR" dirty="0"/>
                <a:t>Robótica</a:t>
              </a:r>
            </a:p>
          </p:txBody>
        </p:sp>
        <p:sp>
          <p:nvSpPr>
            <p:cNvPr id="23" name="TextBox 8"/>
            <p:cNvSpPr txBox="1"/>
            <p:nvPr/>
          </p:nvSpPr>
          <p:spPr>
            <a:xfrm>
              <a:off x="10211351" y="4511010"/>
              <a:ext cx="591890" cy="373910"/>
            </a:xfrm>
            <a:prstGeom prst="rect">
              <a:avLst/>
            </a:prstGeom>
            <a:noFill/>
          </p:spPr>
          <p:txBody>
            <a:bodyPr wrap="square" rtlCol="0">
              <a:spAutoFit/>
            </a:bodyPr>
            <a:lstStyle/>
            <a:p>
              <a:pPr algn="ctr"/>
              <a:r>
                <a:rPr lang="pt-BR" dirty="0"/>
                <a:t>VC</a:t>
              </a:r>
            </a:p>
          </p:txBody>
        </p:sp>
        <p:sp>
          <p:nvSpPr>
            <p:cNvPr id="24" name="TextBox 9"/>
            <p:cNvSpPr txBox="1"/>
            <p:nvPr/>
          </p:nvSpPr>
          <p:spPr>
            <a:xfrm>
              <a:off x="10374631" y="4919705"/>
              <a:ext cx="1817369" cy="369332"/>
            </a:xfrm>
            <a:prstGeom prst="rect">
              <a:avLst/>
            </a:prstGeom>
            <a:noFill/>
          </p:spPr>
          <p:txBody>
            <a:bodyPr wrap="square" rtlCol="0">
              <a:spAutoFit/>
            </a:bodyPr>
            <a:lstStyle/>
            <a:p>
              <a:pPr algn="ctr"/>
              <a:r>
                <a:rPr lang="pt-BR" dirty="0"/>
                <a:t>Representação</a:t>
              </a:r>
            </a:p>
          </p:txBody>
        </p:sp>
        <p:sp>
          <p:nvSpPr>
            <p:cNvPr id="25" name="TextBox 13"/>
            <p:cNvSpPr txBox="1"/>
            <p:nvPr/>
          </p:nvSpPr>
          <p:spPr>
            <a:xfrm>
              <a:off x="10252699" y="5323822"/>
              <a:ext cx="1500073" cy="369332"/>
            </a:xfrm>
            <a:prstGeom prst="rect">
              <a:avLst/>
            </a:prstGeom>
            <a:noFill/>
          </p:spPr>
          <p:txBody>
            <a:bodyPr wrap="square" rtlCol="0">
              <a:spAutoFit/>
            </a:bodyPr>
            <a:lstStyle/>
            <a:p>
              <a:pPr algn="ctr"/>
              <a:r>
                <a:rPr lang="pt-BR" dirty="0"/>
                <a:t>Planejamento</a:t>
              </a:r>
            </a:p>
          </p:txBody>
        </p:sp>
        <p:sp>
          <p:nvSpPr>
            <p:cNvPr id="26" name="TextBox 14"/>
            <p:cNvSpPr txBox="1"/>
            <p:nvPr/>
          </p:nvSpPr>
          <p:spPr>
            <a:xfrm>
              <a:off x="8998429" y="5374342"/>
              <a:ext cx="851572" cy="373910"/>
            </a:xfrm>
            <a:prstGeom prst="rect">
              <a:avLst/>
            </a:prstGeom>
            <a:noFill/>
          </p:spPr>
          <p:txBody>
            <a:bodyPr wrap="square" rtlCol="0">
              <a:spAutoFit/>
            </a:bodyPr>
            <a:lstStyle/>
            <a:p>
              <a:pPr algn="ctr"/>
              <a:r>
                <a:rPr lang="pt-BR" dirty="0"/>
                <a:t>IAG</a:t>
              </a:r>
            </a:p>
          </p:txBody>
        </p:sp>
        <p:sp>
          <p:nvSpPr>
            <p:cNvPr id="27" name="TextBox 7"/>
            <p:cNvSpPr txBox="1"/>
            <p:nvPr/>
          </p:nvSpPr>
          <p:spPr>
            <a:xfrm>
              <a:off x="8353960" y="4919705"/>
              <a:ext cx="1500073" cy="369332"/>
            </a:xfrm>
            <a:prstGeom prst="rect">
              <a:avLst/>
            </a:prstGeom>
            <a:noFill/>
          </p:spPr>
          <p:txBody>
            <a:bodyPr wrap="square" rtlCol="0">
              <a:spAutoFit/>
            </a:bodyPr>
            <a:lstStyle/>
            <a:p>
              <a:pPr algn="ctr"/>
              <a:r>
                <a:rPr lang="pt-BR" dirty="0"/>
                <a:t>Raciocínio</a:t>
              </a:r>
            </a:p>
          </p:txBody>
        </p:sp>
      </p:grpSp>
    </p:spTree>
    <p:extLst>
      <p:ext uri="{BB962C8B-B14F-4D97-AF65-F5344CB8AC3E}">
        <p14:creationId xmlns:p14="http://schemas.microsoft.com/office/powerpoint/2010/main" val="399260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B3FED-5D1A-7084-5333-A3B2FA75F608}"/>
              </a:ext>
            </a:extLst>
          </p:cNvPr>
          <p:cNvSpPr>
            <a:spLocks noGrp="1"/>
          </p:cNvSpPr>
          <p:nvPr>
            <p:ph type="title"/>
          </p:nvPr>
        </p:nvSpPr>
        <p:spPr/>
        <p:txBody>
          <a:bodyPr/>
          <a:lstStyle/>
          <a:p>
            <a:r>
              <a:rPr lang="pt-BR" dirty="0"/>
              <a:t>O que vamos ver?</a:t>
            </a:r>
          </a:p>
        </p:txBody>
      </p:sp>
      <p:sp>
        <p:nvSpPr>
          <p:cNvPr id="3" name="Espaço Reservado para Conteúdo 2">
            <a:extLst>
              <a:ext uri="{FF2B5EF4-FFF2-40B4-BE49-F238E27FC236}">
                <a16:creationId xmlns:a16="http://schemas.microsoft.com/office/drawing/2014/main" id="{25FE7774-7186-A846-D8DE-518B2CBF4EBD}"/>
              </a:ext>
            </a:extLst>
          </p:cNvPr>
          <p:cNvSpPr>
            <a:spLocks noGrp="1"/>
          </p:cNvSpPr>
          <p:nvPr>
            <p:ph idx="1"/>
          </p:nvPr>
        </p:nvSpPr>
        <p:spPr>
          <a:xfrm>
            <a:off x="838199" y="1825624"/>
            <a:ext cx="10929257" cy="5032376"/>
          </a:xfrm>
        </p:spPr>
        <p:txBody>
          <a:bodyPr>
            <a:normAutofit/>
          </a:bodyPr>
          <a:lstStyle/>
          <a:p>
            <a:r>
              <a:rPr lang="pt-BR" dirty="0"/>
              <a:t>Nesta aula vamos explorar o que o aprendizado de máquina realmente é em um nível fundamental.</a:t>
            </a:r>
          </a:p>
          <a:p>
            <a:r>
              <a:rPr lang="pt-BR" dirty="0"/>
              <a:t>Basicamente, o que vamos discutir é um </a:t>
            </a:r>
            <a:r>
              <a:rPr lang="pt-BR" b="1" i="1" dirty="0"/>
              <a:t>novo paradigma</a:t>
            </a:r>
            <a:r>
              <a:rPr lang="pt-BR" dirty="0"/>
              <a:t>, onde </a:t>
            </a:r>
            <a:r>
              <a:rPr lang="pt-BR" b="1" i="1" dirty="0"/>
              <a:t>ao invés de programar uma solução </a:t>
            </a:r>
            <a:r>
              <a:rPr lang="pt-BR" dirty="0"/>
              <a:t>para um determinado problema, vamos </a:t>
            </a:r>
            <a:r>
              <a:rPr lang="pt-BR" b="1" i="1" dirty="0"/>
              <a:t>ensinar um computador a aprender a solução </a:t>
            </a:r>
            <a:r>
              <a:rPr lang="pt-BR" dirty="0"/>
              <a:t>através de experiências prévias.</a:t>
            </a:r>
          </a:p>
          <a:p>
            <a:r>
              <a:rPr lang="pt-BR" dirty="0"/>
              <a:t>Esse novo paradigma tem o potencial para </a:t>
            </a:r>
            <a:r>
              <a:rPr lang="pt-BR" b="1" i="1" dirty="0"/>
              <a:t>resolver problemas que não podem ou são muito difíceis de serem resolvidos programaticamente</a:t>
            </a:r>
            <a:r>
              <a:rPr lang="pt-BR" dirty="0"/>
              <a:t>.</a:t>
            </a:r>
          </a:p>
        </p:txBody>
      </p:sp>
    </p:spTree>
    <p:extLst>
      <p:ext uri="{BB962C8B-B14F-4D97-AF65-F5344CB8AC3E}">
        <p14:creationId xmlns:p14="http://schemas.microsoft.com/office/powerpoint/2010/main" val="529739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ML?</a:t>
            </a:r>
            <a:endParaRPr lang="en-US" dirty="0"/>
          </a:p>
        </p:txBody>
      </p:sp>
      <p:sp>
        <p:nvSpPr>
          <p:cNvPr id="3" name="Espaço Reservado para Conteúdo 2"/>
          <p:cNvSpPr>
            <a:spLocks noGrp="1"/>
          </p:cNvSpPr>
          <p:nvPr>
            <p:ph idx="1"/>
          </p:nvPr>
        </p:nvSpPr>
        <p:spPr>
          <a:xfrm>
            <a:off x="838200" y="1825624"/>
            <a:ext cx="11139152" cy="5032376"/>
          </a:xfrm>
        </p:spPr>
        <p:txBody>
          <a:bodyPr/>
          <a:lstStyle/>
          <a:p>
            <a:r>
              <a:rPr lang="pt-BR" dirty="0"/>
              <a:t>É uma das subáreas da inteligência artificial.</a:t>
            </a:r>
          </a:p>
          <a:p>
            <a:r>
              <a:rPr lang="pt-BR" dirty="0"/>
              <a:t>O termo foi cunhado em 1959, pelo cientista da computação Arthur Samuel, que o definiu como o </a:t>
            </a:r>
          </a:p>
          <a:p>
            <a:pPr marL="0" indent="0" algn="ctr">
              <a:buNone/>
            </a:pPr>
            <a:r>
              <a:rPr lang="pt-BR" dirty="0"/>
              <a:t>“</a:t>
            </a:r>
            <a:r>
              <a:rPr lang="pt-BR" i="1" dirty="0"/>
              <a:t>Campo de estudo que dá aos computadores a habilidade de </a:t>
            </a:r>
            <a:r>
              <a:rPr lang="pt-BR" b="1" i="1" dirty="0"/>
              <a:t>aprender sem serem explicitamente programados.</a:t>
            </a:r>
            <a:r>
              <a:rPr lang="pt-BR" dirty="0"/>
              <a:t>”</a:t>
            </a:r>
          </a:p>
          <a:p>
            <a:r>
              <a:rPr lang="pt-BR" dirty="0"/>
              <a:t>Mas como eles aprendem? </a:t>
            </a:r>
          </a:p>
          <a:p>
            <a:pPr lvl="1">
              <a:buFont typeface="Courier New" panose="02070309020205020404" pitchFamily="49" charset="0"/>
              <a:buChar char="o"/>
            </a:pPr>
            <a:r>
              <a:rPr lang="pt-BR" dirty="0"/>
              <a:t>Através de </a:t>
            </a:r>
            <a:r>
              <a:rPr lang="pt-BR" b="1" i="1" dirty="0"/>
              <a:t>experiências prévias</a:t>
            </a:r>
            <a:r>
              <a:rPr lang="pt-BR" dirty="0"/>
              <a:t>, </a:t>
            </a:r>
            <a:r>
              <a:rPr lang="pt-BR" b="1" i="1" dirty="0"/>
              <a:t>induz-se</a:t>
            </a:r>
            <a:r>
              <a:rPr lang="pt-BR" dirty="0"/>
              <a:t> conhecimento nas máquinas.</a:t>
            </a:r>
            <a:endParaRPr lang="en-US" dirty="0"/>
          </a:p>
          <a:p>
            <a:r>
              <a:rPr lang="pt-BR" dirty="0"/>
              <a:t>Algoritmos de ML são </a:t>
            </a:r>
            <a:r>
              <a:rPr lang="pt-BR" b="1" i="1" dirty="0"/>
              <a:t>orientados a dados</a:t>
            </a:r>
            <a:r>
              <a:rPr lang="pt-BR" dirty="0"/>
              <a:t>, ou seja, eles </a:t>
            </a:r>
            <a:r>
              <a:rPr lang="pt-BR" b="1" i="1" dirty="0"/>
              <a:t>aprendem automaticamente </a:t>
            </a:r>
            <a:r>
              <a:rPr lang="pt-BR" dirty="0"/>
              <a:t>(através de treinamento) uma </a:t>
            </a:r>
            <a:r>
              <a:rPr lang="pt-BR" b="1" i="1" dirty="0"/>
              <a:t>solução geral </a:t>
            </a:r>
            <a:r>
              <a:rPr lang="pt-BR" dirty="0"/>
              <a:t>a partir de </a:t>
            </a:r>
            <a:r>
              <a:rPr lang="pt-BR" b="1" i="1" dirty="0"/>
              <a:t>conjuntos de dados </a:t>
            </a:r>
            <a:r>
              <a:rPr lang="pt-BR" dirty="0"/>
              <a:t>fornecidos a eles.</a:t>
            </a:r>
          </a:p>
        </p:txBody>
      </p:sp>
      <p:pic>
        <p:nvPicPr>
          <p:cNvPr id="4" name="Picture 2" descr="https://www.oulu.fi/sites/default/files/11/machines%20_decide.jpg">
            <a:extLst>
              <a:ext uri="{FF2B5EF4-FFF2-40B4-BE49-F238E27FC236}">
                <a16:creationId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1173" y="202232"/>
            <a:ext cx="1915886" cy="1278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421" r="19983"/>
          <a:stretch/>
        </p:blipFill>
        <p:spPr bwMode="auto">
          <a:xfrm>
            <a:off x="9856380" y="5858916"/>
            <a:ext cx="2335619" cy="9990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63446" y="716886"/>
            <a:ext cx="2421229"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639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que é o Aprendizado de Máquina?</a:t>
            </a:r>
          </a:p>
        </p:txBody>
      </p:sp>
      <p:sp>
        <p:nvSpPr>
          <p:cNvPr id="3" name="Content Placeholder 2"/>
          <p:cNvSpPr>
            <a:spLocks noGrp="1"/>
          </p:cNvSpPr>
          <p:nvPr>
            <p:ph idx="1"/>
          </p:nvPr>
        </p:nvSpPr>
        <p:spPr/>
        <p:txBody>
          <a:bodyPr/>
          <a:lstStyle/>
          <a:p>
            <a:r>
              <a:rPr lang="pt-BR" dirty="0"/>
              <a:t>“</a:t>
            </a:r>
            <a:r>
              <a:rPr lang="pt-BR" dirty="0">
                <a:solidFill>
                  <a:srgbClr val="00B0F0"/>
                </a:solidFill>
              </a:rPr>
              <a:t>... </a:t>
            </a:r>
            <a:r>
              <a:rPr lang="pt-BR" b="1" i="1" dirty="0">
                <a:solidFill>
                  <a:srgbClr val="00B0F0"/>
                </a:solidFill>
              </a:rPr>
              <a:t>aprender sem serem explicitamente programados</a:t>
            </a:r>
            <a:r>
              <a:rPr lang="pt-BR" dirty="0">
                <a:solidFill>
                  <a:srgbClr val="00B0F0"/>
                </a:solidFill>
              </a:rPr>
              <a:t>.</a:t>
            </a:r>
            <a:r>
              <a:rPr lang="pt-BR" dirty="0"/>
              <a:t>”</a:t>
            </a:r>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3380234" y="251722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222561" y="350240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2222561" y="3502404"/>
                <a:ext cx="1039586" cy="584775"/>
              </a:xfrm>
              <a:prstGeom prst="rect">
                <a:avLst/>
              </a:prstGeom>
              <a:blipFill rotWithShape="0">
                <a:blip r:embed="rId3"/>
                <a:stretch>
                  <a:fillRect l="-4118" t="-6316" r="-2941"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847461" y="272541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1847461" y="2725419"/>
                <a:ext cx="1688987" cy="800219"/>
              </a:xfrm>
              <a:prstGeom prst="rect">
                <a:avLst/>
              </a:prstGeom>
              <a:blipFill rotWithShape="0">
                <a:blip r:embed="rId4"/>
                <a:stretch>
                  <a:fillRect t="-3817" b="-2290"/>
                </a:stretch>
              </a:blipFill>
            </p:spPr>
            <p:txBody>
              <a:bodyPr/>
              <a:lstStyle/>
              <a:p>
                <a:r>
                  <a:rPr lang="pt-BR">
                    <a:noFill/>
                  </a:rPr>
                  <a:t> </a:t>
                </a:r>
              </a:p>
            </p:txBody>
          </p:sp>
        </mc:Fallback>
      </mc:AlternateContent>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6971268" y="3263292"/>
                <a:ext cx="1220451" cy="584775"/>
              </a:xfrm>
              <a:prstGeom prst="rect">
                <a:avLst/>
              </a:prstGeom>
              <a:noFill/>
            </p:spPr>
            <p:txBody>
              <a:bodyPr wrap="square" rtlCol="0">
                <a:spAutoFit/>
              </a:bodyPr>
              <a:lstStyle/>
              <a:p>
                <a:pPr algn="ctr"/>
                <a:r>
                  <a:rPr lang="pt-BR" dirty="0"/>
                  <a:t>Resultados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6971268" y="3263292"/>
                <a:ext cx="1220451" cy="584775"/>
              </a:xfrm>
              <a:prstGeom prst="rect">
                <a:avLst/>
              </a:prstGeom>
              <a:blipFill rotWithShape="0">
                <a:blip r:embed="rId5"/>
                <a:stretch>
                  <a:fillRect l="-4500" t="-5208" r="-3500" b="-10417"/>
                </a:stretch>
              </a:blipFill>
            </p:spPr>
            <p:txBody>
              <a:bodyPr/>
              <a:lstStyle/>
              <a:p>
                <a:r>
                  <a:rPr lang="pt-BR">
                    <a:noFill/>
                  </a:rPr>
                  <a:t> </a:t>
                </a:r>
              </a:p>
            </p:txBody>
          </p:sp>
        </mc:Fallback>
      </mc:AlternateContent>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4" name="TextBox 13"/>
          <p:cNvSpPr txBox="1"/>
          <p:nvPr/>
        </p:nvSpPr>
        <p:spPr>
          <a:xfrm>
            <a:off x="3422160" y="4661271"/>
            <a:ext cx="3524518" cy="461665"/>
          </a:xfrm>
          <a:prstGeom prst="rect">
            <a:avLst/>
          </a:prstGeom>
          <a:noFill/>
        </p:spPr>
        <p:txBody>
          <a:bodyPr wrap="square" rtlCol="0">
            <a:spAutoFit/>
          </a:bodyPr>
          <a:lstStyle/>
          <a:p>
            <a:pPr algn="ctr"/>
            <a:r>
              <a:rPr lang="pt-BR" sz="2400" b="1" dirty="0"/>
              <a:t>Aprendizado de Máquina</a:t>
            </a:r>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2382573" y="5073582"/>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382573" y="5073582"/>
                <a:ext cx="1039586" cy="584775"/>
              </a:xfrm>
              <a:prstGeom prst="rect">
                <a:avLst/>
              </a:prstGeom>
              <a:blipFill rotWithShape="0">
                <a:blip r:embed="rId6"/>
                <a:stretch>
                  <a:fillRect l="-4118" t="-5208" r="-2941" b="-104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111868" y="5574492"/>
                <a:ext cx="1512176" cy="861774"/>
              </a:xfrm>
              <a:prstGeom prst="rect">
                <a:avLst/>
              </a:prstGeom>
              <a:noFill/>
            </p:spPr>
            <p:txBody>
              <a:bodyPr wrap="square" rtlCol="0">
                <a:spAutoFit/>
              </a:bodyPr>
              <a:lstStyle/>
              <a:p>
                <a:pPr algn="ctr"/>
                <a:r>
                  <a:rPr lang="pt-BR" dirty="0"/>
                  <a:t>Resultados esperados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8" name="TextBox 17"/>
              <p:cNvSpPr txBox="1">
                <a:spLocks noRot="1" noChangeAspect="1" noMove="1" noResize="1" noEditPoints="1" noAdjustHandles="1" noChangeArrowheads="1" noChangeShapeType="1" noTextEdit="1"/>
              </p:cNvSpPr>
              <p:nvPr/>
            </p:nvSpPr>
            <p:spPr>
              <a:xfrm>
                <a:off x="2111868" y="5574492"/>
                <a:ext cx="1512176" cy="861774"/>
              </a:xfrm>
              <a:prstGeom prst="rect">
                <a:avLst/>
              </a:prstGeom>
              <a:blipFill rotWithShape="0">
                <a:blip r:embed="rId7"/>
                <a:stretch>
                  <a:fillRect t="-3521" b="-6338"/>
                </a:stretch>
              </a:blipFill>
            </p:spPr>
            <p:txBody>
              <a:bodyPr/>
              <a:lstStyle/>
              <a:p>
                <a:r>
                  <a:rPr lang="pt-BR">
                    <a:noFill/>
                  </a:rPr>
                  <a:t> </a:t>
                </a:r>
              </a:p>
            </p:txBody>
          </p:sp>
        </mc:Fallback>
      </mc:AlternateContent>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6910551" y="5404741"/>
                <a:ext cx="4875720" cy="584775"/>
              </a:xfrm>
              <a:prstGeom prst="rect">
                <a:avLst/>
              </a:prstGeom>
              <a:noFill/>
            </p:spPr>
            <p:txBody>
              <a:bodyPr wrap="square" rtlCol="0">
                <a:spAutoFit/>
              </a:bodyPr>
              <a:lstStyle/>
              <a:p>
                <a:pPr algn="ctr"/>
                <a:r>
                  <a:rPr lang="pt-BR" dirty="0"/>
                  <a:t>Programa = </a:t>
                </a:r>
                <a:r>
                  <a:rPr lang="pt-BR" b="1" dirty="0">
                    <a:solidFill>
                      <a:srgbClr val="FF0000"/>
                    </a:solidFill>
                  </a:rPr>
                  <a:t>Modelo de Aprendizado de Máquina</a:t>
                </a:r>
              </a:p>
              <a:p>
                <a:pPr algn="ctr"/>
                <a:r>
                  <a:rPr lang="pt-BR" sz="1400" dirty="0" err="1"/>
                  <a:t>e.</a:t>
                </a:r>
                <a:r>
                  <a:rPr lang="pt-BR" sz="1400" dirty="0"/>
                  <a:t>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r>
                      <a:rPr lang="pt-BR" sz="1400" i="1">
                        <a:latin typeface="Cambria Math" panose="02040503050406030204" pitchFamily="18" charset="0"/>
                      </a:rPr>
                      <m:t>=</m:t>
                    </m:r>
                    <m:r>
                      <a:rPr lang="pt-BR" sz="1400" i="1">
                        <a:latin typeface="Cambria Math" panose="02040503050406030204" pitchFamily="18" charset="0"/>
                      </a:rPr>
                      <m:t>𝑎</m:t>
                    </m:r>
                    <m:r>
                      <a:rPr lang="pt-BR" sz="1400" i="1">
                        <a:latin typeface="Cambria Math" panose="02040503050406030204" pitchFamily="18" charset="0"/>
                      </a:rPr>
                      <m:t>+</m:t>
                    </m:r>
                    <m:r>
                      <a:rPr lang="pt-BR" sz="1400" i="1">
                        <a:latin typeface="Cambria Math" panose="02040503050406030204" pitchFamily="18" charset="0"/>
                      </a:rPr>
                      <m:t>𝑏𝑥</m:t>
                    </m:r>
                  </m:oMath>
                </a14:m>
                <a:endParaRPr lang="pt-BR"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6910551" y="5404741"/>
                <a:ext cx="4875720" cy="584775"/>
              </a:xfrm>
              <a:prstGeom prst="rect">
                <a:avLst/>
              </a:prstGeom>
              <a:blipFill rotWithShape="0">
                <a:blip r:embed="rId8"/>
                <a:stretch>
                  <a:fillRect l="-125" t="-6250" b="-9375"/>
                </a:stretch>
              </a:blipFill>
            </p:spPr>
            <p:txBody>
              <a:bodyPr/>
              <a:lstStyle/>
              <a:p>
                <a:r>
                  <a:rPr lang="pt-BR">
                    <a:noFill/>
                  </a:rPr>
                  <a:t> </a:t>
                </a:r>
              </a:p>
            </p:txBody>
          </p:sp>
        </mc:Fallback>
      </mc:AlternateContent>
      <p:sp>
        <p:nvSpPr>
          <p:cNvPr id="6" name="Retângulo 5"/>
          <p:cNvSpPr/>
          <p:nvPr/>
        </p:nvSpPr>
        <p:spPr>
          <a:xfrm>
            <a:off x="3712450" y="6383812"/>
            <a:ext cx="5720990" cy="369332"/>
          </a:xfrm>
          <a:prstGeom prst="rect">
            <a:avLst/>
          </a:prstGeom>
        </p:spPr>
        <p:txBody>
          <a:bodyPr wrap="none">
            <a:spAutoFit/>
          </a:bodyPr>
          <a:lstStyle/>
          <a:p>
            <a:r>
              <a:rPr lang="pt-BR" b="1" i="1" dirty="0"/>
              <a:t>Conjunto de dados de treinamento = experiências prévias.</a:t>
            </a:r>
            <a:endParaRPr lang="en-US" b="1" i="1" dirty="0"/>
          </a:p>
        </p:txBody>
      </p:sp>
      <p:cxnSp>
        <p:nvCxnSpPr>
          <p:cNvPr id="24" name="Conector de seta reta 23"/>
          <p:cNvCxnSpPr>
            <a:stCxn id="21" idx="4"/>
            <a:endCxn id="6" idx="1"/>
          </p:cNvCxnSpPr>
          <p:nvPr/>
        </p:nvCxnSpPr>
        <p:spPr>
          <a:xfrm>
            <a:off x="2878494" y="6470680"/>
            <a:ext cx="833956" cy="977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7581493" y="4770828"/>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Resultado do treinamento</a:t>
            </a:r>
            <a:endParaRPr lang="en-US" sz="1400" dirty="0">
              <a:solidFill>
                <a:schemeClr val="tx1"/>
              </a:solidFill>
            </a:endParaRPr>
          </a:p>
        </p:txBody>
      </p:sp>
      <p:pic>
        <p:nvPicPr>
          <p:cNvPr id="25" name="Imagem 24"/>
          <p:cNvPicPr>
            <a:picLocks noChangeAspect="1"/>
          </p:cNvPicPr>
          <p:nvPr/>
        </p:nvPicPr>
        <p:blipFill rotWithShape="1">
          <a:blip r:embed="rId9" cstate="print">
            <a:extLst>
              <a:ext uri="{28A0092B-C50C-407E-A947-70E740481C1C}">
                <a14:useLocalDpi xmlns:a14="http://schemas.microsoft.com/office/drawing/2010/main" val="0"/>
              </a:ext>
            </a:extLst>
          </a:blip>
          <a:srcRect l="3463" t="9957" r="8514"/>
          <a:stretch/>
        </p:blipFill>
        <p:spPr>
          <a:xfrm>
            <a:off x="40484" y="4981696"/>
            <a:ext cx="2193527" cy="1495913"/>
          </a:xfrm>
          <a:prstGeom prst="rect">
            <a:avLst/>
          </a:prstGeom>
        </p:spPr>
      </p:pic>
      <p:sp>
        <p:nvSpPr>
          <p:cNvPr id="21" name="Elipse 20"/>
          <p:cNvSpPr/>
          <p:nvPr/>
        </p:nvSpPr>
        <p:spPr>
          <a:xfrm>
            <a:off x="1847461" y="5035402"/>
            <a:ext cx="2062066" cy="1435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70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199" y="1825625"/>
            <a:ext cx="10944225" cy="4351338"/>
          </a:xfrm>
        </p:spPr>
        <p:txBody>
          <a:bodyPr/>
          <a:lstStyle/>
          <a:p>
            <a:r>
              <a:rPr lang="pt-BR" dirty="0"/>
              <a:t>Através de </a:t>
            </a:r>
            <a:r>
              <a:rPr lang="pt-BR" b="1" i="1" dirty="0"/>
              <a:t>treinamento</a:t>
            </a:r>
            <a:r>
              <a:rPr lang="pt-BR" dirty="0"/>
              <a:t> com um </a:t>
            </a:r>
            <a:r>
              <a:rPr lang="pt-BR" b="1" i="1" dirty="0"/>
              <a:t>conjunto de dados </a:t>
            </a:r>
            <a:r>
              <a:rPr lang="pt-BR" dirty="0"/>
              <a:t>(entradas e saídas esperadas), o </a:t>
            </a:r>
            <a:r>
              <a:rPr lang="pt-BR" b="1" i="1" dirty="0"/>
              <a:t>algoritmo</a:t>
            </a:r>
            <a:r>
              <a:rPr lang="pt-BR" dirty="0"/>
              <a:t> de ML </a:t>
            </a:r>
            <a:r>
              <a:rPr lang="pt-BR" b="1" i="1" dirty="0"/>
              <a:t>aprende</a:t>
            </a:r>
            <a:r>
              <a:rPr lang="pt-BR" dirty="0"/>
              <a:t> um </a:t>
            </a:r>
            <a:r>
              <a:rPr lang="pt-BR" b="1" i="1" dirty="0"/>
              <a:t>modelo</a:t>
            </a:r>
            <a:r>
              <a:rPr lang="pt-BR" dirty="0"/>
              <a:t> que </a:t>
            </a:r>
            <a:r>
              <a:rPr lang="pt-BR" b="1" i="1" dirty="0"/>
              <a:t>reproduz os resultados esperados</a:t>
            </a:r>
            <a:r>
              <a:rPr lang="pt-BR" dirty="0"/>
              <a:t> e, o mais importante, </a:t>
            </a:r>
            <a:r>
              <a:rPr lang="pt-BR" b="1" i="1" dirty="0"/>
              <a:t>generaliza</a:t>
            </a:r>
            <a:r>
              <a:rPr lang="pt-BR" dirty="0"/>
              <a:t> para </a:t>
            </a:r>
            <a:r>
              <a:rPr lang="pt-BR" b="1" i="1" dirty="0"/>
              <a:t>entradas não vistas durante o treinamento</a:t>
            </a:r>
            <a:r>
              <a:rPr lang="pt-BR" dirty="0"/>
              <a:t>.</a:t>
            </a:r>
            <a:endParaRPr lang="en-US" dirty="0"/>
          </a:p>
        </p:txBody>
      </p:sp>
      <p:sp>
        <p:nvSpPr>
          <p:cNvPr id="15" name="Rectangle 12"/>
          <p:cNvSpPr/>
          <p:nvPr/>
        </p:nvSpPr>
        <p:spPr>
          <a:xfrm>
            <a:off x="4031084" y="441180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6" name="TextBox 13"/>
          <p:cNvSpPr txBox="1"/>
          <p:nvPr/>
        </p:nvSpPr>
        <p:spPr>
          <a:xfrm>
            <a:off x="3203085" y="3880221"/>
            <a:ext cx="3524518" cy="461665"/>
          </a:xfrm>
          <a:prstGeom prst="rect">
            <a:avLst/>
          </a:prstGeom>
          <a:noFill/>
        </p:spPr>
        <p:txBody>
          <a:bodyPr wrap="square" rtlCol="0">
            <a:spAutoFit/>
          </a:bodyPr>
          <a:lstStyle/>
          <a:p>
            <a:pPr algn="ctr"/>
            <a:r>
              <a:rPr lang="pt-BR" sz="2400" b="1" dirty="0"/>
              <a:t>Aprendizado de Máquina</a:t>
            </a:r>
          </a:p>
        </p:txBody>
      </p:sp>
      <p:cxnSp>
        <p:nvCxnSpPr>
          <p:cNvPr id="17" name="Straight Arrow Connector 14"/>
          <p:cNvCxnSpPr/>
          <p:nvPr/>
        </p:nvCxnSpPr>
        <p:spPr>
          <a:xfrm>
            <a:off x="3203084" y="45914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5"/>
          <p:cNvCxnSpPr/>
          <p:nvPr/>
        </p:nvCxnSpPr>
        <p:spPr>
          <a:xfrm>
            <a:off x="3203084" y="50867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2163498" y="4384345"/>
            <a:ext cx="1039586" cy="369332"/>
          </a:xfrm>
          <a:prstGeom prst="rect">
            <a:avLst/>
          </a:prstGeom>
          <a:noFill/>
        </p:spPr>
        <p:txBody>
          <a:bodyPr wrap="square" rtlCol="0">
            <a:spAutoFit/>
          </a:bodyPr>
          <a:lstStyle/>
          <a:p>
            <a:pPr algn="ctr"/>
            <a:r>
              <a:rPr lang="pt-BR" dirty="0"/>
              <a:t>Entradas</a:t>
            </a:r>
          </a:p>
        </p:txBody>
      </p:sp>
      <p:sp>
        <p:nvSpPr>
          <p:cNvPr id="20" name="TextBox 17"/>
          <p:cNvSpPr txBox="1"/>
          <p:nvPr/>
        </p:nvSpPr>
        <p:spPr>
          <a:xfrm>
            <a:off x="2085331" y="4764437"/>
            <a:ext cx="1195919" cy="646331"/>
          </a:xfrm>
          <a:prstGeom prst="rect">
            <a:avLst/>
          </a:prstGeom>
          <a:noFill/>
        </p:spPr>
        <p:txBody>
          <a:bodyPr wrap="square" rtlCol="0">
            <a:spAutoFit/>
          </a:bodyPr>
          <a:lstStyle/>
          <a:p>
            <a:pPr algn="ctr"/>
            <a:r>
              <a:rPr lang="pt-BR" dirty="0"/>
              <a:t>Resultados esperados</a:t>
            </a:r>
          </a:p>
        </p:txBody>
      </p:sp>
      <p:cxnSp>
        <p:nvCxnSpPr>
          <p:cNvPr id="21" name="Straight Arrow Connector 18"/>
          <p:cNvCxnSpPr/>
          <p:nvPr/>
        </p:nvCxnSpPr>
        <p:spPr>
          <a:xfrm>
            <a:off x="5941527" y="48363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6794117" y="4651684"/>
            <a:ext cx="4988308" cy="369332"/>
          </a:xfrm>
          <a:prstGeom prst="rect">
            <a:avLst/>
          </a:prstGeom>
          <a:noFill/>
        </p:spPr>
        <p:txBody>
          <a:bodyPr wrap="square" rtlCol="0">
            <a:spAutoFit/>
          </a:bodyPr>
          <a:lstStyle/>
          <a:p>
            <a:r>
              <a:rPr lang="pt-BR" dirty="0"/>
              <a:t>Programa = </a:t>
            </a:r>
            <a:r>
              <a:rPr lang="pt-BR" b="1" dirty="0">
                <a:solidFill>
                  <a:srgbClr val="FF0000"/>
                </a:solidFill>
              </a:rPr>
              <a:t>Modelo de Aprendizado de Máquina</a:t>
            </a:r>
          </a:p>
        </p:txBody>
      </p:sp>
      <p:sp>
        <p:nvSpPr>
          <p:cNvPr id="23" name="Retângulo 22"/>
          <p:cNvSpPr/>
          <p:nvPr/>
        </p:nvSpPr>
        <p:spPr>
          <a:xfrm>
            <a:off x="3493375" y="5602762"/>
            <a:ext cx="3565784" cy="369332"/>
          </a:xfrm>
          <a:prstGeom prst="rect">
            <a:avLst/>
          </a:prstGeom>
        </p:spPr>
        <p:txBody>
          <a:bodyPr wrap="none">
            <a:spAutoFit/>
          </a:bodyPr>
          <a:lstStyle/>
          <a:p>
            <a:r>
              <a:rPr lang="pt-BR" b="1" i="1" dirty="0"/>
              <a:t>Conjunto de dados de treinamento.</a:t>
            </a:r>
            <a:endParaRPr lang="en-US" b="1" i="1" dirty="0"/>
          </a:p>
        </p:txBody>
      </p:sp>
      <p:sp>
        <p:nvSpPr>
          <p:cNvPr id="24" name="Elipse 23"/>
          <p:cNvSpPr/>
          <p:nvPr/>
        </p:nvSpPr>
        <p:spPr>
          <a:xfrm>
            <a:off x="1779784" y="432524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ector de seta reta 24"/>
          <p:cNvCxnSpPr>
            <a:stCxn id="24" idx="4"/>
            <a:endCxn id="23" idx="1"/>
          </p:cNvCxnSpPr>
          <p:nvPr/>
        </p:nvCxnSpPr>
        <p:spPr>
          <a:xfrm>
            <a:off x="2700732" y="547704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89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 de aplicações de ML</a:t>
            </a:r>
            <a:endParaRPr lang="en-US" dirty="0"/>
          </a:p>
        </p:txBody>
      </p:sp>
      <p:sp>
        <p:nvSpPr>
          <p:cNvPr id="3" name="Espaço Reservado para Conteúdo 2"/>
          <p:cNvSpPr>
            <a:spLocks noGrp="1"/>
          </p:cNvSpPr>
          <p:nvPr>
            <p:ph idx="1"/>
          </p:nvPr>
        </p:nvSpPr>
        <p:spPr>
          <a:xfrm>
            <a:off x="838199" y="1825625"/>
            <a:ext cx="11125201" cy="4351338"/>
          </a:xfrm>
        </p:spPr>
        <p:txBody>
          <a:bodyPr/>
          <a:lstStyle/>
          <a:p>
            <a:r>
              <a:rPr lang="pt-BR" b="1" dirty="0"/>
              <a:t>Transporte</a:t>
            </a:r>
            <a:r>
              <a:rPr lang="pt-BR" dirty="0"/>
              <a:t>: veículos autônomos.</a:t>
            </a:r>
          </a:p>
          <a:p>
            <a:r>
              <a:rPr lang="pt-BR" b="1" dirty="0"/>
              <a:t>Negócios</a:t>
            </a:r>
            <a:r>
              <a:rPr lang="pt-BR" dirty="0"/>
              <a:t>: recomendação de produtos e conteúdos (e.g., </a:t>
            </a:r>
            <a:r>
              <a:rPr lang="pt-BR" dirty="0" err="1"/>
              <a:t>amazon</a:t>
            </a:r>
            <a:r>
              <a:rPr lang="pt-BR" dirty="0"/>
              <a:t> e </a:t>
            </a:r>
            <a:r>
              <a:rPr lang="pt-BR" dirty="0" err="1"/>
              <a:t>netflix</a:t>
            </a:r>
            <a:r>
              <a:rPr lang="pt-BR" dirty="0"/>
              <a:t>), </a:t>
            </a:r>
            <a:r>
              <a:rPr lang="pt-BR" dirty="0" err="1"/>
              <a:t>chatbots</a:t>
            </a:r>
            <a:r>
              <a:rPr lang="pt-BR" dirty="0"/>
              <a:t>.</a:t>
            </a:r>
          </a:p>
          <a:p>
            <a:r>
              <a:rPr lang="pt-BR" b="1" dirty="0"/>
              <a:t>Educação</a:t>
            </a:r>
            <a:r>
              <a:rPr lang="pt-BR" dirty="0"/>
              <a:t>: pontuação automatizada de fala em testes de Inglês.</a:t>
            </a:r>
          </a:p>
          <a:p>
            <a:r>
              <a:rPr lang="pt-BR" b="1" dirty="0"/>
              <a:t>Medicina</a:t>
            </a:r>
            <a:r>
              <a:rPr lang="pt-BR" dirty="0"/>
              <a:t>: detecção e diagnóstico de doenças como câncer, Alzheimer, pneumonia, COVID-19, etc.</a:t>
            </a:r>
          </a:p>
          <a:p>
            <a:r>
              <a:rPr lang="pt-BR" b="1" dirty="0"/>
              <a:t>Finanças</a:t>
            </a:r>
            <a:r>
              <a:rPr lang="pt-BR" dirty="0"/>
              <a:t>: detecção de fraudes com cartão de crédito.</a:t>
            </a:r>
          </a:p>
          <a:p>
            <a:r>
              <a:rPr lang="pt-BR" b="1" dirty="0"/>
              <a:t>Tecnologia</a:t>
            </a:r>
            <a:r>
              <a:rPr lang="pt-BR" dirty="0"/>
              <a:t>: assistentes pessoais (e.g., </a:t>
            </a:r>
            <a:r>
              <a:rPr lang="pt-BR" i="1" dirty="0"/>
              <a:t>Siri</a:t>
            </a:r>
            <a:r>
              <a:rPr lang="pt-BR" dirty="0"/>
              <a:t>, </a:t>
            </a:r>
            <a:r>
              <a:rPr lang="pt-BR" i="1" dirty="0" err="1"/>
              <a:t>Alexa</a:t>
            </a:r>
            <a:r>
              <a:rPr lang="pt-BR" dirty="0"/>
              <a:t>, </a:t>
            </a:r>
            <a:r>
              <a:rPr lang="pt-BR" i="1" dirty="0"/>
              <a:t>Cortana</a:t>
            </a:r>
            <a:r>
              <a:rPr lang="pt-BR" dirty="0"/>
              <a:t>, etc.).</a:t>
            </a:r>
          </a:p>
        </p:txBody>
      </p:sp>
      <p:pic>
        <p:nvPicPr>
          <p:cNvPr id="4" name="Picture 2" descr="Image result for artificial intelligence">
            <a:extLst>
              <a:ext uri="{FF2B5EF4-FFF2-40B4-BE49-F238E27FC236}">
                <a16:creationId xmlns:a16="http://schemas.microsoft.com/office/drawing/2014/main" id="{0DAEA2E1-C284-43E2-8055-9522C82515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4175" y="276225"/>
            <a:ext cx="3659225" cy="17867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0988" y="5664200"/>
            <a:ext cx="2122311" cy="1193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atGPT: Amazon pede que funcionários não compartilhem códigos com a nova  plataforma - Olhar Digita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26674" y="5640004"/>
            <a:ext cx="2165326" cy="1217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399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EFAD73-FDA5-4D00-9B51-FD636890AD79}"/>
              </a:ext>
            </a:extLst>
          </p:cNvPr>
          <p:cNvSpPr>
            <a:spLocks noGrp="1"/>
          </p:cNvSpPr>
          <p:nvPr>
            <p:ph type="title"/>
          </p:nvPr>
        </p:nvSpPr>
        <p:spPr>
          <a:xfrm>
            <a:off x="838200" y="255941"/>
            <a:ext cx="10830636" cy="794935"/>
          </a:xfrm>
        </p:spPr>
        <p:txBody>
          <a:bodyPr>
            <a:normAutofit/>
          </a:bodyPr>
          <a:lstStyle/>
          <a:p>
            <a:r>
              <a:rPr lang="pt-BR" dirty="0"/>
              <a:t>Exemplos em Comunicações Digitais</a:t>
            </a:r>
          </a:p>
        </p:txBody>
      </p:sp>
      <p:sp>
        <p:nvSpPr>
          <p:cNvPr id="3" name="Espaço Reservado para Conteúdo 2">
            <a:extLst>
              <a:ext uri="{FF2B5EF4-FFF2-40B4-BE49-F238E27FC236}">
                <a16:creationId xmlns:a16="http://schemas.microsoft.com/office/drawing/2014/main" id="{2A0C7FAE-4DBB-4D2E-A115-01DF7CE8100E}"/>
              </a:ext>
            </a:extLst>
          </p:cNvPr>
          <p:cNvSpPr>
            <a:spLocks noGrp="1"/>
          </p:cNvSpPr>
          <p:nvPr>
            <p:ph idx="1"/>
          </p:nvPr>
        </p:nvSpPr>
        <p:spPr>
          <a:xfrm>
            <a:off x="838200" y="1392072"/>
            <a:ext cx="11060152" cy="5465928"/>
          </a:xfrm>
        </p:spPr>
        <p:txBody>
          <a:bodyPr>
            <a:normAutofit fontScale="77500" lnSpcReduction="20000"/>
          </a:bodyPr>
          <a:lstStyle/>
          <a:p>
            <a:r>
              <a:rPr lang="pt-BR" b="1" dirty="0"/>
              <a:t>Estimação, equalização e detecção conjunta</a:t>
            </a:r>
          </a:p>
          <a:p>
            <a:pPr lvl="1">
              <a:buFont typeface="Wingdings" panose="05000000000000000000" pitchFamily="2" charset="2"/>
              <a:buChar char="§"/>
            </a:pPr>
            <a:r>
              <a:rPr lang="pt-BR" dirty="0"/>
              <a:t>Ex.: ML estima e equaliza o canal e detecta os símbolos transmitidos conjuntamente, sem a necessidade de realizar estas tarefas individualmente.</a:t>
            </a:r>
          </a:p>
          <a:p>
            <a:r>
              <a:rPr lang="pt-BR" b="1" dirty="0"/>
              <a:t>Aprendizado de Ponta-a-Ponta de Sistemas de Comunicação</a:t>
            </a:r>
          </a:p>
          <a:p>
            <a:pPr lvl="1">
              <a:buFont typeface="Wingdings" panose="05000000000000000000" pitchFamily="2" charset="2"/>
              <a:buChar char="§"/>
            </a:pPr>
            <a:r>
              <a:rPr lang="pt-BR" dirty="0"/>
              <a:t>Ex.: ML otimiza conjuntamente os blocos de processamento do </a:t>
            </a:r>
            <a:r>
              <a:rPr lang="pt-BR" dirty="0" err="1"/>
              <a:t>Tx</a:t>
            </a:r>
            <a:r>
              <a:rPr lang="pt-BR" dirty="0"/>
              <a:t> e </a:t>
            </a:r>
            <a:r>
              <a:rPr lang="pt-BR" dirty="0" err="1"/>
              <a:t>Rx</a:t>
            </a:r>
            <a:r>
              <a:rPr lang="pt-BR" dirty="0"/>
              <a:t> (estimação de canal, equalização, codificação/decodificação de canal, modulação/</a:t>
            </a:r>
            <a:r>
              <a:rPr lang="pt-BR" dirty="0" err="1"/>
              <a:t>demodulação</a:t>
            </a:r>
            <a:r>
              <a:rPr lang="pt-BR" dirty="0"/>
              <a:t>,  etc.)</a:t>
            </a:r>
          </a:p>
          <a:p>
            <a:r>
              <a:rPr lang="pt-BR" b="1" dirty="0"/>
              <a:t>Comunicações em Ondas Milimétricas</a:t>
            </a:r>
          </a:p>
          <a:p>
            <a:pPr lvl="1">
              <a:buFont typeface="Wingdings" panose="05000000000000000000" pitchFamily="2" charset="2"/>
              <a:buChar char="§"/>
            </a:pPr>
            <a:r>
              <a:rPr lang="pt-BR" dirty="0"/>
              <a:t>Ex.: ML é utilizado para predizer bloqueios e realizar </a:t>
            </a:r>
            <a:r>
              <a:rPr lang="pt-BR" i="1" dirty="0" err="1"/>
              <a:t>handovers</a:t>
            </a:r>
            <a:r>
              <a:rPr lang="pt-BR" dirty="0"/>
              <a:t> proativos.</a:t>
            </a:r>
          </a:p>
          <a:p>
            <a:r>
              <a:rPr lang="pt-BR" b="1" dirty="0"/>
              <a:t>Alocação de Recursos</a:t>
            </a:r>
          </a:p>
          <a:p>
            <a:pPr lvl="1">
              <a:buFont typeface="Wingdings" panose="05000000000000000000" pitchFamily="2" charset="2"/>
              <a:buChar char="§"/>
            </a:pPr>
            <a:r>
              <a:rPr lang="pt-BR" dirty="0"/>
              <a:t>Ex.: ML é empregado em redes IoT de baixa potência e sem contenção para entender o comportamento de dispositivos vizinhos e, assim, realizar a alocação de recursos com o intuito de evitar colisões, aumentando a taxa de dados útil e a vida útil das baterias.</a:t>
            </a:r>
          </a:p>
          <a:p>
            <a:r>
              <a:rPr lang="pt-BR" b="1" dirty="0"/>
              <a:t>Rádio-sobre-Fibra</a:t>
            </a:r>
          </a:p>
          <a:p>
            <a:pPr lvl="1">
              <a:buFont typeface="Wingdings" panose="05000000000000000000" pitchFamily="2" charset="2"/>
              <a:buChar char="§"/>
            </a:pPr>
            <a:r>
              <a:rPr lang="pt-BR" dirty="0"/>
              <a:t> Ex.: ML é utilizado para estimar, equalizar e detectar conjuntamente sinais transmitidos através de canais sem fio e óticos, considerando os efeitos conjuntos de ambos os canais (e.g., distorção, desvanecimento, ruído, etc.). </a:t>
            </a:r>
          </a:p>
          <a:p>
            <a:r>
              <a:rPr lang="pt-BR" b="1" dirty="0" err="1"/>
              <a:t>Pré</a:t>
            </a:r>
            <a:r>
              <a:rPr lang="pt-BR" b="1" dirty="0"/>
              <a:t>-distorção</a:t>
            </a:r>
          </a:p>
          <a:p>
            <a:pPr lvl="1"/>
            <a:r>
              <a:rPr lang="pt-BR" dirty="0"/>
              <a:t>Ex.: ML aproxima uma equação que aumenta a região linear de um amplificador de potência.</a:t>
            </a:r>
          </a:p>
          <a:p>
            <a:r>
              <a:rPr lang="pt-BR" b="1" dirty="0"/>
              <a:t>E vários outros tópicos: </a:t>
            </a:r>
            <a:r>
              <a:rPr lang="pt-BR" dirty="0">
                <a:hlinkClick r:id="rId3"/>
              </a:rPr>
              <a:t>https://mlc.committees.comsoc.org/research-library/</a:t>
            </a:r>
            <a:endParaRPr lang="pt-BR" b="1" dirty="0"/>
          </a:p>
        </p:txBody>
      </p:sp>
      <p:grpSp>
        <p:nvGrpSpPr>
          <p:cNvPr id="5" name="Grupo 4"/>
          <p:cNvGrpSpPr/>
          <p:nvPr/>
        </p:nvGrpSpPr>
        <p:grpSpPr>
          <a:xfrm>
            <a:off x="9344722" y="446665"/>
            <a:ext cx="2553629" cy="1023466"/>
            <a:chOff x="8314940" y="255940"/>
            <a:chExt cx="3353896" cy="1115934"/>
          </a:xfrm>
        </p:grpSpPr>
        <p:pic>
          <p:nvPicPr>
            <p:cNvPr id="1026" name="Picture 2" descr="Image result for telecommunications systems machine learning">
              <a:extLst>
                <a:ext uri="{FF2B5EF4-FFF2-40B4-BE49-F238E27FC236}">
                  <a16:creationId xmlns:a16="http://schemas.microsoft.com/office/drawing/2014/main" id="{26F896E4-93C0-4161-A75E-501357FD8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1888" y="255941"/>
              <a:ext cx="1676948" cy="11159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telecommunications systems machine learning">
              <a:extLst>
                <a:ext uri="{FF2B5EF4-FFF2-40B4-BE49-F238E27FC236}">
                  <a16:creationId xmlns:a16="http://schemas.microsoft.com/office/drawing/2014/main" id="{26F896E4-93C0-4161-A75E-501357FD8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314940" y="255940"/>
              <a:ext cx="1676948" cy="11159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3446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motivos da difusão do ML</a:t>
            </a:r>
            <a:endParaRPr lang="en-US" dirty="0"/>
          </a:p>
        </p:txBody>
      </p:sp>
      <p:sp>
        <p:nvSpPr>
          <p:cNvPr id="3" name="Espaço Reservado para Conteúdo 2"/>
          <p:cNvSpPr>
            <a:spLocks noGrp="1"/>
          </p:cNvSpPr>
          <p:nvPr>
            <p:ph idx="1"/>
          </p:nvPr>
        </p:nvSpPr>
        <p:spPr>
          <a:xfrm>
            <a:off x="838200" y="1825625"/>
            <a:ext cx="11176000" cy="4221658"/>
          </a:xfrm>
        </p:spPr>
        <p:txBody>
          <a:bodyPr>
            <a:normAutofit fontScale="92500" lnSpcReduction="10000"/>
          </a:bodyPr>
          <a:lstStyle/>
          <a:p>
            <a:r>
              <a:rPr lang="pt-BR" dirty="0"/>
              <a:t>Possibilidade de </a:t>
            </a:r>
            <a:r>
              <a:rPr lang="pt-BR" b="1" i="1" dirty="0"/>
              <a:t>analisar e extrair informações úteis de enormes volumes de dados </a:t>
            </a:r>
            <a:r>
              <a:rPr lang="pt-BR" dirty="0"/>
              <a:t>(de </a:t>
            </a:r>
            <a:r>
              <a:rPr lang="pt-BR" dirty="0" err="1"/>
              <a:t>tera</a:t>
            </a:r>
            <a:r>
              <a:rPr lang="pt-BR" dirty="0"/>
              <a:t> a </a:t>
            </a:r>
            <a:r>
              <a:rPr lang="pt-BR" dirty="0" err="1"/>
              <a:t>petabytes</a:t>
            </a:r>
            <a:r>
              <a:rPr lang="pt-BR" dirty="0"/>
              <a:t>) disponíveis atualmente, o que seria impossível para nós. </a:t>
            </a:r>
          </a:p>
          <a:p>
            <a:r>
              <a:rPr lang="pt-BR" dirty="0"/>
              <a:t>A </a:t>
            </a:r>
            <a:r>
              <a:rPr lang="pt-BR" b="1" i="1" dirty="0"/>
              <a:t>extração de informações úteis </a:t>
            </a:r>
            <a:r>
              <a:rPr lang="pt-BR" dirty="0"/>
              <a:t>a partir de dados </a:t>
            </a:r>
            <a:r>
              <a:rPr lang="pt-BR" b="1" i="1" dirty="0"/>
              <a:t>vale ouro</a:t>
            </a:r>
            <a:r>
              <a:rPr lang="pt-BR" dirty="0"/>
              <a:t>, pois tem grande potencial para </a:t>
            </a:r>
            <a:r>
              <a:rPr lang="pt-BR" b="1" i="1" dirty="0"/>
              <a:t>aumentar o lucro </a:t>
            </a:r>
            <a:r>
              <a:rPr lang="pt-BR" dirty="0"/>
              <a:t>das empresas.</a:t>
            </a:r>
          </a:p>
          <a:p>
            <a:r>
              <a:rPr lang="pt-BR" dirty="0"/>
              <a:t>O surgimento de recursos computacionais poderosos tais como </a:t>
            </a:r>
            <a:r>
              <a:rPr lang="pt-BR" dirty="0" err="1"/>
              <a:t>GPUs</a:t>
            </a:r>
            <a:r>
              <a:rPr lang="pt-BR" dirty="0"/>
              <a:t>, </a:t>
            </a:r>
            <a:r>
              <a:rPr lang="pt-BR" dirty="0" err="1"/>
              <a:t>FPGAs</a:t>
            </a:r>
            <a:r>
              <a:rPr lang="pt-BR" dirty="0"/>
              <a:t> e </a:t>
            </a:r>
            <a:r>
              <a:rPr lang="pt-BR" dirty="0" err="1"/>
              <a:t>CPUs</a:t>
            </a:r>
            <a:r>
              <a:rPr lang="pt-BR" dirty="0"/>
              <a:t> com múltiplos cores.</a:t>
            </a:r>
          </a:p>
          <a:p>
            <a:r>
              <a:rPr lang="pt-BR" dirty="0"/>
              <a:t>Surgimento de novas e eficientes estratégias de aprendizagem, e.g., </a:t>
            </a:r>
            <a:r>
              <a:rPr lang="pt-BR" i="1" dirty="0" err="1"/>
              <a:t>deep-learning</a:t>
            </a:r>
            <a:r>
              <a:rPr lang="pt-BR" dirty="0"/>
              <a:t>, </a:t>
            </a:r>
            <a:r>
              <a:rPr lang="pt-BR" i="1" dirty="0" err="1"/>
              <a:t>deep</a:t>
            </a:r>
            <a:r>
              <a:rPr lang="pt-BR" dirty="0"/>
              <a:t> </a:t>
            </a:r>
            <a:r>
              <a:rPr lang="pt-BR" i="1" dirty="0" err="1"/>
              <a:t>reinforment-learning</a:t>
            </a:r>
            <a:r>
              <a:rPr lang="pt-BR" dirty="0"/>
              <a:t>, </a:t>
            </a:r>
            <a:r>
              <a:rPr lang="pt-BR" i="1" dirty="0" err="1"/>
              <a:t>generative</a:t>
            </a:r>
            <a:r>
              <a:rPr lang="pt-BR" i="1" dirty="0"/>
              <a:t> </a:t>
            </a:r>
            <a:r>
              <a:rPr lang="pt-BR" i="1" dirty="0" err="1"/>
              <a:t>adversarial</a:t>
            </a:r>
            <a:r>
              <a:rPr lang="pt-BR" i="1" dirty="0"/>
              <a:t> </a:t>
            </a:r>
            <a:r>
              <a:rPr lang="pt-BR" i="1" dirty="0" err="1"/>
              <a:t>learning</a:t>
            </a:r>
            <a:r>
              <a:rPr lang="pt-BR" dirty="0"/>
              <a:t>, etc.</a:t>
            </a:r>
          </a:p>
          <a:p>
            <a:r>
              <a:rPr lang="pt-BR" dirty="0"/>
              <a:t>Disponibilidade de </a:t>
            </a:r>
            <a:r>
              <a:rPr lang="pt-BR" i="1" dirty="0"/>
              <a:t>frameworks</a:t>
            </a:r>
            <a:r>
              <a:rPr lang="pt-BR" dirty="0"/>
              <a:t> e bibliotecas que facilitam o desenvolvimento de soluções com ML.</a:t>
            </a:r>
          </a:p>
          <a:p>
            <a:endParaRPr lang="en-US" dirty="0"/>
          </a:p>
        </p:txBody>
      </p:sp>
      <p:pic>
        <p:nvPicPr>
          <p:cNvPr id="4" name="Picture 2" descr="Image result for tensorflow logo">
            <a:extLst>
              <a:ext uri="{FF2B5EF4-FFF2-40B4-BE49-F238E27FC236}">
                <a16:creationId xmlns:a16="http://schemas.microsoft.com/office/drawing/2014/main"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339" y="5641982"/>
            <a:ext cx="1300035" cy="1083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pytorch logo">
            <a:extLst>
              <a:ext uri="{FF2B5EF4-FFF2-40B4-BE49-F238E27FC236}">
                <a16:creationId xmlns:a16="http://schemas.microsoft.com/office/drawing/2014/main"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988" y="5630328"/>
            <a:ext cx="2449343" cy="4869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keras logo">
            <a:extLst>
              <a:ext uri="{FF2B5EF4-FFF2-40B4-BE49-F238E27FC236}">
                <a16:creationId xmlns:a16="http://schemas.microsoft.com/office/drawing/2014/main" id="{33CCF501-0E9C-4C8C-BFCC-713767570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498" y="6047283"/>
            <a:ext cx="2160581" cy="626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theano logo">
            <a:extLst>
              <a:ext uri="{FF2B5EF4-FFF2-40B4-BE49-F238E27FC236}">
                <a16:creationId xmlns:a16="http://schemas.microsoft.com/office/drawing/2014/main" id="{579B04DE-B2DC-4ED7-AA9D-5AAA958057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6200" y="6182220"/>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pandas data mining logo">
            <a:extLst>
              <a:ext uri="{FF2B5EF4-FFF2-40B4-BE49-F238E27FC236}">
                <a16:creationId xmlns:a16="http://schemas.microsoft.com/office/drawing/2014/main" id="{A9345AF3-EF63-4F70-A5B2-8F8ED0E283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1581" y="5729274"/>
            <a:ext cx="1811064" cy="11287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cikit learn logo">
            <a:extLst>
              <a:ext uri="{FF2B5EF4-FFF2-40B4-BE49-F238E27FC236}">
                <a16:creationId xmlns:a16="http://schemas.microsoft.com/office/drawing/2014/main" id="{87129D40-D136-4716-8871-12CAEC603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9385" y="5611162"/>
            <a:ext cx="1617612" cy="87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394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0079F9-71B9-4466-B35D-68523A745D24}"/>
              </a:ext>
            </a:extLst>
          </p:cNvPr>
          <p:cNvSpPr>
            <a:spLocks noGrp="1"/>
          </p:cNvSpPr>
          <p:nvPr>
            <p:ph type="title"/>
          </p:nvPr>
        </p:nvSpPr>
        <p:spPr>
          <a:xfrm>
            <a:off x="838200" y="269589"/>
            <a:ext cx="10515600" cy="1325563"/>
          </a:xfrm>
        </p:spPr>
        <p:txBody>
          <a:bodyPr/>
          <a:lstStyle/>
          <a:p>
            <a:r>
              <a:rPr lang="pt-BR" dirty="0"/>
              <a:t>Tipos de Aprendizado de Máquina</a:t>
            </a:r>
          </a:p>
        </p:txBody>
      </p:sp>
      <p:sp>
        <p:nvSpPr>
          <p:cNvPr id="3" name="Espaço Reservado para Conteúdo 2">
            <a:extLst>
              <a:ext uri="{FF2B5EF4-FFF2-40B4-BE49-F238E27FC236}">
                <a16:creationId xmlns:a16="http://schemas.microsoft.com/office/drawing/2014/main" id="{5BA8D271-087B-414B-ABC6-D7C5E7367E33}"/>
              </a:ext>
            </a:extLst>
          </p:cNvPr>
          <p:cNvSpPr>
            <a:spLocks noGrp="1"/>
          </p:cNvSpPr>
          <p:nvPr>
            <p:ph idx="1"/>
          </p:nvPr>
        </p:nvSpPr>
        <p:spPr>
          <a:xfrm>
            <a:off x="838200" y="1825624"/>
            <a:ext cx="6572693" cy="4819875"/>
          </a:xfrm>
        </p:spPr>
        <p:txBody>
          <a:bodyPr/>
          <a:lstStyle/>
          <a:p>
            <a:pPr fontAlgn="base"/>
            <a:r>
              <a:rPr lang="pt-BR" dirty="0"/>
              <a:t>Os algoritmos de aprendizado de máquina podem ser agrupados de acordo com o </a:t>
            </a:r>
            <a:r>
              <a:rPr lang="pt-BR" b="1" i="1" dirty="0"/>
              <a:t>tipo de </a:t>
            </a:r>
            <a:r>
              <a:rPr lang="pt-BR" dirty="0"/>
              <a:t>(</a:t>
            </a:r>
            <a:r>
              <a:rPr lang="pt-BR" b="1" i="1" dirty="0"/>
              <a:t>paradigma</a:t>
            </a:r>
            <a:r>
              <a:rPr lang="pt-BR" dirty="0"/>
              <a:t>) </a:t>
            </a:r>
            <a:r>
              <a:rPr lang="pt-BR" b="1" i="1" dirty="0"/>
              <a:t>aprendizado que realizam</a:t>
            </a:r>
            <a:r>
              <a:rPr lang="pt-BR" dirty="0"/>
              <a:t>: </a:t>
            </a:r>
          </a:p>
          <a:p>
            <a:pPr lvl="1" fontAlgn="base">
              <a:buFont typeface="Wingdings" panose="05000000000000000000" pitchFamily="2" charset="2"/>
              <a:buChar char="§"/>
            </a:pPr>
            <a:r>
              <a:rPr lang="pt-BR" sz="2800" dirty="0"/>
              <a:t>Supervisionado</a:t>
            </a:r>
          </a:p>
          <a:p>
            <a:pPr lvl="1">
              <a:buFont typeface="Wingdings" panose="05000000000000000000" pitchFamily="2" charset="2"/>
              <a:buChar char="§"/>
            </a:pPr>
            <a:r>
              <a:rPr lang="pt-BR" sz="2800" dirty="0"/>
              <a:t>Não-Supervisionado</a:t>
            </a:r>
          </a:p>
          <a:p>
            <a:pPr lvl="1">
              <a:buFont typeface="Wingdings" panose="05000000000000000000" pitchFamily="2" charset="2"/>
              <a:buChar char="§"/>
            </a:pPr>
            <a:r>
              <a:rPr lang="pt-BR" sz="2800" dirty="0"/>
              <a:t>Semi-Supervisionado</a:t>
            </a:r>
          </a:p>
          <a:p>
            <a:pPr lvl="1">
              <a:buFont typeface="Wingdings" panose="05000000000000000000" pitchFamily="2" charset="2"/>
              <a:buChar char="§"/>
            </a:pPr>
            <a:r>
              <a:rPr lang="pt-BR" sz="2800" dirty="0"/>
              <a:t>Por Reforço</a:t>
            </a:r>
          </a:p>
          <a:p>
            <a:pPr lvl="1">
              <a:buFont typeface="Wingdings" panose="05000000000000000000" pitchFamily="2" charset="2"/>
              <a:buChar char="§"/>
            </a:pPr>
            <a:r>
              <a:rPr lang="pt-BR" sz="2800" dirty="0"/>
              <a:t>Metaheurístico</a:t>
            </a:r>
          </a:p>
        </p:txBody>
      </p:sp>
      <p:pic>
        <p:nvPicPr>
          <p:cNvPr id="3074" name="Picture 2" descr="Image result for machine learning">
            <a:extLst>
              <a:ext uri="{FF2B5EF4-FFF2-40B4-BE49-F238E27FC236}">
                <a16:creationId xmlns:a16="http://schemas.microsoft.com/office/drawing/2014/main"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636" y="1273492"/>
            <a:ext cx="4820531" cy="5498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008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Executando códigos</a:t>
            </a:r>
          </a:p>
        </p:txBody>
      </p:sp>
      <p:sp>
        <p:nvSpPr>
          <p:cNvPr id="3" name="Content Placeholder 2"/>
          <p:cNvSpPr>
            <a:spLocks noGrp="1"/>
          </p:cNvSpPr>
          <p:nvPr>
            <p:ph idx="1"/>
          </p:nvPr>
        </p:nvSpPr>
        <p:spPr>
          <a:xfrm>
            <a:off x="838198" y="1825624"/>
            <a:ext cx="7882055" cy="5032375"/>
          </a:xfrm>
        </p:spPr>
        <p:txBody>
          <a:bodyPr>
            <a:normAutofit fontScale="92500" lnSpcReduction="10000"/>
          </a:bodyPr>
          <a:lstStyle/>
          <a:p>
            <a:r>
              <a:rPr lang="pt-BR" dirty="0"/>
              <a:t>Durante o curso, usaremos </a:t>
            </a:r>
            <a:r>
              <a:rPr lang="pt-BR" b="1" i="1" dirty="0"/>
              <a:t>Python</a:t>
            </a:r>
            <a:r>
              <a:rPr lang="pt-BR" dirty="0"/>
              <a:t> como linguagem de programação.</a:t>
            </a:r>
          </a:p>
          <a:p>
            <a:pPr lvl="1">
              <a:buFont typeface="Wingdings" panose="05000000000000000000" pitchFamily="2" charset="2"/>
              <a:buChar char="§"/>
            </a:pPr>
            <a:r>
              <a:rPr lang="pt-BR" dirty="0"/>
              <a:t>Fácil de aprender, possui várias bibliotecas, é a linguagem mais utilizada em ML e é </a:t>
            </a:r>
            <a:r>
              <a:rPr lang="pt-BR" i="1" dirty="0"/>
              <a:t>open-source</a:t>
            </a:r>
            <a:r>
              <a:rPr lang="pt-BR" dirty="0"/>
              <a:t> e gratuita.</a:t>
            </a:r>
          </a:p>
          <a:p>
            <a:r>
              <a:rPr lang="pt-BR" dirty="0"/>
              <a:t>Utilizaremos </a:t>
            </a:r>
            <a:r>
              <a:rPr lang="pt-BR" b="1" i="1" dirty="0"/>
              <a:t>notebooks Jupyter</a:t>
            </a:r>
            <a:r>
              <a:rPr lang="pt-BR" dirty="0"/>
              <a:t> para execução de exemplos e resolução dos exercícios.</a:t>
            </a:r>
          </a:p>
          <a:p>
            <a:pPr lvl="1">
              <a:buFont typeface="Wingdings" panose="05000000000000000000" pitchFamily="2" charset="2"/>
              <a:buChar char="§"/>
            </a:pPr>
            <a:r>
              <a:rPr lang="pt-BR" dirty="0"/>
              <a:t>Eles são </a:t>
            </a:r>
            <a:r>
              <a:rPr lang="pt-BR" b="1" i="1" dirty="0"/>
              <a:t>documentos virtuais </a:t>
            </a:r>
            <a:r>
              <a:rPr lang="pt-BR" dirty="0"/>
              <a:t>usados para </a:t>
            </a:r>
            <a:r>
              <a:rPr lang="pt-BR" b="1" i="1" dirty="0"/>
              <a:t>desenvolver e documentar código</a:t>
            </a:r>
            <a:r>
              <a:rPr lang="pt-BR" dirty="0"/>
              <a:t>. </a:t>
            </a:r>
          </a:p>
          <a:p>
            <a:pPr lvl="1">
              <a:buFont typeface="Wingdings" panose="05000000000000000000" pitchFamily="2" charset="2"/>
              <a:buChar char="§"/>
            </a:pPr>
            <a:r>
              <a:rPr lang="pt-BR" dirty="0"/>
              <a:t>Pode-se adicionar equações, gráficos e texto, além de código.</a:t>
            </a:r>
          </a:p>
          <a:p>
            <a:r>
              <a:rPr lang="pt-BR" dirty="0"/>
              <a:t>Para executá-los, utilizaremos o </a:t>
            </a:r>
            <a:r>
              <a:rPr lang="pt-BR" b="1" i="1" dirty="0"/>
              <a:t>Google Colaboratory </a:t>
            </a:r>
            <a:r>
              <a:rPr lang="pt-BR" dirty="0"/>
              <a:t>ou o </a:t>
            </a:r>
            <a:r>
              <a:rPr lang="pt-BR" b="1" i="1" dirty="0"/>
              <a:t>Binder</a:t>
            </a:r>
            <a:r>
              <a:rPr lang="pt-BR" dirty="0"/>
              <a:t>, que são ambientes computacionais interativos e gratuitos executados na nuvem.</a:t>
            </a:r>
          </a:p>
          <a:p>
            <a:r>
              <a:rPr lang="pt-BR" dirty="0"/>
              <a:t>Portanto, </a:t>
            </a:r>
            <a:r>
              <a:rPr lang="pt-BR" b="1" i="1" dirty="0"/>
              <a:t>vocês não precisam instalar nada</a:t>
            </a:r>
            <a:r>
              <a:rPr lang="pt-BR" dirty="0"/>
              <a:t>, apenas terem um navegador web e conexão com a internet.</a:t>
            </a:r>
          </a:p>
        </p:txBody>
      </p:sp>
      <p:grpSp>
        <p:nvGrpSpPr>
          <p:cNvPr id="8" name="Grupo 7"/>
          <p:cNvGrpSpPr/>
          <p:nvPr/>
        </p:nvGrpSpPr>
        <p:grpSpPr>
          <a:xfrm>
            <a:off x="8720252" y="2668036"/>
            <a:ext cx="3367669" cy="2330018"/>
            <a:chOff x="8279312" y="2668035"/>
            <a:chExt cx="3912688" cy="2523476"/>
          </a:xfrm>
        </p:grpSpPr>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668035"/>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668035"/>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9246899" y="4571806"/>
              <a:ext cx="1608495" cy="61970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2986811"/>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31145"/>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1759606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Goolge</a:t>
            </a:r>
            <a:r>
              <a:rPr lang="en-US" dirty="0"/>
              <a:t> </a:t>
            </a:r>
            <a:r>
              <a:rPr lang="en-US" dirty="0" err="1"/>
              <a:t>Colaboratory</a:t>
            </a:r>
            <a:r>
              <a:rPr lang="en-US" dirty="0"/>
              <a:t> (</a:t>
            </a:r>
            <a:r>
              <a:rPr lang="en-US" dirty="0" err="1"/>
              <a:t>Colab</a:t>
            </a:r>
            <a:r>
              <a:rPr lang="en-US" dirty="0"/>
              <a:t>)</a:t>
            </a:r>
            <a:endParaRPr lang="pt-BR" dirty="0"/>
          </a:p>
        </p:txBody>
      </p:sp>
      <p:sp>
        <p:nvSpPr>
          <p:cNvPr id="5" name="Content Placeholder 2"/>
          <p:cNvSpPr>
            <a:spLocks noGrp="1"/>
          </p:cNvSpPr>
          <p:nvPr>
            <p:ph idx="1"/>
          </p:nvPr>
        </p:nvSpPr>
        <p:spPr>
          <a:xfrm>
            <a:off x="838200" y="2249486"/>
            <a:ext cx="11158181" cy="4608513"/>
          </a:xfrm>
        </p:spPr>
        <p:txBody>
          <a:bodyPr>
            <a:normAutofit fontScale="92500" lnSpcReduction="20000"/>
          </a:bodyPr>
          <a:lstStyle/>
          <a:p>
            <a:r>
              <a:rPr lang="pt-BR" b="1" dirty="0"/>
              <a:t>Colab</a:t>
            </a:r>
            <a:r>
              <a:rPr lang="pt-BR" dirty="0"/>
              <a:t>: aplicação web gratuita que permite a criação, edição e execução de </a:t>
            </a:r>
            <a:r>
              <a:rPr lang="pt-BR" b="1" i="1" dirty="0"/>
              <a:t>notebooks </a:t>
            </a:r>
            <a:r>
              <a:rPr lang="pt-BR" b="1" i="1" dirty="0" err="1"/>
              <a:t>Jupyter</a:t>
            </a:r>
            <a:r>
              <a:rPr lang="pt-BR" b="1" i="1" dirty="0"/>
              <a:t> </a:t>
            </a:r>
            <a:r>
              <a:rPr lang="pt-BR" dirty="0"/>
              <a:t>em navegadores web.</a:t>
            </a:r>
          </a:p>
          <a:p>
            <a:r>
              <a:rPr lang="pt-BR" dirty="0"/>
              <a:t>É um produto da Google.</a:t>
            </a:r>
          </a:p>
          <a:p>
            <a:r>
              <a:rPr lang="pt-BR" dirty="0"/>
              <a:t>Vantagens: </a:t>
            </a:r>
          </a:p>
          <a:p>
            <a:pPr lvl="1">
              <a:buFont typeface="Wingdings" panose="05000000000000000000" pitchFamily="2" charset="2"/>
              <a:buChar char="§"/>
            </a:pPr>
            <a:r>
              <a:rPr lang="pt-BR" dirty="0"/>
              <a:t>Grande número de servidores.</a:t>
            </a:r>
          </a:p>
          <a:p>
            <a:pPr lvl="1">
              <a:buFont typeface="Wingdings" panose="05000000000000000000" pitchFamily="2" charset="2"/>
              <a:buChar char="§"/>
            </a:pPr>
            <a:r>
              <a:rPr lang="pt-BR" dirty="0"/>
              <a:t>Rápida inicialização e processamento do código.</a:t>
            </a:r>
          </a:p>
          <a:p>
            <a:pPr lvl="1">
              <a:buFont typeface="Wingdings" panose="05000000000000000000" pitchFamily="2" charset="2"/>
              <a:buChar char="§"/>
            </a:pPr>
            <a:r>
              <a:rPr lang="pt-BR" dirty="0"/>
              <a:t>Fornece acesso a GPUs e TPUs gratuitamente.</a:t>
            </a:r>
          </a:p>
          <a:p>
            <a:pPr lvl="1">
              <a:buFont typeface="Wingdings" panose="05000000000000000000" pitchFamily="2" charset="2"/>
              <a:buChar char="§"/>
            </a:pPr>
            <a:r>
              <a:rPr lang="pt-BR" dirty="0"/>
              <a:t>Notebooks podem ser salvos no seu Google Drive, evitando que você perca seu código.</a:t>
            </a:r>
          </a:p>
          <a:p>
            <a:r>
              <a:rPr lang="pt-BR" dirty="0"/>
              <a:t>Desvantagem</a:t>
            </a:r>
          </a:p>
          <a:p>
            <a:pPr lvl="1">
              <a:buFont typeface="Wingdings" panose="05000000000000000000" pitchFamily="2" charset="2"/>
              <a:buChar char="§"/>
            </a:pPr>
            <a:r>
              <a:rPr lang="pt-BR" dirty="0"/>
              <a:t>Por hora, suporta apenas a execução de códigos escritos em Python.</a:t>
            </a:r>
          </a:p>
          <a:p>
            <a:pPr lvl="1">
              <a:buFont typeface="Wingdings" panose="05000000000000000000" pitchFamily="2" charset="2"/>
              <a:buChar char="§"/>
            </a:pPr>
            <a:r>
              <a:rPr lang="pt-BR" dirty="0"/>
              <a:t>Não pode ser instalado localmente.</a:t>
            </a:r>
          </a:p>
          <a:p>
            <a:r>
              <a:rPr lang="pt-BR" dirty="0"/>
              <a:t>URL: </a:t>
            </a:r>
            <a:r>
              <a:rPr lang="pt-BR" dirty="0">
                <a:hlinkClick r:id="rId3"/>
              </a:rPr>
              <a:t>https://colab.research.google.com/</a:t>
            </a:r>
            <a:endParaRPr lang="pt-BR" dirty="0"/>
          </a:p>
          <a:p>
            <a:r>
              <a:rPr lang="pt-BR" dirty="0"/>
              <a:t>Introdução ao </a:t>
            </a:r>
            <a:r>
              <a:rPr lang="pt-BR" dirty="0" err="1"/>
              <a:t>Colab</a:t>
            </a:r>
            <a:r>
              <a:rPr lang="pt-BR" dirty="0"/>
              <a:t>: </a:t>
            </a:r>
            <a:r>
              <a:rPr lang="pt-BR" dirty="0">
                <a:hlinkClick r:id="rId4"/>
              </a:rPr>
              <a:t>https://www.youtube.com/watch?v=inN8seMm7UI</a:t>
            </a:r>
            <a:endParaRPr lang="pt-BR" dirty="0"/>
          </a:p>
        </p:txBody>
      </p:sp>
      <p:pic>
        <p:nvPicPr>
          <p:cNvPr id="6" name="Picture 2" descr="A Complete guide to Google Colab for Deep Learni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881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a:t>
            </a:r>
            <a:r>
              <a:rPr lang="pt-BR" b="1" i="1" dirty="0"/>
              <a:t> </a:t>
            </a:r>
            <a:r>
              <a:rPr lang="pt-BR" dirty="0"/>
              <a:t>de uso dos</a:t>
            </a:r>
            <a:r>
              <a:rPr lang="pt-BR" b="1" i="1" dirty="0"/>
              <a:t> </a:t>
            </a:r>
            <a:r>
              <a:rPr lang="pt-BR" dirty="0"/>
              <a:t>notebooks </a:t>
            </a:r>
            <a:r>
              <a:rPr lang="pt-BR" dirty="0" err="1"/>
              <a:t>Jupyter</a:t>
            </a:r>
            <a:endParaRPr lang="en-US" dirty="0"/>
          </a:p>
        </p:txBody>
      </p:sp>
      <p:grpSp>
        <p:nvGrpSpPr>
          <p:cNvPr id="4" name="Grupo 3"/>
          <p:cNvGrpSpPr/>
          <p:nvPr/>
        </p:nvGrpSpPr>
        <p:grpSpPr>
          <a:xfrm>
            <a:off x="3329915" y="1940314"/>
            <a:ext cx="5532169" cy="3484884"/>
            <a:chOff x="4311162" y="3985403"/>
            <a:chExt cx="3912688" cy="2445688"/>
          </a:xfrm>
        </p:grpSpPr>
        <p:pic>
          <p:nvPicPr>
            <p:cNvPr id="5" name="Picture 2" descr="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162" y="3985403"/>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jupyte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71" t="8603" r="3244" b="8448"/>
            <a:stretch/>
          </p:blipFill>
          <p:spPr bwMode="auto">
            <a:xfrm>
              <a:off x="5865217" y="3985403"/>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Complete guide to Google Colab for Deep Learni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635" t="12614" r="10002" b="18232"/>
            <a:stretch/>
          </p:blipFill>
          <p:spPr bwMode="auto">
            <a:xfrm>
              <a:off x="5364322" y="5811387"/>
              <a:ext cx="1608495" cy="619704"/>
            </a:xfrm>
            <a:prstGeom prst="rect">
              <a:avLst/>
            </a:prstGeom>
            <a:noFill/>
            <a:extLst>
              <a:ext uri="{909E8E84-426E-40DD-AFC4-6F175D3DCCD1}">
                <a14:hiddenFill xmlns:a14="http://schemas.microsoft.com/office/drawing/2010/main">
                  <a:solidFill>
                    <a:srgbClr val="FFFFFF"/>
                  </a:solidFill>
                </a14:hiddenFill>
              </a:ext>
            </a:extLst>
          </p:spPr>
        </p:pic>
        <p:sp>
          <p:nvSpPr>
            <p:cNvPr id="9" name="Plus 7"/>
            <p:cNvSpPr/>
            <p:nvPr/>
          </p:nvSpPr>
          <p:spPr>
            <a:xfrm>
              <a:off x="5505096" y="4304179"/>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Down Arrow 8"/>
            <p:cNvSpPr/>
            <p:nvPr/>
          </p:nvSpPr>
          <p:spPr>
            <a:xfrm>
              <a:off x="5752033" y="5348513"/>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1" name="Retângulo 10"/>
          <p:cNvSpPr/>
          <p:nvPr/>
        </p:nvSpPr>
        <p:spPr>
          <a:xfrm>
            <a:off x="4818983" y="5754079"/>
            <a:ext cx="2608343" cy="523220"/>
          </a:xfrm>
          <a:prstGeom prst="rect">
            <a:avLst/>
          </a:prstGeom>
        </p:spPr>
        <p:txBody>
          <a:bodyPr wrap="none">
            <a:spAutoFit/>
          </a:bodyPr>
          <a:lstStyle/>
          <a:p>
            <a:r>
              <a:rPr lang="en-US" sz="2800" b="1" dirty="0">
                <a:hlinkClick r:id="rId6"/>
              </a:rPr>
              <a:t>Figura_2D.ipynb</a:t>
            </a:r>
            <a:endParaRPr lang="en-US" sz="2800" b="1" dirty="0"/>
          </a:p>
        </p:txBody>
      </p:sp>
    </p:spTree>
    <p:extLst>
      <p:ext uri="{BB962C8B-B14F-4D97-AF65-F5344CB8AC3E}">
        <p14:creationId xmlns:p14="http://schemas.microsoft.com/office/powerpoint/2010/main" val="125347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201" y="1825624"/>
            <a:ext cx="8427219" cy="5032376"/>
          </a:xfrm>
        </p:spPr>
        <p:txBody>
          <a:bodyPr>
            <a:normAutofit lnSpcReduction="10000"/>
          </a:bodyPr>
          <a:lstStyle/>
          <a:p>
            <a:r>
              <a:rPr lang="pt-BR" dirty="0"/>
              <a:t>É uma das subáreas da inteligência artificial.</a:t>
            </a:r>
          </a:p>
          <a:p>
            <a:r>
              <a:rPr lang="pt-BR" dirty="0"/>
              <a:t>O termo foi cunhado em 1959, pelo cientista da computação Arthur Samuel, que o definiu como o </a:t>
            </a:r>
          </a:p>
          <a:p>
            <a:pPr marL="0" indent="0" algn="ctr">
              <a:buNone/>
            </a:pPr>
            <a:r>
              <a:rPr lang="pt-BR" dirty="0"/>
              <a:t>“</a:t>
            </a:r>
            <a:r>
              <a:rPr lang="pt-BR" i="1" dirty="0"/>
              <a:t>Campo de estudo que dá aos computadores a habilidade de </a:t>
            </a:r>
            <a:r>
              <a:rPr lang="pt-BR" b="1" i="1" dirty="0">
                <a:solidFill>
                  <a:srgbClr val="00B0F0"/>
                </a:solidFill>
              </a:rPr>
              <a:t>aprender sem serem explicitamente programados</a:t>
            </a:r>
            <a:r>
              <a:rPr lang="pt-BR" b="1" i="1" dirty="0"/>
              <a:t>.</a:t>
            </a:r>
            <a:r>
              <a:rPr lang="pt-BR" dirty="0"/>
              <a:t>”</a:t>
            </a:r>
          </a:p>
          <a:p>
            <a:r>
              <a:rPr lang="pt-BR" dirty="0"/>
              <a:t>Mas como eles aprendem? </a:t>
            </a:r>
          </a:p>
          <a:p>
            <a:pPr lvl="1">
              <a:buFont typeface="Wingdings" panose="05000000000000000000" pitchFamily="2" charset="2"/>
              <a:buChar char="§"/>
            </a:pPr>
            <a:r>
              <a:rPr lang="pt-BR" dirty="0"/>
              <a:t>Através de </a:t>
            </a:r>
            <a:r>
              <a:rPr lang="pt-BR" b="1" i="1" dirty="0"/>
              <a:t>experiências prévias</a:t>
            </a:r>
            <a:r>
              <a:rPr lang="pt-BR" dirty="0"/>
              <a:t>, </a:t>
            </a:r>
            <a:r>
              <a:rPr lang="pt-BR" b="1" i="1" dirty="0"/>
              <a:t>induz-se</a:t>
            </a:r>
            <a:r>
              <a:rPr lang="pt-BR" dirty="0"/>
              <a:t> conhecimento nas máquinas.</a:t>
            </a:r>
            <a:endParaRPr lang="en-US" dirty="0"/>
          </a:p>
          <a:p>
            <a:r>
              <a:rPr lang="pt-BR" dirty="0"/>
              <a:t>Algoritmos de ML são </a:t>
            </a:r>
            <a:r>
              <a:rPr lang="pt-BR" b="1" i="1" dirty="0"/>
              <a:t>orientados a dados</a:t>
            </a:r>
            <a:r>
              <a:rPr lang="pt-BR" dirty="0"/>
              <a:t>, i.e., eles </a:t>
            </a:r>
            <a:r>
              <a:rPr lang="pt-BR" b="1" i="1" dirty="0"/>
              <a:t>aprendem automaticamente </a:t>
            </a:r>
            <a:r>
              <a:rPr lang="pt-BR" dirty="0"/>
              <a:t>(através de treinamento) uma </a:t>
            </a:r>
            <a:r>
              <a:rPr lang="pt-BR" b="1" i="1" dirty="0"/>
              <a:t>solução geral </a:t>
            </a:r>
            <a:r>
              <a:rPr lang="pt-BR" dirty="0"/>
              <a:t>a partir de </a:t>
            </a:r>
            <a:r>
              <a:rPr lang="pt-BR" b="1" i="1" dirty="0"/>
              <a:t>conjuntos de dados </a:t>
            </a:r>
            <a:r>
              <a:rPr lang="pt-BR" dirty="0"/>
              <a:t>fornecidos a eles.</a:t>
            </a:r>
          </a:p>
        </p:txBody>
      </p:sp>
      <p:pic>
        <p:nvPicPr>
          <p:cNvPr id="4" name="Picture 2" descr="https://www.oulu.fi/sites/default/files/11/machines%20_decide.jpg">
            <a:extLst>
              <a:ext uri="{FF2B5EF4-FFF2-40B4-BE49-F238E27FC236}">
                <a16:creationId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65420" y="1955359"/>
            <a:ext cx="1915886" cy="1278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421" r="19983"/>
          <a:stretch/>
        </p:blipFill>
        <p:spPr bwMode="auto">
          <a:xfrm>
            <a:off x="9265420" y="5369008"/>
            <a:ext cx="2819255" cy="12059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63446" y="328439"/>
            <a:ext cx="2421229" cy="136194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24 Top Machine Learning Applications &amp; Examples for 2023 | Built In">
            <a:extLst>
              <a:ext uri="{FF2B5EF4-FFF2-40B4-BE49-F238E27FC236}">
                <a16:creationId xmlns:a16="http://schemas.microsoft.com/office/drawing/2014/main" id="{0EF40590-4520-4C15-5BBF-7561C78251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0239" y="3498656"/>
            <a:ext cx="2354436"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687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1975981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59914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Programação tradicional</a:t>
            </a:r>
          </a:p>
        </p:txBody>
      </p:sp>
      <p:sp>
        <p:nvSpPr>
          <p:cNvPr id="3" name="Content Placeholder 2"/>
          <p:cNvSpPr>
            <a:spLocks noGrp="1"/>
          </p:cNvSpPr>
          <p:nvPr>
            <p:ph idx="1"/>
          </p:nvPr>
        </p:nvSpPr>
        <p:spPr>
          <a:xfrm>
            <a:off x="838199" y="4518343"/>
            <a:ext cx="10853057" cy="2339656"/>
          </a:xfrm>
        </p:spPr>
        <p:txBody>
          <a:bodyPr>
            <a:normAutofit/>
          </a:bodyPr>
          <a:lstStyle/>
          <a:p>
            <a:r>
              <a:rPr lang="pt-BR" dirty="0"/>
              <a:t>Na programação tradicional, o programador analisa um problema e cria um código (ou programa) para resolvê-lo.</a:t>
            </a:r>
          </a:p>
          <a:p>
            <a:pPr lvl="1">
              <a:buFont typeface="Wingdings" panose="05000000000000000000" pitchFamily="2" charset="2"/>
              <a:buChar char="§"/>
            </a:pPr>
            <a:r>
              <a:rPr lang="pt-BR" dirty="0"/>
              <a:t>Código: sequência de regras que definem o comportamento do programa. </a:t>
            </a:r>
          </a:p>
          <a:p>
            <a:r>
              <a:rPr lang="pt-BR" dirty="0"/>
              <a:t>Na sequência, o computador recebe o código e os dados (i.e., entradas), o aplica aos dados e retorna os valores de saída.</a:t>
            </a:r>
          </a:p>
        </p:txBody>
      </p:sp>
      <p:sp>
        <p:nvSpPr>
          <p:cNvPr id="4" name="Rectangle 3"/>
          <p:cNvSpPr/>
          <p:nvPr/>
        </p:nvSpPr>
        <p:spPr>
          <a:xfrm>
            <a:off x="5351247" y="283713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4523246" y="230554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4523247" y="30167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23247" y="35120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3365573" y="329072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p:sp>
            <p:nvSpPr>
              <p:cNvPr id="9" name="TextBox 8"/>
              <p:cNvSpPr txBox="1">
                <a:spLocks noRot="1" noChangeAspect="1" noMove="1" noResize="1" noEditPoints="1" noAdjustHandles="1" noChangeArrowheads="1" noChangeShapeType="1" noTextEdit="1"/>
              </p:cNvSpPr>
              <p:nvPr/>
            </p:nvSpPr>
            <p:spPr>
              <a:xfrm>
                <a:off x="3365573" y="3290724"/>
                <a:ext cx="1039586" cy="584775"/>
              </a:xfrm>
              <a:prstGeom prst="rect">
                <a:avLst/>
              </a:prstGeom>
              <a:blipFill>
                <a:blip r:embed="rId3"/>
                <a:stretch>
                  <a:fillRect l="-3509" t="-6250" r="-2924" b="-9375"/>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2990473" y="251373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p:sp>
            <p:nvSpPr>
              <p:cNvPr id="10" name="TextBox 9"/>
              <p:cNvSpPr txBox="1">
                <a:spLocks noRot="1" noChangeAspect="1" noMove="1" noResize="1" noEditPoints="1" noAdjustHandles="1" noChangeArrowheads="1" noChangeShapeType="1" noTextEdit="1"/>
              </p:cNvSpPr>
              <p:nvPr/>
            </p:nvSpPr>
            <p:spPr>
              <a:xfrm>
                <a:off x="2990473" y="2513739"/>
                <a:ext cx="1688987" cy="800219"/>
              </a:xfrm>
              <a:prstGeom prst="rect">
                <a:avLst/>
              </a:prstGeom>
              <a:blipFill>
                <a:blip r:embed="rId4"/>
                <a:stretch>
                  <a:fillRect t="-3788" b="-1515"/>
                </a:stretch>
              </a:blipFill>
            </p:spPr>
            <p:txBody>
              <a:bodyPr/>
              <a:lstStyle/>
              <a:p>
                <a:r>
                  <a:rPr lang="pt-BR">
                    <a:noFill/>
                  </a:rPr>
                  <a:t> </a:t>
                </a:r>
              </a:p>
            </p:txBody>
          </p:sp>
        </mc:Fallback>
      </mc:AlternateContent>
      <p:cxnSp>
        <p:nvCxnSpPr>
          <p:cNvPr id="11" name="Straight Arrow Connector 10"/>
          <p:cNvCxnSpPr/>
          <p:nvPr/>
        </p:nvCxnSpPr>
        <p:spPr>
          <a:xfrm>
            <a:off x="7261690" y="326167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p:cNvSpPr txBox="1"/>
              <p:nvPr/>
            </p:nvSpPr>
            <p:spPr>
              <a:xfrm>
                <a:off x="8004130" y="2947352"/>
                <a:ext cx="2336006" cy="584775"/>
              </a:xfrm>
              <a:prstGeom prst="rect">
                <a:avLst/>
              </a:prstGeom>
              <a:noFill/>
            </p:spPr>
            <p:txBody>
              <a:bodyPr wrap="square" rtlCol="0">
                <a:spAutoFit/>
              </a:bodyPr>
              <a:lstStyle/>
              <a:p>
                <a:pPr algn="ctr"/>
                <a:r>
                  <a:rPr lang="pt-BR" dirty="0"/>
                  <a:t>Resultados/Respostas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p:sp>
            <p:nvSpPr>
              <p:cNvPr id="12" name="TextBox 11"/>
              <p:cNvSpPr txBox="1">
                <a:spLocks noRot="1" noChangeAspect="1" noMove="1" noResize="1" noEditPoints="1" noAdjustHandles="1" noChangeArrowheads="1" noChangeShapeType="1" noTextEdit="1"/>
              </p:cNvSpPr>
              <p:nvPr/>
            </p:nvSpPr>
            <p:spPr>
              <a:xfrm>
                <a:off x="8004130" y="2947352"/>
                <a:ext cx="2336006" cy="584775"/>
              </a:xfrm>
              <a:prstGeom prst="rect">
                <a:avLst/>
              </a:prstGeom>
              <a:blipFill>
                <a:blip r:embed="rId5"/>
                <a:stretch>
                  <a:fillRect t="-5208" b="-10417"/>
                </a:stretch>
              </a:blipFill>
            </p:spPr>
            <p:txBody>
              <a:bodyPr/>
              <a:lstStyle/>
              <a:p>
                <a:r>
                  <a:rPr lang="pt-BR">
                    <a:noFill/>
                  </a:rPr>
                  <a:t> </a:t>
                </a:r>
              </a:p>
            </p:txBody>
          </p:sp>
        </mc:Fallback>
      </mc:AlternateContent>
      <p:sp>
        <p:nvSpPr>
          <p:cNvPr id="26" name="CaixaDeTexto 25">
            <a:extLst>
              <a:ext uri="{FF2B5EF4-FFF2-40B4-BE49-F238E27FC236}">
                <a16:creationId xmlns:a16="http://schemas.microsoft.com/office/drawing/2014/main" id="{407A6463-2CA5-7635-841A-FB3F9BE2B432}"/>
              </a:ext>
            </a:extLst>
          </p:cNvPr>
          <p:cNvSpPr txBox="1"/>
          <p:nvPr/>
        </p:nvSpPr>
        <p:spPr>
          <a:xfrm>
            <a:off x="1433053" y="2413560"/>
            <a:ext cx="1202439" cy="1169551"/>
          </a:xfrm>
          <a:prstGeom prst="rect">
            <a:avLst/>
          </a:prstGeom>
          <a:noFill/>
        </p:spPr>
        <p:txBody>
          <a:bodyPr wrap="square">
            <a:spAutoFit/>
          </a:bodyPr>
          <a:lstStyle/>
          <a:p>
            <a:r>
              <a:rPr lang="pt-BR" sz="1400" b="1" dirty="0" err="1">
                <a:solidFill>
                  <a:srgbClr val="0000FF"/>
                </a:solidFill>
                <a:highlight>
                  <a:srgbClr val="FFFFFF"/>
                </a:highlight>
              </a:rPr>
              <a:t>def</a:t>
            </a:r>
            <a:r>
              <a:rPr lang="pt-BR" sz="1400" b="0" dirty="0">
                <a:solidFill>
                  <a:srgbClr val="000000"/>
                </a:solidFill>
                <a:highlight>
                  <a:srgbClr val="FFFFFF"/>
                </a:highlight>
              </a:rPr>
              <a:t> </a:t>
            </a:r>
            <a:r>
              <a:rPr lang="pt-BR" sz="1400" b="0" dirty="0">
                <a:solidFill>
                  <a:srgbClr val="FF00FF"/>
                </a:solidFill>
                <a:highlight>
                  <a:srgbClr val="FFFFFF"/>
                </a:highlight>
              </a:rPr>
              <a:t>f</a:t>
            </a:r>
            <a:r>
              <a:rPr lang="pt-BR" sz="1400" b="1" dirty="0">
                <a:solidFill>
                  <a:srgbClr val="000080"/>
                </a:solidFill>
                <a:highlight>
                  <a:srgbClr val="FFFFFF"/>
                </a:highlight>
              </a:rPr>
              <a:t>(</a:t>
            </a:r>
            <a:r>
              <a:rPr lang="pt-BR" sz="1400" b="0" dirty="0">
                <a:solidFill>
                  <a:srgbClr val="000000"/>
                </a:solidFill>
                <a:highlight>
                  <a:srgbClr val="FFFFFF"/>
                </a:highlight>
              </a:rPr>
              <a:t>x</a:t>
            </a:r>
            <a:r>
              <a:rPr lang="pt-BR" sz="1400" b="1" dirty="0">
                <a:solidFill>
                  <a:srgbClr val="000080"/>
                </a:solidFill>
                <a:highlight>
                  <a:srgbClr val="FFFFFF"/>
                </a:highlight>
              </a:rPr>
              <a:t>):</a:t>
            </a:r>
            <a:endParaRPr lang="pt-BR" sz="1400" b="0" dirty="0">
              <a:solidFill>
                <a:srgbClr val="000000"/>
              </a:solidFill>
              <a:highlight>
                <a:srgbClr val="FFFFFF"/>
              </a:highlight>
            </a:endParaRPr>
          </a:p>
          <a:p>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1.0</a:t>
            </a:r>
            <a:endParaRPr lang="pt-BR" sz="1400" b="0" dirty="0">
              <a:solidFill>
                <a:srgbClr val="000000"/>
              </a:solidFill>
              <a:highlight>
                <a:srgbClr val="FFFFFF"/>
              </a:highlight>
            </a:endParaRPr>
          </a:p>
          <a:p>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2.0</a:t>
            </a:r>
            <a:endParaRPr lang="pt-BR" sz="1400" b="0" dirty="0">
              <a:solidFill>
                <a:srgbClr val="000000"/>
              </a:solidFill>
              <a:highlight>
                <a:srgbClr val="FFFFFF"/>
              </a:highlight>
            </a:endParaRPr>
          </a:p>
          <a:p>
            <a:r>
              <a:rPr lang="pt-BR" sz="1400" b="0" dirty="0">
                <a:solidFill>
                  <a:srgbClr val="000000"/>
                </a:solidFill>
                <a:highlight>
                  <a:srgbClr val="FFFFFF"/>
                </a:highlight>
              </a:rPr>
              <a:t>    y </a:t>
            </a:r>
            <a:r>
              <a:rPr lang="pt-BR" sz="1400" b="1" dirty="0">
                <a:solidFill>
                  <a:srgbClr val="000080"/>
                </a:solidFill>
                <a:highlight>
                  <a:srgbClr val="FFFFFF"/>
                </a:highlight>
              </a:rPr>
              <a:t>=</a:t>
            </a:r>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x</a:t>
            </a:r>
          </a:p>
          <a:p>
            <a:r>
              <a:rPr lang="pt-BR" sz="1400" b="0" dirty="0">
                <a:solidFill>
                  <a:srgbClr val="000000"/>
                </a:solidFill>
                <a:highlight>
                  <a:srgbClr val="FFFFFF"/>
                </a:highlight>
              </a:rPr>
              <a:t>    </a:t>
            </a:r>
            <a:r>
              <a:rPr lang="pt-BR" sz="1400" b="1" dirty="0" err="1">
                <a:solidFill>
                  <a:srgbClr val="0000FF"/>
                </a:solidFill>
                <a:highlight>
                  <a:srgbClr val="FFFFFF"/>
                </a:highlight>
              </a:rPr>
              <a:t>return</a:t>
            </a:r>
            <a:r>
              <a:rPr lang="pt-BR" sz="1400" b="0" dirty="0">
                <a:solidFill>
                  <a:srgbClr val="000000"/>
                </a:solidFill>
                <a:highlight>
                  <a:srgbClr val="FFFFFF"/>
                </a:highlight>
              </a:rPr>
              <a:t> y</a:t>
            </a:r>
            <a:endParaRPr lang="pt-BR" sz="1400" dirty="0"/>
          </a:p>
        </p:txBody>
      </p:sp>
      <p:sp>
        <p:nvSpPr>
          <p:cNvPr id="27" name="Chave Direita 26">
            <a:extLst>
              <a:ext uri="{FF2B5EF4-FFF2-40B4-BE49-F238E27FC236}">
                <a16:creationId xmlns:a16="http://schemas.microsoft.com/office/drawing/2014/main" id="{3DCDF716-B1C6-2712-D004-AB2B2B29EECE}"/>
              </a:ext>
            </a:extLst>
          </p:cNvPr>
          <p:cNvSpPr/>
          <p:nvPr/>
        </p:nvSpPr>
        <p:spPr>
          <a:xfrm>
            <a:off x="2635492" y="2413560"/>
            <a:ext cx="236893" cy="1169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1877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9D24-083B-4F12-23CB-CA788AD2D8EC}"/>
              </a:ext>
            </a:extLst>
          </p:cNvPr>
          <p:cNvSpPr>
            <a:spLocks noGrp="1"/>
          </p:cNvSpPr>
          <p:nvPr>
            <p:ph type="title"/>
          </p:nvPr>
        </p:nvSpPr>
        <p:spPr/>
        <p:txBody>
          <a:bodyPr/>
          <a:lstStyle/>
          <a:p>
            <a:r>
              <a:rPr lang="pt-BR" dirty="0"/>
              <a:t>Programação tradicional</a:t>
            </a:r>
          </a:p>
        </p:txBody>
      </p:sp>
      <p:sp>
        <p:nvSpPr>
          <p:cNvPr id="3" name="Espaço Reservado para Conteúdo 2">
            <a:extLst>
              <a:ext uri="{FF2B5EF4-FFF2-40B4-BE49-F238E27FC236}">
                <a16:creationId xmlns:a16="http://schemas.microsoft.com/office/drawing/2014/main" id="{B712A549-DCD5-9C7D-3A1F-F4CB938CF177}"/>
              </a:ext>
            </a:extLst>
          </p:cNvPr>
          <p:cNvSpPr>
            <a:spLocks noGrp="1"/>
          </p:cNvSpPr>
          <p:nvPr>
            <p:ph idx="1"/>
          </p:nvPr>
        </p:nvSpPr>
        <p:spPr>
          <a:xfrm>
            <a:off x="6411686" y="1690688"/>
            <a:ext cx="5711058" cy="5167312"/>
          </a:xfrm>
        </p:spPr>
        <p:txBody>
          <a:bodyPr>
            <a:normAutofit lnSpcReduction="10000"/>
          </a:bodyPr>
          <a:lstStyle/>
          <a:p>
            <a:r>
              <a:rPr lang="pt-BR" dirty="0"/>
              <a:t>Porém, em alguns casos é muito difícil criar um código para solucionar um problema de forma geral.</a:t>
            </a:r>
          </a:p>
          <a:p>
            <a:r>
              <a:rPr lang="pt-BR" dirty="0"/>
              <a:t>Vamos ver uma situação onde esse paradigma não funciona bem.</a:t>
            </a:r>
          </a:p>
          <a:p>
            <a:r>
              <a:rPr lang="pt-BR" dirty="0"/>
              <a:t>Vamos supor que queremos criar uma aplicação para celular/</a:t>
            </a:r>
            <a:r>
              <a:rPr lang="pt-BR" i="1" dirty="0" err="1"/>
              <a:t>smart</a:t>
            </a:r>
            <a:r>
              <a:rPr lang="pt-BR" i="1" dirty="0"/>
              <a:t> </a:t>
            </a:r>
            <a:r>
              <a:rPr lang="pt-BR" i="1" dirty="0" err="1"/>
              <a:t>watch</a:t>
            </a:r>
            <a:r>
              <a:rPr lang="pt-BR" dirty="0"/>
              <a:t> que </a:t>
            </a:r>
            <a:r>
              <a:rPr lang="pt-BR" b="1" i="1" dirty="0"/>
              <a:t>detecte atividades como andar, correr e pedalar</a:t>
            </a:r>
            <a:r>
              <a:rPr lang="pt-BR" dirty="0"/>
              <a:t>.</a:t>
            </a:r>
          </a:p>
          <a:p>
            <a:r>
              <a:rPr lang="pt-BR" dirty="0"/>
              <a:t>Nesse caso, podemos usar a </a:t>
            </a:r>
            <a:r>
              <a:rPr lang="pt-BR" b="1" i="1" dirty="0"/>
              <a:t>velocidade</a:t>
            </a:r>
            <a:r>
              <a:rPr lang="pt-BR" dirty="0"/>
              <a:t> e criar algumas </a:t>
            </a:r>
            <a:r>
              <a:rPr lang="pt-BR" b="1" i="1" dirty="0"/>
              <a:t>regras</a:t>
            </a:r>
            <a:r>
              <a:rPr lang="pt-BR" dirty="0"/>
              <a:t> para </a:t>
            </a:r>
            <a:r>
              <a:rPr lang="pt-BR" b="1" i="1" dirty="0"/>
              <a:t>diferenciar as atividades</a:t>
            </a:r>
            <a:r>
              <a:rPr lang="pt-BR" dirty="0"/>
              <a:t>.</a:t>
            </a:r>
          </a:p>
        </p:txBody>
      </p:sp>
      <p:grpSp>
        <p:nvGrpSpPr>
          <p:cNvPr id="10" name="Agrupar 9">
            <a:extLst>
              <a:ext uri="{FF2B5EF4-FFF2-40B4-BE49-F238E27FC236}">
                <a16:creationId xmlns:a16="http://schemas.microsoft.com/office/drawing/2014/main" id="{E6BE4743-3C61-AD20-5644-76B635B7F260}"/>
              </a:ext>
            </a:extLst>
          </p:cNvPr>
          <p:cNvGrpSpPr>
            <a:grpSpLocks noChangeAspect="1"/>
          </p:cNvGrpSpPr>
          <p:nvPr/>
        </p:nvGrpSpPr>
        <p:grpSpPr>
          <a:xfrm>
            <a:off x="69256" y="2169974"/>
            <a:ext cx="6258891" cy="3022512"/>
            <a:chOff x="0" y="1672582"/>
            <a:chExt cx="6749149" cy="3259256"/>
          </a:xfrm>
        </p:grpSpPr>
        <p:pic>
          <p:nvPicPr>
            <p:cNvPr id="5" name="Imagem 4">
              <a:extLst>
                <a:ext uri="{FF2B5EF4-FFF2-40B4-BE49-F238E27FC236}">
                  <a16:creationId xmlns:a16="http://schemas.microsoft.com/office/drawing/2014/main" id="{3DDF97E4-A0BE-B8B6-AC86-B7FD47E96CCE}"/>
                </a:ext>
              </a:extLst>
            </p:cNvPr>
            <p:cNvPicPr>
              <a:picLocks noChangeAspect="1"/>
            </p:cNvPicPr>
            <p:nvPr/>
          </p:nvPicPr>
          <p:blipFill rotWithShape="1">
            <a:blip r:embed="rId2"/>
            <a:srcRect r="81786"/>
            <a:stretch/>
          </p:blipFill>
          <p:spPr>
            <a:xfrm>
              <a:off x="0" y="1672582"/>
              <a:ext cx="2220686" cy="3241150"/>
            </a:xfrm>
            <a:prstGeom prst="rect">
              <a:avLst/>
            </a:prstGeom>
          </p:spPr>
        </p:pic>
        <p:pic>
          <p:nvPicPr>
            <p:cNvPr id="7" name="Imagem 6">
              <a:extLst>
                <a:ext uri="{FF2B5EF4-FFF2-40B4-BE49-F238E27FC236}">
                  <a16:creationId xmlns:a16="http://schemas.microsoft.com/office/drawing/2014/main" id="{3578A7AB-C96B-1A18-011E-428B8A543367}"/>
                </a:ext>
              </a:extLst>
            </p:cNvPr>
            <p:cNvPicPr>
              <a:picLocks noChangeAspect="1"/>
            </p:cNvPicPr>
            <p:nvPr/>
          </p:nvPicPr>
          <p:blipFill rotWithShape="1">
            <a:blip r:embed="rId2"/>
            <a:srcRect l="31697" r="52857"/>
            <a:stretch/>
          </p:blipFill>
          <p:spPr>
            <a:xfrm>
              <a:off x="2607132" y="1690688"/>
              <a:ext cx="1883228" cy="3241150"/>
            </a:xfrm>
            <a:prstGeom prst="rect">
              <a:avLst/>
            </a:prstGeom>
          </p:spPr>
        </p:pic>
        <p:pic>
          <p:nvPicPr>
            <p:cNvPr id="8" name="Imagem 7">
              <a:extLst>
                <a:ext uri="{FF2B5EF4-FFF2-40B4-BE49-F238E27FC236}">
                  <a16:creationId xmlns:a16="http://schemas.microsoft.com/office/drawing/2014/main" id="{D2F08DCC-A613-B284-5DDE-3A2147E22AF5}"/>
                </a:ext>
              </a:extLst>
            </p:cNvPr>
            <p:cNvPicPr>
              <a:picLocks noChangeAspect="1"/>
            </p:cNvPicPr>
            <p:nvPr/>
          </p:nvPicPr>
          <p:blipFill rotWithShape="1">
            <a:blip r:embed="rId2"/>
            <a:srcRect l="60714" r="23929"/>
            <a:stretch/>
          </p:blipFill>
          <p:spPr>
            <a:xfrm>
              <a:off x="4876806" y="1672582"/>
              <a:ext cx="1872343" cy="3241150"/>
            </a:xfrm>
            <a:prstGeom prst="rect">
              <a:avLst/>
            </a:prstGeom>
          </p:spPr>
        </p:pic>
      </p:grpSp>
    </p:spTree>
    <p:extLst>
      <p:ext uri="{BB962C8B-B14F-4D97-AF65-F5344CB8AC3E}">
        <p14:creationId xmlns:p14="http://schemas.microsoft.com/office/powerpoint/2010/main" val="190397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9D24-083B-4F12-23CB-CA788AD2D8EC}"/>
              </a:ext>
            </a:extLst>
          </p:cNvPr>
          <p:cNvSpPr>
            <a:spLocks noGrp="1"/>
          </p:cNvSpPr>
          <p:nvPr>
            <p:ph type="title"/>
          </p:nvPr>
        </p:nvSpPr>
        <p:spPr/>
        <p:txBody>
          <a:bodyPr/>
          <a:lstStyle/>
          <a:p>
            <a:r>
              <a:rPr lang="pt-BR" dirty="0"/>
              <a:t>Programação tradicional</a:t>
            </a:r>
          </a:p>
        </p:txBody>
      </p:sp>
      <p:sp>
        <p:nvSpPr>
          <p:cNvPr id="3" name="Espaço Reservado para Conteúdo 2">
            <a:extLst>
              <a:ext uri="{FF2B5EF4-FFF2-40B4-BE49-F238E27FC236}">
                <a16:creationId xmlns:a16="http://schemas.microsoft.com/office/drawing/2014/main" id="{B712A549-DCD5-9C7D-3A1F-F4CB938CF177}"/>
              </a:ext>
            </a:extLst>
          </p:cNvPr>
          <p:cNvSpPr>
            <a:spLocks noGrp="1"/>
          </p:cNvSpPr>
          <p:nvPr>
            <p:ph idx="1"/>
          </p:nvPr>
        </p:nvSpPr>
        <p:spPr>
          <a:xfrm>
            <a:off x="6618514" y="1690688"/>
            <a:ext cx="5504230" cy="5167312"/>
          </a:xfrm>
        </p:spPr>
        <p:txBody>
          <a:bodyPr>
            <a:normAutofit lnSpcReduction="10000"/>
          </a:bodyPr>
          <a:lstStyle/>
          <a:p>
            <a:r>
              <a:rPr lang="pt-BR" dirty="0"/>
              <a:t>Mas e se quisermos estender a aplicação para identificar que o usuário está jogando golfe, como poderíamos identificar essa atividade?</a:t>
            </a:r>
          </a:p>
          <a:p>
            <a:r>
              <a:rPr lang="pt-BR" dirty="0"/>
              <a:t>Além disso, vejam que as regras que criamos são bem simples e com certeza gerariam vários erros de identificação.</a:t>
            </a:r>
          </a:p>
          <a:p>
            <a:pPr lvl="1">
              <a:buFont typeface="Wingdings" panose="05000000000000000000" pitchFamily="2" charset="2"/>
              <a:buChar char="§"/>
            </a:pPr>
            <a:r>
              <a:rPr lang="pt-BR" dirty="0"/>
              <a:t>Por exemplo, podemos correr ladeira abaixo mais rápido do que pedalamos ladeira acima.</a:t>
            </a:r>
          </a:p>
          <a:p>
            <a:r>
              <a:rPr lang="pt-BR" dirty="0"/>
              <a:t>Aprendizado de máquina pode nos ajudar a resolver este problema.</a:t>
            </a:r>
          </a:p>
        </p:txBody>
      </p:sp>
      <p:grpSp>
        <p:nvGrpSpPr>
          <p:cNvPr id="10" name="Agrupar 9">
            <a:extLst>
              <a:ext uri="{FF2B5EF4-FFF2-40B4-BE49-F238E27FC236}">
                <a16:creationId xmlns:a16="http://schemas.microsoft.com/office/drawing/2014/main" id="{E6BE4743-3C61-AD20-5644-76B635B7F260}"/>
              </a:ext>
            </a:extLst>
          </p:cNvPr>
          <p:cNvGrpSpPr>
            <a:grpSpLocks noChangeAspect="1"/>
          </p:cNvGrpSpPr>
          <p:nvPr/>
        </p:nvGrpSpPr>
        <p:grpSpPr>
          <a:xfrm>
            <a:off x="149400" y="2420042"/>
            <a:ext cx="6264000" cy="2434118"/>
            <a:chOff x="0" y="1672582"/>
            <a:chExt cx="8387452" cy="3259256"/>
          </a:xfrm>
        </p:grpSpPr>
        <p:pic>
          <p:nvPicPr>
            <p:cNvPr id="5" name="Imagem 4">
              <a:extLst>
                <a:ext uri="{FF2B5EF4-FFF2-40B4-BE49-F238E27FC236}">
                  <a16:creationId xmlns:a16="http://schemas.microsoft.com/office/drawing/2014/main" id="{3DDF97E4-A0BE-B8B6-AC86-B7FD47E96CCE}"/>
                </a:ext>
              </a:extLst>
            </p:cNvPr>
            <p:cNvPicPr>
              <a:picLocks noChangeAspect="1"/>
            </p:cNvPicPr>
            <p:nvPr/>
          </p:nvPicPr>
          <p:blipFill rotWithShape="1">
            <a:blip r:embed="rId2"/>
            <a:srcRect r="81786"/>
            <a:stretch/>
          </p:blipFill>
          <p:spPr>
            <a:xfrm>
              <a:off x="0" y="1672582"/>
              <a:ext cx="2220686" cy="3241150"/>
            </a:xfrm>
            <a:prstGeom prst="rect">
              <a:avLst/>
            </a:prstGeom>
          </p:spPr>
        </p:pic>
        <p:pic>
          <p:nvPicPr>
            <p:cNvPr id="6" name="Imagem 5">
              <a:extLst>
                <a:ext uri="{FF2B5EF4-FFF2-40B4-BE49-F238E27FC236}">
                  <a16:creationId xmlns:a16="http://schemas.microsoft.com/office/drawing/2014/main" id="{7A6EC6EF-821D-9118-6748-01EAB046CC0F}"/>
                </a:ext>
              </a:extLst>
            </p:cNvPr>
            <p:cNvPicPr>
              <a:picLocks noChangeAspect="1"/>
            </p:cNvPicPr>
            <p:nvPr/>
          </p:nvPicPr>
          <p:blipFill rotWithShape="1">
            <a:blip r:embed="rId2"/>
            <a:srcRect l="89732"/>
            <a:stretch/>
          </p:blipFill>
          <p:spPr>
            <a:xfrm>
              <a:off x="7135595" y="1672582"/>
              <a:ext cx="1251857" cy="3241150"/>
            </a:xfrm>
            <a:prstGeom prst="rect">
              <a:avLst/>
            </a:prstGeom>
          </p:spPr>
        </p:pic>
        <p:pic>
          <p:nvPicPr>
            <p:cNvPr id="7" name="Imagem 6">
              <a:extLst>
                <a:ext uri="{FF2B5EF4-FFF2-40B4-BE49-F238E27FC236}">
                  <a16:creationId xmlns:a16="http://schemas.microsoft.com/office/drawing/2014/main" id="{3578A7AB-C96B-1A18-011E-428B8A543367}"/>
                </a:ext>
              </a:extLst>
            </p:cNvPr>
            <p:cNvPicPr>
              <a:picLocks noChangeAspect="1"/>
            </p:cNvPicPr>
            <p:nvPr/>
          </p:nvPicPr>
          <p:blipFill rotWithShape="1">
            <a:blip r:embed="rId2"/>
            <a:srcRect l="31697" r="52857"/>
            <a:stretch/>
          </p:blipFill>
          <p:spPr>
            <a:xfrm>
              <a:off x="2607132" y="1690688"/>
              <a:ext cx="1883228" cy="3241150"/>
            </a:xfrm>
            <a:prstGeom prst="rect">
              <a:avLst/>
            </a:prstGeom>
          </p:spPr>
        </p:pic>
        <p:pic>
          <p:nvPicPr>
            <p:cNvPr id="8" name="Imagem 7">
              <a:extLst>
                <a:ext uri="{FF2B5EF4-FFF2-40B4-BE49-F238E27FC236}">
                  <a16:creationId xmlns:a16="http://schemas.microsoft.com/office/drawing/2014/main" id="{D2F08DCC-A613-B284-5DDE-3A2147E22AF5}"/>
                </a:ext>
              </a:extLst>
            </p:cNvPr>
            <p:cNvPicPr>
              <a:picLocks noChangeAspect="1"/>
            </p:cNvPicPr>
            <p:nvPr/>
          </p:nvPicPr>
          <p:blipFill rotWithShape="1">
            <a:blip r:embed="rId2"/>
            <a:srcRect l="60714" r="23929"/>
            <a:stretch/>
          </p:blipFill>
          <p:spPr>
            <a:xfrm>
              <a:off x="4876806" y="1672582"/>
              <a:ext cx="1872343" cy="3241150"/>
            </a:xfrm>
            <a:prstGeom prst="rect">
              <a:avLst/>
            </a:prstGeom>
          </p:spPr>
        </p:pic>
      </p:grpSp>
    </p:spTree>
    <p:extLst>
      <p:ext uri="{BB962C8B-B14F-4D97-AF65-F5344CB8AC3E}">
        <p14:creationId xmlns:p14="http://schemas.microsoft.com/office/powerpoint/2010/main" val="195948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20B49BBC-21C6-6EB6-B7DD-2A4E71AD1E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6" r="1714"/>
          <a:stretch/>
        </p:blipFill>
        <p:spPr bwMode="auto">
          <a:xfrm>
            <a:off x="772828" y="4585535"/>
            <a:ext cx="2979222" cy="20956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pt-BR" dirty="0"/>
              <a:t>O paradigma do aprendizado de máquina</a:t>
            </a:r>
          </a:p>
        </p:txBody>
      </p:sp>
      <p:sp>
        <p:nvSpPr>
          <p:cNvPr id="3" name="Content Placeholder 2"/>
          <p:cNvSpPr>
            <a:spLocks noGrp="1"/>
          </p:cNvSpPr>
          <p:nvPr>
            <p:ph idx="1"/>
          </p:nvPr>
        </p:nvSpPr>
        <p:spPr>
          <a:xfrm>
            <a:off x="838200" y="1825625"/>
            <a:ext cx="11206316" cy="2692338"/>
          </a:xfrm>
        </p:spPr>
        <p:txBody>
          <a:bodyPr>
            <a:normAutofit lnSpcReduction="10000"/>
          </a:bodyPr>
          <a:lstStyle/>
          <a:p>
            <a:r>
              <a:rPr lang="pt-BR" dirty="0"/>
              <a:t>“</a:t>
            </a:r>
            <a:r>
              <a:rPr lang="pt-BR" dirty="0">
                <a:solidFill>
                  <a:srgbClr val="00B0F0"/>
                </a:solidFill>
              </a:rPr>
              <a:t>... </a:t>
            </a:r>
            <a:r>
              <a:rPr lang="pt-BR" b="1" i="1" dirty="0">
                <a:solidFill>
                  <a:srgbClr val="00B0F0"/>
                </a:solidFill>
              </a:rPr>
              <a:t>aprender sem serem explicitamente programados</a:t>
            </a:r>
            <a:r>
              <a:rPr lang="pt-BR" dirty="0">
                <a:solidFill>
                  <a:srgbClr val="00B0F0"/>
                </a:solidFill>
              </a:rPr>
              <a:t>.</a:t>
            </a:r>
            <a:r>
              <a:rPr lang="pt-BR" dirty="0"/>
              <a:t>”</a:t>
            </a:r>
          </a:p>
          <a:p>
            <a:r>
              <a:rPr lang="pt-BR" dirty="0"/>
              <a:t>Isso pode ser representado com uma simples reorganização do diagrama anterior:</a:t>
            </a:r>
          </a:p>
          <a:p>
            <a:pPr lvl="1">
              <a:buFont typeface="Wingdings" panose="05000000000000000000" pitchFamily="2" charset="2"/>
              <a:buChar char="§"/>
            </a:pPr>
            <a:r>
              <a:rPr lang="pt-BR" dirty="0"/>
              <a:t>E se ao invés tentarmos descobrir as regras que agem sobre os dados para gerar as respostas, fizermos o contrário? Ou seja, fornecer as respostas e os dados a um computador e deixar que ele descubra as regras que geram as saídas (i.e., um mapeamento das entradas nas respostas esperadas)?</a:t>
            </a:r>
          </a:p>
          <a:p>
            <a:pPr lvl="1"/>
            <a:endParaRPr lang="pt-BR" dirty="0"/>
          </a:p>
          <a:p>
            <a:endParaRPr lang="pt-BR" dirty="0"/>
          </a:p>
        </p:txBody>
      </p:sp>
      <p:sp>
        <p:nvSpPr>
          <p:cNvPr id="13" name="Rectangle 12"/>
          <p:cNvSpPr/>
          <p:nvPr/>
        </p:nvSpPr>
        <p:spPr>
          <a:xfrm>
            <a:off x="5788138" y="5120871"/>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4" name="TextBox 13"/>
          <p:cNvSpPr txBox="1"/>
          <p:nvPr/>
        </p:nvSpPr>
        <p:spPr>
          <a:xfrm>
            <a:off x="4960139" y="4589285"/>
            <a:ext cx="3524518" cy="461665"/>
          </a:xfrm>
          <a:prstGeom prst="rect">
            <a:avLst/>
          </a:prstGeom>
          <a:noFill/>
        </p:spPr>
        <p:txBody>
          <a:bodyPr wrap="square" rtlCol="0">
            <a:spAutoFit/>
          </a:bodyPr>
          <a:lstStyle/>
          <a:p>
            <a:pPr algn="ctr"/>
            <a:r>
              <a:rPr lang="pt-BR" sz="2400" b="1" dirty="0"/>
              <a:t>Aprendizado de Máquina</a:t>
            </a:r>
          </a:p>
        </p:txBody>
      </p:sp>
      <p:cxnSp>
        <p:nvCxnSpPr>
          <p:cNvPr id="15" name="Straight Arrow Connector 14"/>
          <p:cNvCxnSpPr>
            <a:cxnSpLocks/>
          </p:cNvCxnSpPr>
          <p:nvPr/>
        </p:nvCxnSpPr>
        <p:spPr>
          <a:xfrm>
            <a:off x="4960138" y="530048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4960138" y="579578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p:cNvSpPr txBox="1"/>
              <p:nvPr/>
            </p:nvSpPr>
            <p:spPr>
              <a:xfrm>
                <a:off x="3920552" y="5001596"/>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sz="1400" dirty="0"/>
              </a:p>
            </p:txBody>
          </p:sp>
        </mc:Choice>
        <mc:Fallback>
          <p:sp>
            <p:nvSpPr>
              <p:cNvPr id="17" name="TextBox 16"/>
              <p:cNvSpPr txBox="1">
                <a:spLocks noRot="1" noChangeAspect="1" noMove="1" noResize="1" noEditPoints="1" noAdjustHandles="1" noChangeArrowheads="1" noChangeShapeType="1" noTextEdit="1"/>
              </p:cNvSpPr>
              <p:nvPr/>
            </p:nvSpPr>
            <p:spPr>
              <a:xfrm>
                <a:off x="3920552" y="5001596"/>
                <a:ext cx="1039586" cy="584775"/>
              </a:xfrm>
              <a:prstGeom prst="rect">
                <a:avLst/>
              </a:prstGeom>
              <a:blipFill>
                <a:blip r:embed="rId4"/>
                <a:stretch>
                  <a:fillRect l="-3509" t="-5208" r="-2924" b="-1041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3649847" y="5502506"/>
                <a:ext cx="1512176" cy="861774"/>
              </a:xfrm>
              <a:prstGeom prst="rect">
                <a:avLst/>
              </a:prstGeom>
              <a:noFill/>
            </p:spPr>
            <p:txBody>
              <a:bodyPr wrap="square" rtlCol="0">
                <a:spAutoFit/>
              </a:bodyPr>
              <a:lstStyle/>
              <a:p>
                <a:pPr algn="ctr"/>
                <a:r>
                  <a:rPr lang="pt-BR" dirty="0"/>
                  <a:t>Resultados esperados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p:sp>
            <p:nvSpPr>
              <p:cNvPr id="18" name="TextBox 17"/>
              <p:cNvSpPr txBox="1">
                <a:spLocks noRot="1" noChangeAspect="1" noMove="1" noResize="1" noEditPoints="1" noAdjustHandles="1" noChangeArrowheads="1" noChangeShapeType="1" noTextEdit="1"/>
              </p:cNvSpPr>
              <p:nvPr/>
            </p:nvSpPr>
            <p:spPr>
              <a:xfrm>
                <a:off x="3649847" y="5502506"/>
                <a:ext cx="1512176" cy="861774"/>
              </a:xfrm>
              <a:prstGeom prst="rect">
                <a:avLst/>
              </a:prstGeom>
              <a:blipFill>
                <a:blip r:embed="rId5"/>
                <a:stretch>
                  <a:fillRect t="-4255" b="-6383"/>
                </a:stretch>
              </a:blipFill>
            </p:spPr>
            <p:txBody>
              <a:bodyPr/>
              <a:lstStyle/>
              <a:p>
                <a:r>
                  <a:rPr lang="pt-BR">
                    <a:noFill/>
                  </a:rPr>
                  <a:t> </a:t>
                </a:r>
              </a:p>
            </p:txBody>
          </p:sp>
        </mc:Fallback>
      </mc:AlternateContent>
      <p:cxnSp>
        <p:nvCxnSpPr>
          <p:cNvPr id="19" name="Straight Arrow Connector 18"/>
          <p:cNvCxnSpPr>
            <a:cxnSpLocks/>
          </p:cNvCxnSpPr>
          <p:nvPr/>
        </p:nvCxnSpPr>
        <p:spPr>
          <a:xfrm>
            <a:off x="7698581" y="5545414"/>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p:cNvSpPr txBox="1"/>
              <p:nvPr/>
            </p:nvSpPr>
            <p:spPr>
              <a:xfrm>
                <a:off x="8514180" y="5097669"/>
                <a:ext cx="2712410" cy="861774"/>
              </a:xfrm>
              <a:prstGeom prst="rect">
                <a:avLst/>
              </a:prstGeom>
              <a:noFill/>
            </p:spPr>
            <p:txBody>
              <a:bodyPr wrap="square" rtlCol="0">
                <a:spAutoFit/>
              </a:bodyPr>
              <a:lstStyle/>
              <a:p>
                <a:pPr algn="ctr"/>
                <a:r>
                  <a:rPr lang="pt-BR" dirty="0"/>
                  <a:t>Programa = </a:t>
                </a:r>
                <a:r>
                  <a:rPr lang="pt-BR" b="1" dirty="0">
                    <a:solidFill>
                      <a:srgbClr val="FF0000"/>
                    </a:solidFill>
                  </a:rPr>
                  <a:t>Modelo de Aprendizado de Máquina</a:t>
                </a:r>
              </a:p>
              <a:p>
                <a:pPr algn="ctr"/>
                <a:r>
                  <a:rPr lang="pt-BR" sz="1400" dirty="0" err="1"/>
                  <a:t>e.</a:t>
                </a:r>
                <a:r>
                  <a:rPr lang="pt-BR" sz="1400" dirty="0"/>
                  <a:t>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r>
                      <a:rPr lang="pt-BR" sz="1400" i="1">
                        <a:latin typeface="Cambria Math" panose="02040503050406030204" pitchFamily="18" charset="0"/>
                      </a:rPr>
                      <m:t>=</m:t>
                    </m:r>
                    <m:r>
                      <a:rPr lang="pt-BR" sz="1400" i="1">
                        <a:latin typeface="Cambria Math" panose="02040503050406030204" pitchFamily="18" charset="0"/>
                      </a:rPr>
                      <m:t>𝑎</m:t>
                    </m:r>
                    <m:r>
                      <a:rPr lang="pt-BR" sz="1400" i="1">
                        <a:latin typeface="Cambria Math" panose="02040503050406030204" pitchFamily="18" charset="0"/>
                      </a:rPr>
                      <m:t>+</m:t>
                    </m:r>
                    <m:r>
                      <a:rPr lang="pt-BR" sz="1400" i="1">
                        <a:latin typeface="Cambria Math" panose="02040503050406030204" pitchFamily="18" charset="0"/>
                      </a:rPr>
                      <m:t>𝑏𝑥</m:t>
                    </m:r>
                  </m:oMath>
                </a14:m>
                <a:endParaRPr lang="pt-BR" sz="1400" dirty="0"/>
              </a:p>
            </p:txBody>
          </p:sp>
        </mc:Choice>
        <mc:Fallback>
          <p:sp>
            <p:nvSpPr>
              <p:cNvPr id="20" name="TextBox 19"/>
              <p:cNvSpPr txBox="1">
                <a:spLocks noRot="1" noChangeAspect="1" noMove="1" noResize="1" noEditPoints="1" noAdjustHandles="1" noChangeArrowheads="1" noChangeShapeType="1" noTextEdit="1"/>
              </p:cNvSpPr>
              <p:nvPr/>
            </p:nvSpPr>
            <p:spPr>
              <a:xfrm>
                <a:off x="8514180" y="5097669"/>
                <a:ext cx="2712410" cy="861774"/>
              </a:xfrm>
              <a:prstGeom prst="rect">
                <a:avLst/>
              </a:prstGeom>
              <a:blipFill>
                <a:blip r:embed="rId6"/>
                <a:stretch>
                  <a:fillRect t="-3521" b="-6338"/>
                </a:stretch>
              </a:blipFill>
            </p:spPr>
            <p:txBody>
              <a:bodyPr/>
              <a:lstStyle/>
              <a:p>
                <a:r>
                  <a:rPr lang="pt-BR">
                    <a:noFill/>
                  </a:rPr>
                  <a:t> </a:t>
                </a:r>
              </a:p>
            </p:txBody>
          </p:sp>
        </mc:Fallback>
      </mc:AlternateContent>
      <p:sp>
        <p:nvSpPr>
          <p:cNvPr id="6" name="Retângulo 5"/>
          <p:cNvSpPr/>
          <p:nvPr/>
        </p:nvSpPr>
        <p:spPr>
          <a:xfrm>
            <a:off x="5250429" y="6311826"/>
            <a:ext cx="5720990" cy="369332"/>
          </a:xfrm>
          <a:prstGeom prst="rect">
            <a:avLst/>
          </a:prstGeom>
        </p:spPr>
        <p:txBody>
          <a:bodyPr wrap="square">
            <a:spAutoFit/>
          </a:bodyPr>
          <a:lstStyle/>
          <a:p>
            <a:r>
              <a:rPr lang="pt-BR" b="1" i="1" dirty="0"/>
              <a:t>Conjunto de dados de treinamento = experiências prévias.</a:t>
            </a:r>
            <a:endParaRPr lang="en-US" b="1" i="1" dirty="0"/>
          </a:p>
        </p:txBody>
      </p:sp>
      <p:cxnSp>
        <p:nvCxnSpPr>
          <p:cNvPr id="24" name="Conector de seta reta 23"/>
          <p:cNvCxnSpPr>
            <a:stCxn id="21" idx="4"/>
            <a:endCxn id="6" idx="1"/>
          </p:cNvCxnSpPr>
          <p:nvPr/>
        </p:nvCxnSpPr>
        <p:spPr>
          <a:xfrm>
            <a:off x="4416473" y="6398694"/>
            <a:ext cx="833956" cy="977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9185121" y="4463756"/>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Resultado do treinamento</a:t>
            </a:r>
            <a:endParaRPr lang="en-US" sz="1400" dirty="0">
              <a:solidFill>
                <a:schemeClr val="tx1"/>
              </a:solidFill>
            </a:endParaRPr>
          </a:p>
        </p:txBody>
      </p:sp>
      <p:sp>
        <p:nvSpPr>
          <p:cNvPr id="21" name="Elipse 20"/>
          <p:cNvSpPr/>
          <p:nvPr/>
        </p:nvSpPr>
        <p:spPr>
          <a:xfrm>
            <a:off x="3385440" y="4963416"/>
            <a:ext cx="2062066" cy="1435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374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CAE2C6-D107-FD1E-C892-5B95B54B322B}"/>
              </a:ext>
            </a:extLst>
          </p:cNvPr>
          <p:cNvSpPr>
            <a:spLocks noGrp="1"/>
          </p:cNvSpPr>
          <p:nvPr>
            <p:ph type="title"/>
          </p:nvPr>
        </p:nvSpPr>
        <p:spPr/>
        <p:txBody>
          <a:bodyPr/>
          <a:lstStyle/>
          <a:p>
            <a:r>
              <a:rPr lang="pt-BR" dirty="0"/>
              <a:t>O paradigma do aprendizado de máquina</a:t>
            </a:r>
          </a:p>
        </p:txBody>
      </p:sp>
      <p:sp>
        <p:nvSpPr>
          <p:cNvPr id="3" name="Espaço Reservado para Conteúdo 2">
            <a:extLst>
              <a:ext uri="{FF2B5EF4-FFF2-40B4-BE49-F238E27FC236}">
                <a16:creationId xmlns:a16="http://schemas.microsoft.com/office/drawing/2014/main" id="{C9400B58-74B2-79FD-32FE-1DE36CE68CFE}"/>
              </a:ext>
            </a:extLst>
          </p:cNvPr>
          <p:cNvSpPr>
            <a:spLocks noGrp="1"/>
          </p:cNvSpPr>
          <p:nvPr>
            <p:ph idx="1"/>
          </p:nvPr>
        </p:nvSpPr>
        <p:spPr>
          <a:xfrm>
            <a:off x="6686550" y="1825625"/>
            <a:ext cx="5391149" cy="5032376"/>
          </a:xfrm>
        </p:spPr>
        <p:txBody>
          <a:bodyPr>
            <a:normAutofit/>
          </a:bodyPr>
          <a:lstStyle/>
          <a:p>
            <a:r>
              <a:rPr lang="pt-BR" dirty="0"/>
              <a:t>No caso da nossa aplicação, podemos coletar muitos informações de sensores diferentes e rotulá-las (i.e., saídas) com a atividade do usuário. </a:t>
            </a:r>
          </a:p>
          <a:p>
            <a:r>
              <a:rPr lang="pt-BR" dirty="0"/>
              <a:t>Usando este </a:t>
            </a:r>
            <a:r>
              <a:rPr lang="pt-BR" b="1" i="1" dirty="0"/>
              <a:t>conjunto de dados </a:t>
            </a:r>
            <a:r>
              <a:rPr lang="pt-BR" dirty="0"/>
              <a:t>(informação dos sensores e rótulos), o computador pode ser capaz de descobrir as regras que identificam as atividades: caminhar, correr, pedalar ou até mesmo jogar golfe.</a:t>
            </a:r>
          </a:p>
        </p:txBody>
      </p:sp>
      <p:pic>
        <p:nvPicPr>
          <p:cNvPr id="5" name="Imagem 4">
            <a:extLst>
              <a:ext uri="{FF2B5EF4-FFF2-40B4-BE49-F238E27FC236}">
                <a16:creationId xmlns:a16="http://schemas.microsoft.com/office/drawing/2014/main" id="{D7990831-F5F8-FA7F-F208-813E12598C2E}"/>
              </a:ext>
            </a:extLst>
          </p:cNvPr>
          <p:cNvPicPr>
            <a:picLocks noChangeAspect="1"/>
          </p:cNvPicPr>
          <p:nvPr/>
        </p:nvPicPr>
        <p:blipFill>
          <a:blip r:embed="rId2"/>
          <a:stretch>
            <a:fillRect/>
          </a:stretch>
        </p:blipFill>
        <p:spPr>
          <a:xfrm>
            <a:off x="76200" y="2274810"/>
            <a:ext cx="6552000" cy="2308379"/>
          </a:xfrm>
          <a:prstGeom prst="rect">
            <a:avLst/>
          </a:prstGeom>
        </p:spPr>
      </p:pic>
      <p:sp>
        <p:nvSpPr>
          <p:cNvPr id="6" name="CaixaDeTexto 5">
            <a:extLst>
              <a:ext uri="{FF2B5EF4-FFF2-40B4-BE49-F238E27FC236}">
                <a16:creationId xmlns:a16="http://schemas.microsoft.com/office/drawing/2014/main" id="{61D66C21-5AB6-6D20-EC2A-FEC07891C0EB}"/>
              </a:ext>
            </a:extLst>
          </p:cNvPr>
          <p:cNvSpPr txBox="1"/>
          <p:nvPr/>
        </p:nvSpPr>
        <p:spPr>
          <a:xfrm>
            <a:off x="838200" y="4943475"/>
            <a:ext cx="4829175" cy="923330"/>
          </a:xfrm>
          <a:prstGeom prst="rect">
            <a:avLst/>
          </a:prstGeom>
          <a:noFill/>
        </p:spPr>
        <p:txBody>
          <a:bodyPr wrap="square" rtlCol="0">
            <a:spAutoFit/>
          </a:bodyPr>
          <a:lstStyle/>
          <a:p>
            <a:pPr algn="ctr"/>
            <a:r>
              <a:rPr lang="pt-BR" dirty="0"/>
              <a:t>O computador aprende, através do seu treinamento, </a:t>
            </a:r>
            <a:r>
              <a:rPr lang="pt-BR" b="1" i="1" dirty="0">
                <a:solidFill>
                  <a:srgbClr val="00B050"/>
                </a:solidFill>
              </a:rPr>
              <a:t>padrões</a:t>
            </a:r>
            <a:r>
              <a:rPr lang="pt-BR" dirty="0"/>
              <a:t> nos dados que podem ser mapeados nas atividades.</a:t>
            </a:r>
          </a:p>
        </p:txBody>
      </p:sp>
    </p:spTree>
    <p:extLst>
      <p:ext uri="{BB962C8B-B14F-4D97-AF65-F5344CB8AC3E}">
        <p14:creationId xmlns:p14="http://schemas.microsoft.com/office/powerpoint/2010/main" val="4145608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5254171" y="1825624"/>
                <a:ext cx="6780642" cy="5032376"/>
              </a:xfrm>
            </p:spPr>
            <p:txBody>
              <a:bodyPr>
                <a:normAutofit lnSpcReduction="10000"/>
              </a:bodyPr>
              <a:lstStyle/>
              <a:p>
                <a:r>
                  <a:rPr lang="pt-BR" dirty="0"/>
                  <a:t>Vamos ver como o treinamento da máquina (i.e., dos modelos) funciona em alto nível.</a:t>
                </a:r>
              </a:p>
              <a:p>
                <a:r>
                  <a:rPr lang="pt-BR" dirty="0"/>
                  <a:t>Primeiro, o computador faz um </a:t>
                </a:r>
                <a:r>
                  <a:rPr lang="pt-BR" b="1" i="1" dirty="0"/>
                  <a:t>mapeamento aleatório </a:t>
                </a:r>
                <a:r>
                  <a:rPr lang="pt-BR" dirty="0"/>
                  <a:t>da entrada, </a:t>
                </a:r>
                <a14:m>
                  <m:oMath xmlns:m="http://schemas.openxmlformats.org/officeDocument/2006/math">
                    <m:r>
                      <a:rPr lang="pt-BR" b="0" i="1" smtClean="0">
                        <a:latin typeface="Cambria Math" panose="02040503050406030204" pitchFamily="18" charset="0"/>
                      </a:rPr>
                      <m:t>𝑥</m:t>
                    </m:r>
                  </m:oMath>
                </a14:m>
                <a:r>
                  <a:rPr lang="pt-BR" dirty="0"/>
                  <a:t>, em um valor de saída, </a:t>
                </a:r>
                <a14:m>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oMath>
                </a14:m>
                <a:r>
                  <a:rPr lang="pt-BR" dirty="0"/>
                  <a:t>, ou seja, dá um </a:t>
                </a:r>
                <a:r>
                  <a:rPr lang="pt-BR" b="1" i="1" dirty="0"/>
                  <a:t>palpite</a:t>
                </a:r>
                <a:r>
                  <a:rPr lang="pt-BR" dirty="0"/>
                  <a:t> sobre qual deve ser a saída para aquela entrada.</a:t>
                </a:r>
              </a:p>
              <a:p>
                <a:r>
                  <a:rPr lang="pt-BR" dirty="0"/>
                  <a:t>Em seguida, usando as saídas esperadas, </a:t>
                </a:r>
                <a14:m>
                  <m:oMath xmlns:m="http://schemas.openxmlformats.org/officeDocument/2006/math">
                    <m:r>
                      <a:rPr lang="pt-BR" b="0" i="1" smtClean="0">
                        <a:latin typeface="Cambria Math" panose="02040503050406030204" pitchFamily="18" charset="0"/>
                      </a:rPr>
                      <m:t>𝑦</m:t>
                    </m:r>
                  </m:oMath>
                </a14:m>
                <a:r>
                  <a:rPr lang="pt-BR" dirty="0"/>
                  <a:t>, (i.e., rótulos), ele </a:t>
                </a:r>
                <a:r>
                  <a:rPr lang="pt-BR" b="1" i="1" dirty="0"/>
                  <a:t>mede o quão bom ou ruim é esse palpite</a:t>
                </a:r>
                <a:r>
                  <a:rPr lang="pt-BR" dirty="0"/>
                  <a:t>.</a:t>
                </a:r>
              </a:p>
              <a:p>
                <a:r>
                  <a:rPr lang="pt-BR" dirty="0"/>
                  <a:t>Medimos a qualidade do palpite usando uma função chamada de </a:t>
                </a:r>
                <a:r>
                  <a:rPr lang="pt-BR" b="1" i="1" dirty="0"/>
                  <a:t>função de perda, erro ou custo</a:t>
                </a:r>
                <a:r>
                  <a:rPr lang="pt-BR" dirty="0"/>
                  <a:t>.</a:t>
                </a:r>
              </a:p>
            </p:txBody>
          </p:sp>
        </mc:Choice>
        <mc:Fallback>
          <p:sp>
            <p:nvSpPr>
              <p:cNvPr id="3" name="Espaço Reservado para Conteúdo 2">
                <a:extLst>
                  <a:ext uri="{FF2B5EF4-FFF2-40B4-BE49-F238E27FC236}">
                    <a16:creationId xmlns:a16="http://schemas.microsoft.com/office/drawing/2014/main" id="{62A3C305-4461-D25D-82D9-0C9F42995D65}"/>
                  </a:ext>
                </a:extLst>
              </p:cNvPr>
              <p:cNvSpPr>
                <a:spLocks noGrp="1" noRot="1" noChangeAspect="1" noMove="1" noResize="1" noEditPoints="1" noAdjustHandles="1" noChangeArrowheads="1" noChangeShapeType="1" noTextEdit="1"/>
              </p:cNvSpPr>
              <p:nvPr>
                <p:ph idx="1"/>
              </p:nvPr>
            </p:nvSpPr>
            <p:spPr>
              <a:xfrm>
                <a:off x="5254171" y="1825624"/>
                <a:ext cx="6780642" cy="5032376"/>
              </a:xfrm>
              <a:blipFill>
                <a:blip r:embed="rId3"/>
                <a:stretch>
                  <a:fillRect l="-1619" t="-2663" r="-2428" b="-1211"/>
                </a:stretch>
              </a:blipFill>
            </p:spPr>
            <p:txBody>
              <a:bodyPr/>
              <a:lstStyle/>
              <a:p>
                <a:r>
                  <a:rPr lang="pt-BR">
                    <a:noFill/>
                  </a:rPr>
                  <a:t> </a:t>
                </a:r>
              </a:p>
            </p:txBody>
          </p:sp>
        </mc:Fallback>
      </mc:AlternateContent>
      <p:grpSp>
        <p:nvGrpSpPr>
          <p:cNvPr id="34" name="Agrupar 33">
            <a:extLst>
              <a:ext uri="{FF2B5EF4-FFF2-40B4-BE49-F238E27FC236}">
                <a16:creationId xmlns:a16="http://schemas.microsoft.com/office/drawing/2014/main" id="{C99055CE-2A30-8E13-5578-E4E0AB4F26C3}"/>
              </a:ext>
            </a:extLst>
          </p:cNvPr>
          <p:cNvGrpSpPr/>
          <p:nvPr/>
        </p:nvGrpSpPr>
        <p:grpSpPr>
          <a:xfrm>
            <a:off x="157187" y="2378075"/>
            <a:ext cx="4730868" cy="3031571"/>
            <a:chOff x="157187" y="2378075"/>
            <a:chExt cx="4730868" cy="3031571"/>
          </a:xfrm>
        </p:grpSpPr>
        <p:sp>
          <p:nvSpPr>
            <p:cNvPr id="6" name="Rectangle 12">
              <a:extLst>
                <a:ext uri="{FF2B5EF4-FFF2-40B4-BE49-F238E27FC236}">
                  <a16:creationId xmlns:a16="http://schemas.microsoft.com/office/drawing/2014/main" id="{E7853E63-2A92-3519-5D05-A785F4AA7AB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7" name="Straight Arrow Connector 14">
              <a:extLst>
                <a:ext uri="{FF2B5EF4-FFF2-40B4-BE49-F238E27FC236}">
                  <a16:creationId xmlns:a16="http://schemas.microsoft.com/office/drawing/2014/main" id="{A9257D97-965C-8425-2635-FF993FEB273B}"/>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4">
              <a:extLst>
                <a:ext uri="{FF2B5EF4-FFF2-40B4-BE49-F238E27FC236}">
                  <a16:creationId xmlns:a16="http://schemas.microsoft.com/office/drawing/2014/main" id="{81279072-2FCD-B9AC-98AF-9E1381EA4C61}"/>
                </a:ext>
              </a:extLst>
            </p:cNvPr>
            <p:cNvCxnSpPr>
              <a:cxnSpLocks/>
              <a:stCxn id="6" idx="3"/>
              <a:endCxn id="9"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3DC3166C-018F-F1AF-A692-954F8C6F39F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5288BD09-DF15-9DAC-F0A9-2A5E8A55D0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2" name="CaixaDeTexto 11">
                  <a:extLst>
                    <a:ext uri="{FF2B5EF4-FFF2-40B4-BE49-F238E27FC236}">
                      <a16:creationId xmlns:a16="http://schemas.microsoft.com/office/drawing/2014/main" id="{120EB5AF-A158-F20A-7D5F-DC34312E5153}"/>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3" name="CaixaDeTexto 12">
                  <a:extLst>
                    <a:ext uri="{FF2B5EF4-FFF2-40B4-BE49-F238E27FC236}">
                      <a16:creationId xmlns:a16="http://schemas.microsoft.com/office/drawing/2014/main" id="{0DD5471C-A64B-2523-03B6-5429998A9CA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16" name="Conector: Angulado 15">
              <a:extLst>
                <a:ext uri="{FF2B5EF4-FFF2-40B4-BE49-F238E27FC236}">
                  <a16:creationId xmlns:a16="http://schemas.microsoft.com/office/drawing/2014/main" id="{3FAEDAB4-1B8D-7870-9AD3-B92809EB1C85}"/>
                </a:ext>
              </a:extLst>
            </p:cNvPr>
            <p:cNvCxnSpPr>
              <a:cxnSpLocks/>
              <a:stCxn id="12" idx="1"/>
              <a:endCxn id="9"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D673CECA-B641-12AA-8739-E88867B97027}"/>
                </a:ext>
              </a:extLst>
            </p:cNvPr>
            <p:cNvCxnSpPr>
              <a:stCxn id="9"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8398CC8E-EF21-D29C-8F65-6D07E0E1EE67}"/>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A983C952-9622-7311-DD7F-BBE088C3FA5C}"/>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25" name="Retângulo 24">
              <a:extLst>
                <a:ext uri="{FF2B5EF4-FFF2-40B4-BE49-F238E27FC236}">
                  <a16:creationId xmlns:a16="http://schemas.microsoft.com/office/drawing/2014/main" id="{5E781219-D9F8-C3D2-6311-373A6032B12A}"/>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CaixaDeTexto 25">
              <a:extLst>
                <a:ext uri="{FF2B5EF4-FFF2-40B4-BE49-F238E27FC236}">
                  <a16:creationId xmlns:a16="http://schemas.microsoft.com/office/drawing/2014/main" id="{A6C5BE65-AEB1-25A0-ECFE-36046A8635E7}"/>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27" name="CaixaDeTexto 26">
              <a:extLst>
                <a:ext uri="{FF2B5EF4-FFF2-40B4-BE49-F238E27FC236}">
                  <a16:creationId xmlns:a16="http://schemas.microsoft.com/office/drawing/2014/main" id="{0794D333-1DB6-18B2-56CE-2B802E73EEE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3" name="CaixaDeTexto 32">
              <a:extLst>
                <a:ext uri="{FF2B5EF4-FFF2-40B4-BE49-F238E27FC236}">
                  <a16:creationId xmlns:a16="http://schemas.microsoft.com/office/drawing/2014/main" id="{5951DD9B-3496-28D4-FA71-CD2BFAF52EDB}"/>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181187184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7545</TotalTime>
  <Words>4871</Words>
  <Application>Microsoft Office PowerPoint</Application>
  <PresentationFormat>Widescreen</PresentationFormat>
  <Paragraphs>363</Paragraphs>
  <Slides>31</Slides>
  <Notes>19</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31</vt:i4>
      </vt:variant>
    </vt:vector>
  </HeadingPairs>
  <TitlesOfParts>
    <vt:vector size="39" baseType="lpstr">
      <vt:lpstr>Arial</vt:lpstr>
      <vt:lpstr>Calibri</vt:lpstr>
      <vt:lpstr>Calibri Light</vt:lpstr>
      <vt:lpstr>Cambria Math</vt:lpstr>
      <vt:lpstr>Courier New</vt:lpstr>
      <vt:lpstr>Söhne</vt:lpstr>
      <vt:lpstr>Wingdings</vt:lpstr>
      <vt:lpstr>Tema do Office</vt:lpstr>
      <vt:lpstr>TP557 - Tópicos avançados em IoT e Machine Learning: O Paradigma do Aprendizado de Máquina</vt:lpstr>
      <vt:lpstr>O que vamos ver?</vt:lpstr>
      <vt:lpstr>O que é o Aprendizado de Máquina?</vt:lpstr>
      <vt:lpstr>Programação tradicional</vt:lpstr>
      <vt:lpstr>Programação tradicional</vt:lpstr>
      <vt:lpstr>Programação tradicional</vt:lpstr>
      <vt:lpstr>O paradigma do aprendizado de máquina</vt:lpstr>
      <vt:lpstr>O paradigma do aprendizado de máquina</vt:lpstr>
      <vt:lpstr>Treinamento da máquina</vt:lpstr>
      <vt:lpstr>Treinamento da máquina</vt:lpstr>
      <vt:lpstr>Inferência e generalização</vt:lpstr>
      <vt:lpstr>Apresentação do PowerPoint</vt:lpstr>
      <vt:lpstr>Apresentação do PowerPoint</vt:lpstr>
      <vt:lpstr>Atividades</vt:lpstr>
      <vt:lpstr>Apresentação do PowerPoint</vt:lpstr>
      <vt:lpstr>Apresentação do PowerPoint</vt:lpstr>
      <vt:lpstr>Apresentação do PowerPoint</vt:lpstr>
      <vt:lpstr>Inteligência Artificial</vt:lpstr>
      <vt:lpstr>Inteligência Artificial</vt:lpstr>
      <vt:lpstr>O que é ML?</vt:lpstr>
      <vt:lpstr>O que é o Aprendizado de Máquina?</vt:lpstr>
      <vt:lpstr>O que é o Aprendizado de Máquina?</vt:lpstr>
      <vt:lpstr>Exemplos de aplicações de ML</vt:lpstr>
      <vt:lpstr>Exemplos em Comunicações Digitais</vt:lpstr>
      <vt:lpstr>Principais motivos da difusão do ML</vt:lpstr>
      <vt:lpstr>Tipos de Aprendizado de Máquina</vt:lpstr>
      <vt:lpstr>Executando códigos</vt:lpstr>
      <vt:lpstr>Goolge Colaboratory (Colab)</vt:lpstr>
      <vt:lpstr>Exemplo de uso dos notebooks Jupyter</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1597</cp:revision>
  <dcterms:created xsi:type="dcterms:W3CDTF">2020-01-20T13:50:05Z</dcterms:created>
  <dcterms:modified xsi:type="dcterms:W3CDTF">2023-07-27T20:10:38Z</dcterms:modified>
</cp:coreProperties>
</file>