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427" r:id="rId4"/>
    <p:sldId id="430" r:id="rId5"/>
    <p:sldId id="431" r:id="rId6"/>
    <p:sldId id="429" r:id="rId7"/>
    <p:sldId id="432" r:id="rId8"/>
    <p:sldId id="433" r:id="rId9"/>
    <p:sldId id="442" r:id="rId10"/>
    <p:sldId id="436" r:id="rId11"/>
    <p:sldId id="440" r:id="rId12"/>
    <p:sldId id="441" r:id="rId13"/>
    <p:sldId id="443" r:id="rId14"/>
    <p:sldId id="444" r:id="rId15"/>
    <p:sldId id="445" r:id="rId16"/>
    <p:sldId id="448" r:id="rId17"/>
    <p:sldId id="449" r:id="rId18"/>
    <p:sldId id="434" r:id="rId19"/>
    <p:sldId id="435" r:id="rId20"/>
    <p:sldId id="452" r:id="rId21"/>
    <p:sldId id="450" r:id="rId22"/>
    <p:sldId id="451" r:id="rId23"/>
    <p:sldId id="446" r:id="rId24"/>
    <p:sldId id="426" r:id="rId25"/>
    <p:sldId id="405" r:id="rId26"/>
    <p:sldId id="293" r:id="rId27"/>
    <p:sldId id="306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7651" autoAdjust="0"/>
  </p:normalViewPr>
  <p:slideViewPr>
    <p:cSldViewPr snapToGrid="0">
      <p:cViewPr varScale="1">
        <p:scale>
          <a:sx n="97" d="100"/>
          <a:sy n="97" d="100"/>
        </p:scale>
        <p:origin x="143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sobreajuste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comum em redes neurais e em outros modelos de aprendizado de máquina, onde o modelo se ajusta excessivamente aos dados de treinamento e acaba perdendo a capacidade de generalizar para novos dados que não foram vistos durante o treinamento. Em outras palavras, o modelo memoriza os dados de treinamento em vez de aprender padrões gerais.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Excelente nos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 desempenho muito bom nos dados de treinamento, com um erro de treinamento muito baixo.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Inferior nos Dados de Validação/Teste: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No entanto, o desempenho nos dados de validação ou teste será significativamente pior, com um erro de validação/teste mais alto do que o erro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tendem a ser muito complexos, com muitos parâmetros e camadas.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Sensibilidade a Ruídos: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se tornar sensível a pequenas variações nos dados de treinamento, incluindo ruídos.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Padronização Anormal: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aprender padrões que são específicos dos dados de treinamento, mas não são generalizáveis.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1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complexo em relação à quantidade de dados disponíveis, ele pode aprender a representar o ruído nos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Treinamento Excessivo: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muitas épocas ou permitir que ele veja os mesmos dados várias vezes pode levar ao memorização dos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ser mais propenso a sobreajuste, pois tem menos exemplos para aprender padrões gerais.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Ausência de 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 falta de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ou data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augmentation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permitir que o modelo se ajuste excessivamente aos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8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(desativação aleatória de neurônios durante o treinamento),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(penalização dos valores dos parâmetros) e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Normalization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ajudar a controlar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Coletar mais dados de treinamento pode reduzir o risco de sobreajuste, pois o modelo terá mais exemplos para aprender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Validação Cruzada: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validação cruzada pode ajudar a avaliar o desempenho do modelo em diferentes conjuntos de dados e identificar quando ele está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sobreajustando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Monitoramento do Desempenho: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Acompanhar o desempenho do modelo nos dados de treinamento e de validação/teste pode ajudar a identificar quando o sobreajuste está ocorrendo.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Simplificar 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Reduzir a complexidade do modelo, removendo camadas ou neurônios, pode ajudar a prevenir o sobreajuste.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9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7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Hiperparâmetros são configurações ajustáveis definidas antes do treinamento de um modelo de aprendizado de máquina. Eles não são aprendidos pelo modelo durante o treinamento, mas sim definidos pelo cientista de dados ou engenheiro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 Hiperparâmetros influenciam como o modelo é treinado e como ele aprende os padrões nos dados, afetando diretamente o desempenho e a capacidade de generalização do modelo. Exemplos de hiperparâmetros incluem a taxa de aprendizado, o número de camadas e neurônios em uma rede neural, os parâmetros de regularização e o tamanho do lote de treinamento. A escolha adequada de hiperparâmetros é crucial para otimizar o desempenho do modelo.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5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Detecção_de_dígitos_escritos_à_mão.ipynb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Exercício_detecção_de_peças_de_roupa.ipynb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0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1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subajuste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underfitting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que ocorre quando um modelo de rede neural não é capaz de capturar adequadamente os padrões e relações presentes nos dados de treinamento. Isso resulta em um modelo que não consegue se adaptar aos dados de forma suficientemente precisa, levando a um desempenho insatisfatório tanto nos dados de treinamento quanto nos dados de validação/teste. Em outras palavras, o modelo é muito simplificado para representar a complexidade dos dados.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subajuste: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Baixo: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uma baixa precisão e desempenho geral, tanto nos dados de treinamento quanto nos dados de validação/teste.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Erro de Treinamento Elevado: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erro de treinamento será relativamente alto, indicando que o modelo não consegue ajustar os dados de treinamento com precisão.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Baixa Complexidade: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costumam ser muito simples, com poucos parâmetros ou camadas, o que os torna incapazes de representar as nuances complexas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Incapacidade de Generalização: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Como o modelo não consegue capturar os padrões nos dados, ele terá dificuldade em generalizar para novos dados que não foram vistos durante o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0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subajuste: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Simples: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básico em relação à complexidade dos dados, ele não terá capacidade para se ajustar adequadamente.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Dificuldade de Representação: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Algumas redes neurais podem não ter camadas ou neurônios suficientes para representar a complexidade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Poucas Épocas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Um treinamento insuficiente pode resultar em subajuste, pois o modelo não teve oportunidade de aprender os padrões nos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não ser capaz de aprender com eficácia as características relevantes.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5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subajuste: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a Complexidade do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Adicionar mais camadas ou neurônios ao modelo pode ajudar a aumentar sua capacidade de representação.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Treinar por Mais Épocas: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mais épocas pode permitir que ele se ajuste melhor aos dados. No entanto, é importante monitorar o desempenho nos dados de validação para evitar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possível, coletar mais dados de treinamento pode ajudar o modelo a capturar melhor os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podem ajudar a evitar o subajuste controlando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Ajustar Hiperparâmetros: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Experimentar com diferentes hiperparâmetros, como taxa de aprendizado e tamanho do lote, pode ajudar a melhorar o desempenho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 err="1"/>
              <a:t>Datasets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852"/>
            <a:ext cx="11216148" cy="1767147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um modelo não é capaz de capturar adequadamente os relações e padrões presentes nos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modelo é muito simples </a:t>
            </a:r>
            <a:r>
              <a:rPr lang="pt-BR" b="0" i="0" dirty="0">
                <a:effectLst/>
              </a:rPr>
              <a:t>para representar a complexidade dos dados.</a:t>
            </a:r>
          </a:p>
          <a:p>
            <a:r>
              <a:rPr lang="pt-BR" dirty="0"/>
              <a:t>O modelo apresenta erro no conjunto de treinamento muito alto.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7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são: </a:t>
            </a:r>
            <a:r>
              <a:rPr lang="pt-BR" b="1" i="1" dirty="0"/>
              <a:t>modelo muito simples </a:t>
            </a:r>
            <a:r>
              <a:rPr lang="pt-BR" dirty="0"/>
              <a:t>(i.e., sem complexidade), </a:t>
            </a:r>
            <a:r>
              <a:rPr lang="pt-BR" b="1" i="1" dirty="0"/>
              <a:t>poucas épocas de treinamento </a:t>
            </a:r>
            <a:r>
              <a:rPr lang="pt-BR" dirty="0"/>
              <a:t>(i.e., insuficiente) e </a:t>
            </a:r>
            <a:r>
              <a:rPr lang="pt-BR" b="1" i="1" dirty="0"/>
              <a:t>falta de dados</a:t>
            </a:r>
            <a:r>
              <a:rPr lang="pt-BR" dirty="0"/>
              <a:t> (modelo falha em aprender as características relevantes).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9865"/>
            <a:ext cx="11216148" cy="1648134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a complexidade</a:t>
            </a:r>
            <a:r>
              <a:rPr lang="pt-BR" dirty="0"/>
              <a:t> do modelo (e.g., aumentar camadas e neurônios), </a:t>
            </a:r>
            <a:r>
              <a:rPr lang="pt-BR" b="1" i="1" dirty="0"/>
              <a:t>ajustar os hiperparâmetros </a:t>
            </a:r>
            <a:r>
              <a:rPr lang="pt-BR" dirty="0"/>
              <a:t>(e.g., passo de aprendizagem), </a:t>
            </a:r>
            <a:r>
              <a:rPr lang="pt-BR" b="1" i="1" dirty="0"/>
              <a:t>treinar por mais épocas </a:t>
            </a:r>
            <a:r>
              <a:rPr lang="pt-BR" dirty="0"/>
              <a:t>e </a:t>
            </a:r>
            <a:r>
              <a:rPr lang="pt-BR" b="1" i="1" dirty="0"/>
              <a:t>aumentar o conjunto de treinamento</a:t>
            </a:r>
            <a:r>
              <a:rPr lang="pt-BR" dirty="0"/>
              <a:t> se possível.</a:t>
            </a:r>
          </a:p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o modelo se </a:t>
            </a:r>
            <a:r>
              <a:rPr lang="pt-BR" b="1" i="1" dirty="0"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 e acaba perdendo a capacidade de generalizar para dados que não foram vistos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modelo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memoriza os dados de treinamento </a:t>
            </a:r>
            <a:r>
              <a:rPr lang="pt-BR" b="0" i="0" dirty="0">
                <a:effectLst/>
              </a:rPr>
              <a:t>em vez de aprender padrões gerais.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modelo apresenta erro no conjunto de treinamento muito baixo, próximo de zero.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665"/>
            <a:ext cx="11216148" cy="1743335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são: </a:t>
            </a:r>
            <a:r>
              <a:rPr lang="pt-BR" b="1" i="1" dirty="0"/>
              <a:t>modelo muito complexo </a:t>
            </a:r>
            <a:r>
              <a:rPr lang="pt-BR" dirty="0"/>
              <a:t>em relação à quantidade de dados, </a:t>
            </a:r>
            <a:r>
              <a:rPr lang="pt-BR" b="1" i="1" dirty="0"/>
              <a:t>treinamento excessivo </a:t>
            </a:r>
            <a:r>
              <a:rPr lang="pt-BR" dirty="0"/>
              <a:t>(</a:t>
            </a:r>
            <a:r>
              <a:rPr lang="pt-BR" b="0" i="0" dirty="0">
                <a:effectLst/>
              </a:rPr>
              <a:t>leva à memorização dos dados de treinamento)</a:t>
            </a:r>
            <a:r>
              <a:rPr lang="pt-BR" dirty="0"/>
              <a:t>, </a:t>
            </a:r>
            <a:r>
              <a:rPr lang="pt-BR" b="1" i="1" dirty="0"/>
              <a:t>f</a:t>
            </a:r>
            <a:r>
              <a:rPr lang="pt-BR" b="1" i="1" dirty="0">
                <a:effectLst/>
              </a:rPr>
              <a:t>alta de dados </a:t>
            </a:r>
            <a:r>
              <a:rPr lang="pt-BR" dirty="0">
                <a:effectLst/>
              </a:rPr>
              <a:t>(modelo tem poucos</a:t>
            </a:r>
            <a:r>
              <a:rPr lang="pt-BR" b="0" i="0" dirty="0">
                <a:effectLst/>
              </a:rPr>
              <a:t> exemplos para aprender padrões gerais).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os dados de treinamento</a:t>
            </a:r>
            <a:r>
              <a:rPr lang="pt-BR" dirty="0"/>
              <a:t>, se possível, </a:t>
            </a:r>
            <a:r>
              <a:rPr lang="pt-BR" b="1" i="1" dirty="0"/>
              <a:t>r</a:t>
            </a:r>
            <a:r>
              <a:rPr lang="pt-BR" b="1" i="1" dirty="0">
                <a:effectLst/>
              </a:rPr>
              <a:t>eduzir a complexidade do modelo</a:t>
            </a:r>
            <a:r>
              <a:rPr lang="pt-BR" b="1" i="1" dirty="0"/>
              <a:t> </a:t>
            </a:r>
            <a:r>
              <a:rPr lang="pt-BR" dirty="0"/>
              <a:t>(e.g., </a:t>
            </a:r>
            <a:r>
              <a:rPr lang="pt-BR" b="0" i="0" dirty="0">
                <a:effectLst/>
              </a:rPr>
              <a:t>removendo camadas ou neurônios), </a:t>
            </a:r>
            <a:r>
              <a:rPr lang="pt-BR" b="1" i="1" dirty="0">
                <a:effectLst/>
              </a:rPr>
              <a:t>aplicar técnicas de regularização </a:t>
            </a:r>
            <a:r>
              <a:rPr lang="pt-BR" b="0" i="0" dirty="0">
                <a:effectLst/>
              </a:rPr>
              <a:t>(e.g., </a:t>
            </a:r>
            <a:r>
              <a:rPr lang="pt-BR" b="0" i="1" dirty="0" err="1">
                <a:effectLst/>
              </a:rPr>
              <a:t>dropout</a:t>
            </a:r>
            <a:r>
              <a:rPr lang="pt-BR" b="0" i="0" dirty="0">
                <a:effectLst/>
              </a:rPr>
              <a:t>, regularizações L1 ou L2, </a:t>
            </a:r>
            <a:r>
              <a:rPr lang="pt-BR" b="1" i="1" dirty="0" err="1">
                <a:effectLst/>
              </a:rPr>
              <a:t>early</a:t>
            </a:r>
            <a:r>
              <a:rPr lang="pt-BR" b="1" i="1" dirty="0">
                <a:effectLst/>
              </a:rPr>
              <a:t>-stop</a:t>
            </a:r>
            <a:r>
              <a:rPr lang="pt-BR" b="0" i="0" dirty="0">
                <a:effectLst/>
              </a:rPr>
              <a:t> (</a:t>
            </a:r>
            <a:r>
              <a:rPr lang="pt-BR" dirty="0"/>
              <a:t>a</a:t>
            </a:r>
            <a:r>
              <a:rPr lang="pt-BR" b="0" i="0" dirty="0">
                <a:effectLst/>
              </a:rPr>
              <a:t>companhar os erros de treinamento e de teste ajuda a identificar quando o sobreajuste está ocorrendo).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8645"/>
            <a:ext cx="11216148" cy="2089356"/>
          </a:xfrm>
        </p:spPr>
        <p:txBody>
          <a:bodyPr>
            <a:normAutofit lnSpcReduction="10000"/>
          </a:bodyPr>
          <a:lstStyle/>
          <a:p>
            <a:r>
              <a:rPr lang="pt-BR" dirty="0">
                <a:effectLst/>
              </a:rPr>
              <a:t>Encontrar o equilíbrio certo entre a complexidade (ou flexibilidade) do modelo e sua capacidade de generalização é essencial para obter um modelo com bom desempenho.</a:t>
            </a:r>
          </a:p>
          <a:p>
            <a:r>
              <a:rPr lang="pt-BR" dirty="0"/>
              <a:t>Ou seja, devemos encontrar um </a:t>
            </a:r>
            <a:r>
              <a:rPr lang="pt-BR" dirty="0">
                <a:effectLst/>
              </a:rPr>
              <a:t>equilíbrio entre um modelo muito simples (subajuste) e um modelo muito complexo (sobreajuste).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38420-A23F-DE85-A170-45E0B437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365"/>
            <a:ext cx="10515600" cy="951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b="1" dirty="0"/>
              <a:t>Como encontramos esse </a:t>
            </a:r>
            <a:r>
              <a:rPr lang="pt-BR" sz="5400" b="1" dirty="0">
                <a:effectLst/>
              </a:rPr>
              <a:t>equilíbrio?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90258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/>
          <a:lstStyle/>
          <a:p>
            <a:r>
              <a:rPr lang="pt-BR" dirty="0"/>
              <a:t>Nossa ideia inicial foi treinar o modelo com todas os exemplos, pois quanto mais dados tivermos, melhor será seu treinamento.</a:t>
            </a:r>
          </a:p>
          <a:p>
            <a:r>
              <a:rPr lang="pt-BR" dirty="0"/>
              <a:t>Porém, quando a rede é treinada com todos os exemplos que possuímos, nós não temos um contexto para mensurar o quão bem ela se sai com dados nunca vistos anteriormente.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Generalizar vs. Sobreajustar.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ACEEF-0F17-B82A-D62D-51E980D81E7E}"/>
              </a:ext>
            </a:extLst>
          </p:cNvPr>
          <p:cNvSpPr/>
          <p:nvPr/>
        </p:nvSpPr>
        <p:spPr>
          <a:xfrm>
            <a:off x="98322" y="3084153"/>
            <a:ext cx="6548284" cy="629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B5B3C9E-B7D2-1262-B3E6-67BDA1AF41D7}"/>
              </a:ext>
            </a:extLst>
          </p:cNvPr>
          <p:cNvSpPr/>
          <p:nvPr/>
        </p:nvSpPr>
        <p:spPr>
          <a:xfrm rot="5400000">
            <a:off x="3195484" y="826778"/>
            <a:ext cx="353962" cy="6548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CCAAF-1FB7-D72B-8539-63477C29D465}"/>
              </a:ext>
            </a:extLst>
          </p:cNvPr>
          <p:cNvSpPr txBox="1"/>
          <p:nvPr/>
        </p:nvSpPr>
        <p:spPr>
          <a:xfrm>
            <a:off x="98320" y="4277903"/>
            <a:ext cx="65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Conjunto de dados com todos os exemplos (e.g., imagens) que foram coletados.</a:t>
            </a:r>
          </a:p>
        </p:txBody>
      </p:sp>
    </p:spTree>
    <p:extLst>
      <p:ext uri="{BB962C8B-B14F-4D97-AF65-F5344CB8AC3E}">
        <p14:creationId xmlns:p14="http://schemas.microsoft.com/office/powerpoint/2010/main" val="39167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dirty="0"/>
              <a:t>E se dividirmos o conjunto total de exemplos em subconjuntos?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treinamento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validação</a:t>
            </a:r>
            <a:endParaRPr lang="pt-BR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teste</a:t>
            </a:r>
            <a:endParaRPr lang="pt-BR" dirty="0">
              <a:effectLst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3CCE0A-2911-037A-D8A8-8B58FDFE8164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4695352-AA0B-095F-460A-BB9FCC8530C0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A450083-62C5-B841-123D-A9EE9ABF26E4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AB0AF8-615D-0889-3527-10EC78D8E2B7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como criar classificadores, em particular para classificação de imagens, utilizando redes neurais.</a:t>
            </a:r>
          </a:p>
          <a:p>
            <a:r>
              <a:rPr lang="pt-BR" dirty="0"/>
              <a:t>Após treinar o modelo, medimos sua acurácia e, após alguns testes básicos, verificamos que o modelo treinado reconhece as imagens muito bem.</a:t>
            </a:r>
          </a:p>
          <a:p>
            <a:r>
              <a:rPr lang="pt-BR" dirty="0"/>
              <a:t>Porém, essa análise simplista pode nos levar a uma falsa sensação de segurança.</a:t>
            </a:r>
          </a:p>
          <a:p>
            <a:r>
              <a:rPr lang="pt-BR" dirty="0"/>
              <a:t>Assim, neste tópico vamos explorar alguns problemas em torno desta análise superficial e aprender alguns métodos que podemos utilizar para evitar erros ao treinarmos uma rede neural de forma ingênua.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treinamento</a:t>
            </a:r>
            <a:r>
              <a:rPr lang="pt-BR" dirty="0">
                <a:effectLst/>
              </a:rPr>
              <a:t>: usado para ajustar os parâmetros (i.e., pesos) do modelo.</a:t>
            </a:r>
          </a:p>
          <a:p>
            <a:r>
              <a:rPr lang="pt-BR" dirty="0"/>
              <a:t>É o maior dos três subconjuntos.</a:t>
            </a:r>
            <a:endParaRPr lang="pt-BR" dirty="0">
              <a:effectLst/>
            </a:endParaRPr>
          </a:p>
          <a:p>
            <a:r>
              <a:rPr lang="pt-BR" b="1" i="1" dirty="0"/>
              <a:t>Tamanho do subconjunto</a:t>
            </a:r>
            <a:r>
              <a:rPr lang="pt-BR" dirty="0"/>
              <a:t>: </a:t>
            </a:r>
            <a:r>
              <a:rPr lang="pt-BR" dirty="0">
                <a:effectLst/>
              </a:rPr>
              <a:t>70% a 80% do total.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3CCE0A-2911-037A-D8A8-8B58FDFE8164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4695352-AA0B-095F-460A-BB9FCC8530C0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A450083-62C5-B841-123D-A9EE9ABF26E4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AB0AF8-615D-0889-3527-10EC78D8E2B7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94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0" y="1825624"/>
            <a:ext cx="5211097" cy="5032375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Conjunto de validação</a:t>
            </a:r>
            <a:r>
              <a:rPr lang="pt-BR" dirty="0"/>
              <a:t>: </a:t>
            </a:r>
            <a:r>
              <a:rPr lang="pt-BR" b="0" i="0" dirty="0">
                <a:effectLst/>
              </a:rPr>
              <a:t>usado para ajustar os hiperparâmetros do modelo (e.g., número de camadas e de nós, otimizador, função de ativação,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0" dirty="0">
                <a:effectLst/>
              </a:rPr>
              <a:t>Hiperparâmetros</a:t>
            </a:r>
            <a:r>
              <a:rPr lang="pt-BR" b="0" i="0" dirty="0">
                <a:effectLst/>
              </a:rPr>
              <a:t>: parâmetros que não são aprendidos durante o treinamento do modelo, mas que influenciam </a:t>
            </a:r>
            <a:r>
              <a:rPr lang="pt-BR" dirty="0"/>
              <a:t>seu</a:t>
            </a:r>
            <a:r>
              <a:rPr lang="pt-BR" b="0" i="0" dirty="0">
                <a:effectLst/>
              </a:rPr>
              <a:t> aprendizado</a:t>
            </a:r>
            <a:endParaRPr lang="pt-BR" dirty="0"/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A validação é importante para evitar o sobreajuste.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A13FA45-B0E6-AD00-6A7C-3B7A72CF3284}"/>
              </a:ext>
            </a:extLst>
          </p:cNvPr>
          <p:cNvGrpSpPr/>
          <p:nvPr/>
        </p:nvGrpSpPr>
        <p:grpSpPr>
          <a:xfrm>
            <a:off x="98322" y="3201269"/>
            <a:ext cx="6548285" cy="629264"/>
            <a:chOff x="98321" y="4027179"/>
            <a:chExt cx="6548285" cy="6292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CABB89E-8D63-A583-F90D-EA6B801B7D70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E1BB6F9-27F1-10EE-8556-D1E271B783E0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8333017-6A08-0EFC-DB6C-05BBC6B5F1A6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14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teste</a:t>
            </a:r>
            <a:r>
              <a:rPr lang="pt-BR" b="1" i="0" dirty="0">
                <a:effectLst/>
              </a:rPr>
              <a:t>:</a:t>
            </a:r>
            <a:r>
              <a:rPr lang="pt-BR" b="0" i="0" dirty="0">
                <a:effectLst/>
              </a:rPr>
              <a:t> conjunto mantido completamente separado durante todo o processo de desenvolvimento do modelo. </a:t>
            </a:r>
          </a:p>
          <a:p>
            <a:r>
              <a:rPr lang="pt-BR" dirty="0"/>
              <a:t>É</a:t>
            </a:r>
            <a:r>
              <a:rPr lang="pt-BR" b="0" i="0" dirty="0">
                <a:effectLst/>
              </a:rPr>
              <a:t> usado apenas no final para avaliar o desempenho do modelo em dados inéditos. </a:t>
            </a:r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F12C6A3-924A-7571-5F36-A7FB5487F322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FA8CB26-5801-2ABB-B1EE-59A42710492C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95A9737-F0CB-3C08-88C8-E869002E85CC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0FD1481-94AB-6D5B-F9AF-8A943C2BA262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53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F673-B517-8CF2-C7D0-BA7EE704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58EF7-640D-2D5F-8C4A-905DFEE6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34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pt-BR" dirty="0"/>
              <a:t>Exemplo: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 </a:t>
            </a:r>
            <a:r>
              <a:rPr lang="pt-BR" b="1" i="1" dirty="0" err="1"/>
              <a:t>Datasets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calçados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70" y="1825625"/>
            <a:ext cx="5474814" cy="5032376"/>
          </a:xfrm>
        </p:spPr>
        <p:txBody>
          <a:bodyPr/>
          <a:lstStyle/>
          <a:p>
            <a:r>
              <a:rPr lang="pt-BR" dirty="0"/>
              <a:t>Imaginem uma situação onde queremos treinar uma rede neural para reconhecer diferentes tipos de calçados.</a:t>
            </a:r>
          </a:p>
          <a:p>
            <a:r>
              <a:rPr lang="pt-BR" dirty="0"/>
              <a:t>É uma tarefa similar a ensinar alguém que nunca viu um calçado antes sobre o que eles realmente são para que no futuro quando essa pessoa ver um objeto ela poder decidir se ele é um calçado ou não.</a:t>
            </a:r>
          </a:p>
        </p:txBody>
      </p:sp>
      <p:pic>
        <p:nvPicPr>
          <p:cNvPr id="1026" name="Picture 2" descr="Barker Shoes | Official Website | English Shoemakers Since 1880 | Barker  Shoes UK">
            <a:extLst>
              <a:ext uri="{FF2B5EF4-FFF2-40B4-BE49-F238E27FC236}">
                <a16:creationId xmlns:a16="http://schemas.microsoft.com/office/drawing/2014/main" id="{4DE9A806-8537-1453-3A4C-2AD7E83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668"/>
            <a:ext cx="2606079" cy="16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ços baixos em Sapatos | eBay">
            <a:extLst>
              <a:ext uri="{FF2B5EF4-FFF2-40B4-BE49-F238E27FC236}">
                <a16:creationId xmlns:a16="http://schemas.microsoft.com/office/drawing/2014/main" id="{98243BFE-DB44-FC97-581C-F486B6A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1881529"/>
            <a:ext cx="2711945" cy="13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7 Essential Shoes for Men in 2023: Sneakers, Loafers, Boots, Dress Shoes,  and More | GQ">
            <a:extLst>
              <a:ext uri="{FF2B5EF4-FFF2-40B4-BE49-F238E27FC236}">
                <a16:creationId xmlns:a16="http://schemas.microsoft.com/office/drawing/2014/main" id="{CFC9462D-4929-503A-5AE8-14F616EC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7" y="5262470"/>
            <a:ext cx="2639302" cy="14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5 Best Water Shoes of 2023 | Reviews by Wirecutter">
            <a:extLst>
              <a:ext uri="{FF2B5EF4-FFF2-40B4-BE49-F238E27FC236}">
                <a16:creationId xmlns:a16="http://schemas.microsoft.com/office/drawing/2014/main" id="{A90F23CC-4FF6-721E-5625-5AC321D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3375627"/>
            <a:ext cx="2711945" cy="14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e - Wikipedia">
            <a:extLst>
              <a:ext uri="{FF2B5EF4-FFF2-40B4-BE49-F238E27FC236}">
                <a16:creationId xmlns:a16="http://schemas.microsoft.com/office/drawing/2014/main" id="{D02ACA22-9C4E-DF86-654C-61FC92B1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02" y="4920290"/>
            <a:ext cx="2278897" cy="1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9 Best Sandals of 2023 | Reviews by Wirecutter">
            <a:extLst>
              <a:ext uri="{FF2B5EF4-FFF2-40B4-BE49-F238E27FC236}">
                <a16:creationId xmlns:a16="http://schemas.microsoft.com/office/drawing/2014/main" id="{5E8C2F52-8C11-31F1-A6C1-2BFD37C7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" y="3623465"/>
            <a:ext cx="2278896" cy="15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a serem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22" y="1825625"/>
            <a:ext cx="5692062" cy="5032376"/>
          </a:xfrm>
        </p:spPr>
        <p:txBody>
          <a:bodyPr>
            <a:normAutofit/>
          </a:bodyPr>
          <a:lstStyle/>
          <a:p>
            <a:r>
              <a:rPr lang="pt-BR" dirty="0"/>
              <a:t>Sabemos que há uma enorme variedade de calçados e não há uma regra rígida sobre o que faz de um calçado um calçado. </a:t>
            </a:r>
          </a:p>
          <a:p>
            <a:r>
              <a:rPr lang="pt-BR" dirty="0"/>
              <a:t>Normalmente, seguindo o </a:t>
            </a:r>
            <a:r>
              <a:rPr lang="pt-BR" i="1" dirty="0"/>
              <a:t>workflow</a:t>
            </a:r>
            <a:r>
              <a:rPr lang="pt-BR" dirty="0"/>
              <a:t> de trabalho com ML, nós: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coletaríamos o maior número possível de imagens de calçados,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treinaríamos uma rede neural usando esse conjunto,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usaríamos o modelo treinado (i.e., inferências).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1035CD-E057-4083-DEDC-B5C9C0D8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" y="2182762"/>
            <a:ext cx="6244275" cy="3510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1936AA-5952-E1B7-D410-D7F97360CF8E}"/>
              </a:ext>
            </a:extLst>
          </p:cNvPr>
          <p:cNvSpPr txBox="1"/>
          <p:nvPr/>
        </p:nvSpPr>
        <p:spPr>
          <a:xfrm>
            <a:off x="1573160" y="5846544"/>
            <a:ext cx="325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exemplos de calçados em nossa base de dados, melhor!</a:t>
            </a:r>
          </a:p>
        </p:txBody>
      </p:sp>
    </p:spTree>
    <p:extLst>
      <p:ext uri="{BB962C8B-B14F-4D97-AF65-F5344CB8AC3E}">
        <p14:creationId xmlns:p14="http://schemas.microsoft.com/office/powerpoint/2010/main" val="1679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1825625"/>
            <a:ext cx="5119534" cy="5032376"/>
          </a:xfrm>
        </p:spPr>
        <p:txBody>
          <a:bodyPr>
            <a:normAutofit/>
          </a:bodyPr>
          <a:lstStyle/>
          <a:p>
            <a:r>
              <a:rPr lang="pt-BR" dirty="0"/>
              <a:t>Durante o treinamento, poderíamos observar resultados como os mostrados ao lado.</a:t>
            </a:r>
          </a:p>
          <a:p>
            <a:r>
              <a:rPr lang="pt-BR" dirty="0"/>
              <a:t>O modelo atinge uma acurácia de 100% em apenas 11 épocas!</a:t>
            </a:r>
          </a:p>
          <a:p>
            <a:r>
              <a:rPr lang="pt-BR" dirty="0"/>
              <a:t>Isso pode significar que criamos um modelo incrível que pode reconhecer calçados.</a:t>
            </a:r>
          </a:p>
          <a:p>
            <a:r>
              <a:rPr lang="pt-BR" dirty="0"/>
              <a:t>Então vamos usá-lo para realizar inferências com imagens inéditas de calçados!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CF722-1452-B29C-EA77-7C38AAA29CFB}"/>
              </a:ext>
            </a:extLst>
          </p:cNvPr>
          <p:cNvSpPr txBox="1"/>
          <p:nvPr/>
        </p:nvSpPr>
        <p:spPr>
          <a:xfrm>
            <a:off x="157316" y="2873375"/>
            <a:ext cx="26931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Acurácia de treinamento: </a:t>
            </a:r>
            <a:r>
              <a:rPr lang="pt-BR" sz="1400" b="1" dirty="0"/>
              <a:t>0.570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0.712</a:t>
            </a:r>
            <a:endParaRPr lang="pt-BR" sz="1400" dirty="0"/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0.823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0.915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0.927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0.933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0.947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0.961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0.977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0.995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1.000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280217-8A60-C147-F1A9-B84C7FEE2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10727" r="9690"/>
          <a:stretch/>
        </p:blipFill>
        <p:spPr>
          <a:xfrm>
            <a:off x="2850433" y="2735263"/>
            <a:ext cx="3819517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C3B8-867A-E62E-DB7C-D7FDB21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usar o modelo treinado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D3739-8AA5-83FC-FD68-4D082746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87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Mas então mostramos um sapato como este ao lado e ele falha em reconhecê-lo como um calçado. </a:t>
            </a:r>
          </a:p>
          <a:p>
            <a:r>
              <a:rPr lang="pt-BR" dirty="0"/>
              <a:t>Pensamos que o modelo era 100% preciso em reconhecer calçados. </a:t>
            </a:r>
          </a:p>
          <a:p>
            <a:r>
              <a:rPr lang="pt-BR" dirty="0"/>
              <a:t>Mas a realidade é que temos 100% de acurácia no reconhecimento dos tipos de calçados nos quais treinamos a rede neural e essa acurácia de 100% nos levou a uma falsa sensação de segurança de que o modelo funcionaria muito bem com qualquer outra imagem.</a:t>
            </a:r>
          </a:p>
        </p:txBody>
      </p:sp>
      <p:pic>
        <p:nvPicPr>
          <p:cNvPr id="3076" name="Picture 4" descr="SANDÁLIA TRICÔ MEXICANO">
            <a:extLst>
              <a:ext uri="{FF2B5EF4-FFF2-40B4-BE49-F238E27FC236}">
                <a16:creationId xmlns:a16="http://schemas.microsoft.com/office/drawing/2014/main" id="{3B4B3FC5-D9CB-7E0E-1DE1-66F9B7F1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t="19498" r="11004" b="22724"/>
          <a:stretch/>
        </p:blipFill>
        <p:spPr bwMode="auto">
          <a:xfrm>
            <a:off x="838200" y="2116021"/>
            <a:ext cx="4454013" cy="34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1C344-8388-CB68-DAAF-CE5F7E06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2001734"/>
            <a:ext cx="11051458" cy="2854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Acabamos de verificar que nosso modelo, inicialmente, perfeito não é tão perfeito assim.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O que fazer?</a:t>
            </a:r>
          </a:p>
        </p:txBody>
      </p:sp>
    </p:spTree>
    <p:extLst>
      <p:ext uri="{BB962C8B-B14F-4D97-AF65-F5344CB8AC3E}">
        <p14:creationId xmlns:p14="http://schemas.microsoft.com/office/powerpoint/2010/main" val="34571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208" y="1825624"/>
            <a:ext cx="647481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Nosso modelo falhou em atingir o objetivo final, que era </a:t>
            </a:r>
            <a:r>
              <a:rPr lang="pt-BR" b="1" i="1" dirty="0">
                <a:solidFill>
                  <a:srgbClr val="00B050"/>
                </a:solidFill>
              </a:rPr>
              <a:t>generalizar</a:t>
            </a:r>
            <a:r>
              <a:rPr lang="pt-BR" dirty="0"/>
              <a:t>.</a:t>
            </a:r>
          </a:p>
          <a:p>
            <a:r>
              <a:rPr lang="pt-BR" dirty="0"/>
              <a:t>Muito provavelmente ele ficou demasiadamente bom para reconhecer calçados apenas no conjunto em que foi treinado.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conhecido somo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  <a:p>
            <a:r>
              <a:rPr lang="pt-BR" dirty="0"/>
              <a:t>Precisamos de uma forma para analisar e evitar que o modelo se sobreajuste aos dados do conjunto de treinamento.</a:t>
            </a:r>
          </a:p>
          <a:p>
            <a:r>
              <a:rPr lang="pt-BR" dirty="0"/>
              <a:t>Para isso, dividimos o conjunto total de exemplos em subconjuntos.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550F7D-69E9-4DED-A680-898746B1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" y="1690688"/>
            <a:ext cx="3124417" cy="20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4C0A3A-BD98-D579-E74B-D1EF6905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6" y="3429000"/>
            <a:ext cx="2238810" cy="33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8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Antes de falarmos sobre a divisão do conjunto total de dados, vamos falar rapidamente sobre dois problemas comuns que modelos de ML podem apresentar, 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e 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447925" y="178764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729064" y="150735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971936" y="153116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135534" y="150628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328700" y="232783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219316" y="409594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5086869" y="180001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757665" y="178764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12458</TotalTime>
  <Words>2418</Words>
  <Application>Microsoft Office PowerPoint</Application>
  <PresentationFormat>Widescreen</PresentationFormat>
  <Paragraphs>207</Paragraphs>
  <Slides>27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Söhne</vt:lpstr>
      <vt:lpstr>Wingdings</vt:lpstr>
      <vt:lpstr>Tema do Office</vt:lpstr>
      <vt:lpstr>TP557 - Tópicos avançados em IoT e Machine Learning: Datasets</vt:lpstr>
      <vt:lpstr>O que vamos ver?</vt:lpstr>
      <vt:lpstr>Reconhecendo calçados</vt:lpstr>
      <vt:lpstr>Passos a serem seguidos</vt:lpstr>
      <vt:lpstr>Resultados do treinamento</vt:lpstr>
      <vt:lpstr>Hora de usar o modelo treinado</vt:lpstr>
      <vt:lpstr>Apresentação do PowerPoint</vt:lpstr>
      <vt:lpstr>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Apresentação do PowerPoint</vt:lpstr>
      <vt:lpstr>Dividir para conquistar!</vt:lpstr>
      <vt:lpstr>Dividir para conquistar!</vt:lpstr>
      <vt:lpstr>Dividir para conquistar!</vt:lpstr>
      <vt:lpstr>Dividir para conquistar!</vt:lpstr>
      <vt:lpstr>Dividir para conquistar!</vt:lpstr>
      <vt:lpstr>Apresentação do PowerPoint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2248</cp:revision>
  <dcterms:created xsi:type="dcterms:W3CDTF">2020-01-20T13:50:05Z</dcterms:created>
  <dcterms:modified xsi:type="dcterms:W3CDTF">2023-08-24T02:21:08Z</dcterms:modified>
</cp:coreProperties>
</file>