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06" r:id="rId3"/>
    <p:sldId id="442" r:id="rId4"/>
    <p:sldId id="427" r:id="rId5"/>
    <p:sldId id="428" r:id="rId6"/>
    <p:sldId id="456" r:id="rId7"/>
    <p:sldId id="457" r:id="rId8"/>
    <p:sldId id="431" r:id="rId9"/>
    <p:sldId id="451" r:id="rId10"/>
    <p:sldId id="454" r:id="rId11"/>
    <p:sldId id="429" r:id="rId12"/>
    <p:sldId id="435" r:id="rId13"/>
    <p:sldId id="432" r:id="rId14"/>
    <p:sldId id="433" r:id="rId15"/>
    <p:sldId id="434" r:id="rId16"/>
    <p:sldId id="453" r:id="rId17"/>
    <p:sldId id="436" r:id="rId18"/>
    <p:sldId id="440" r:id="rId19"/>
    <p:sldId id="437" r:id="rId20"/>
    <p:sldId id="445" r:id="rId21"/>
    <p:sldId id="449" r:id="rId22"/>
    <p:sldId id="450" r:id="rId23"/>
    <p:sldId id="452" r:id="rId24"/>
    <p:sldId id="455" r:id="rId25"/>
    <p:sldId id="460" r:id="rId26"/>
    <p:sldId id="461" r:id="rId27"/>
    <p:sldId id="462" r:id="rId28"/>
    <p:sldId id="444" r:id="rId29"/>
    <p:sldId id="430" r:id="rId30"/>
    <p:sldId id="441" r:id="rId31"/>
    <p:sldId id="426" r:id="rId32"/>
    <p:sldId id="405" r:id="rId33"/>
    <p:sldId id="293" r:id="rId34"/>
    <p:sldId id="306" r:id="rId35"/>
    <p:sldId id="438" r:id="rId36"/>
    <p:sldId id="443" r:id="rId37"/>
    <p:sldId id="446" r:id="rId38"/>
    <p:sldId id="447" r:id="rId39"/>
    <p:sldId id="448" r:id="rId40"/>
    <p:sldId id="458" r:id="rId41"/>
    <p:sldId id="459" r:id="rId4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89831" autoAdjust="0"/>
  </p:normalViewPr>
  <p:slideViewPr>
    <p:cSldViewPr snapToGrid="0">
      <p:cViewPr>
        <p:scale>
          <a:sx n="100" d="100"/>
          <a:sy n="100" d="100"/>
        </p:scale>
        <p:origin x="540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6652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8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048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704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https://ai.stackexchange.com/questions/21999/do-convolutional-neural-networks-perform-convolution-or-cross-correlation</a:t>
            </a:r>
          </a:p>
          <a:p>
            <a:r>
              <a:rPr lang="pt-BR" dirty="0"/>
              <a:t>[2] https://datascience.stackexchange.com/questions/40533/convolution-and-cross-correlation-in-cnn</a:t>
            </a:r>
          </a:p>
          <a:p>
            <a:r>
              <a:rPr lang="pt-BR" dirty="0"/>
              <a:t>[3] https://glassboxmedicine.com/2019/07/26/convolution-vs-cross-correlation/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8094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r>
              <a:rPr lang="pt-BR" dirty="0"/>
              <a:t>[1] https://datahacker.rs/one-layer-covolutional-neural-network/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31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https://courses.cs.washington.edu/courses/cse416/22su/lectures/10/lecture_10.pdf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683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https://courses.cs.washington.edu/courses/cse416/22su/lectures/10/lecture_10.pdf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1942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https://github.com/zz4fap/tp557-iot-ml/blob/main/examples/Classification_report.ipynb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https://colab.research.google.com/github/zz4fap/tp557-iot-ml/blob/master/exercises/Exercicio_metricas_de_classificacao.ipynb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convolução permite que as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CNNs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detectem padrões locais em uma imagem, como bordas, texturas e outras características. 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compartilhamento de parâmetros reduz drasticamente o número de parâmetros da rede, tornando-a mais eficiente e menos propensa 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overfitting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441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 err="1">
                <a:effectLst/>
                <a:latin typeface="Roboto" panose="02000000000000000000" pitchFamily="2" charset="0"/>
              </a:rPr>
              <a:t>With</a:t>
            </a:r>
            <a:r>
              <a:rPr lang="pt-BR" b="0" i="0" dirty="0">
                <a:effectLst/>
                <a:latin typeface="Roboto" panose="02000000000000000000" pitchFamily="2" charset="0"/>
              </a:rPr>
              <a:t> tabular data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159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https://dennybritz.com/posts/wildml/understanding-convolutional-neural-networks-for-nlp/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4796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  <a:p>
            <a:endParaRPr lang="pt-BR" dirty="0"/>
          </a:p>
          <a:p>
            <a:r>
              <a:rPr lang="pt-BR" dirty="0"/>
              <a:t>[1] https://dennybritz.com/posts/wildml/understanding-convolutional-neural-networks-for-nlp/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782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28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http://d2l.ai/chapter_convolutional-neural-networks/conv-layer.html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5651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https://d2l.ai/chapter_convolutional-neural-networks/padding-and-strides.html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6041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10" Type="http://schemas.openxmlformats.org/officeDocument/2006/relationships/image" Target="../media/image36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3783" y="819807"/>
            <a:ext cx="10092796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Introduzindo Convoluções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10" y="1825624"/>
            <a:ext cx="6180083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Cada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projetado para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extrair/detectar um tipo particular de característica</a:t>
            </a:r>
            <a:r>
              <a:rPr lang="pt-BR" b="0" i="0" dirty="0">
                <a:effectLst/>
              </a:rPr>
              <a:t>, como bordas, texturas, padrões ou partes específicas de objetos. </a:t>
            </a:r>
          </a:p>
          <a:p>
            <a:r>
              <a:rPr lang="pt-BR" b="0" i="0" dirty="0">
                <a:effectLst/>
              </a:rPr>
              <a:t>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aprendem automaticamente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detectar</a:t>
            </a:r>
            <a:r>
              <a:rPr lang="pt-BR" b="0" i="0" dirty="0">
                <a:effectLst/>
              </a:rPr>
              <a:t> as características mais relevantes para a tarefa específica em mãos.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Eles aprendem os valores dos elementos do tensor.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6185C9FF-69D2-32D6-6BFE-951A916EC030}"/>
              </a:ext>
            </a:extLst>
          </p:cNvPr>
          <p:cNvGrpSpPr/>
          <p:nvPr/>
        </p:nvGrpSpPr>
        <p:grpSpPr>
          <a:xfrm>
            <a:off x="2498616" y="2116269"/>
            <a:ext cx="1315770" cy="3142920"/>
            <a:chOff x="1479112" y="2137290"/>
            <a:chExt cx="1315770" cy="3142920"/>
          </a:xfrm>
        </p:grpSpPr>
        <p:graphicFrame>
          <p:nvGraphicFramePr>
            <p:cNvPr id="11" name="Tabela 4">
              <a:extLst>
                <a:ext uri="{FF2B5EF4-FFF2-40B4-BE49-F238E27FC236}">
                  <a16:creationId xmlns:a16="http://schemas.microsoft.com/office/drawing/2014/main" id="{D5E74F44-732E-04E1-98FF-1419FE3E904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4126363"/>
                </p:ext>
              </p:extLst>
            </p:nvPr>
          </p:nvGraphicFramePr>
          <p:xfrm>
            <a:off x="1835594" y="4291611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12" name="Tabela 4">
              <a:extLst>
                <a:ext uri="{FF2B5EF4-FFF2-40B4-BE49-F238E27FC236}">
                  <a16:creationId xmlns:a16="http://schemas.microsoft.com/office/drawing/2014/main" id="{60391CC2-9E61-71B5-64F6-3AB866A2C48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02679664"/>
                </p:ext>
              </p:extLst>
            </p:nvPr>
          </p:nvGraphicFramePr>
          <p:xfrm>
            <a:off x="1657353" y="4377897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13" name="Tabela 4">
              <a:extLst>
                <a:ext uri="{FF2B5EF4-FFF2-40B4-BE49-F238E27FC236}">
                  <a16:creationId xmlns:a16="http://schemas.microsoft.com/office/drawing/2014/main" id="{157D61E9-8994-CBA8-31AC-23373C3F1586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73604609"/>
                </p:ext>
              </p:extLst>
            </p:nvPr>
          </p:nvGraphicFramePr>
          <p:xfrm>
            <a:off x="1609835" y="2546946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8483D0-48E7-B237-081C-34EAEA330107}"/>
                </a:ext>
              </a:extLst>
            </p:cNvPr>
            <p:cNvSpPr txBox="1"/>
            <p:nvPr/>
          </p:nvSpPr>
          <p:spPr>
            <a:xfrm>
              <a:off x="1479112" y="2137290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2D</a:t>
              </a:r>
            </a:p>
          </p:txBody>
        </p:sp>
        <p:graphicFrame>
          <p:nvGraphicFramePr>
            <p:cNvPr id="15" name="Tabela 4">
              <a:extLst>
                <a:ext uri="{FF2B5EF4-FFF2-40B4-BE49-F238E27FC236}">
                  <a16:creationId xmlns:a16="http://schemas.microsoft.com/office/drawing/2014/main" id="{10981081-BA12-4BAA-438B-8DC350A059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249505512"/>
                </p:ext>
              </p:extLst>
            </p:nvPr>
          </p:nvGraphicFramePr>
          <p:xfrm>
            <a:off x="1479112" y="4538530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BCD3537-0FCB-3330-6585-BBB805A7FC30}"/>
                </a:ext>
              </a:extLst>
            </p:cNvPr>
            <p:cNvSpPr txBox="1"/>
            <p:nvPr/>
          </p:nvSpPr>
          <p:spPr>
            <a:xfrm>
              <a:off x="1662830" y="3874261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9718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Vamos ignorar os canais por enquanto e ver como uma operação de convolução funciona com dados bidimensionais.</a:t>
                </a:r>
              </a:p>
              <a:p>
                <a:r>
                  <a:rPr lang="pt-BR" dirty="0"/>
                  <a:t>O símbolo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r>
                  <a:rPr lang="pt-BR" dirty="0"/>
                  <a:t> representa a operação de “convolução”.</a:t>
                </a:r>
              </a:p>
              <a:p>
                <a:r>
                  <a:rPr lang="pt-BR" dirty="0"/>
                  <a:t>A entrada é chamada de </a:t>
                </a:r>
                <a:r>
                  <a:rPr lang="pt-BR" b="1" i="1" dirty="0"/>
                  <a:t>input </a:t>
                </a:r>
                <a:r>
                  <a:rPr lang="pt-BR" b="1" i="1" dirty="0" err="1"/>
                  <a:t>feature</a:t>
                </a:r>
                <a:r>
                  <a:rPr lang="pt-BR" b="1" i="1" dirty="0"/>
                  <a:t> map</a:t>
                </a:r>
                <a:r>
                  <a:rPr lang="pt-BR" i="1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filtro</a:t>
                </a:r>
                <a:r>
                  <a:rPr lang="pt-BR" dirty="0"/>
                  <a:t> também é chamado de “</a:t>
                </a:r>
                <a:r>
                  <a:rPr lang="pt-BR" b="1" i="1" dirty="0"/>
                  <a:t>kernel</a:t>
                </a:r>
                <a:r>
                  <a:rPr lang="pt-BR" dirty="0"/>
                  <a:t>”.</a:t>
                </a:r>
              </a:p>
              <a:p>
                <a:r>
                  <a:rPr lang="pt-BR" dirty="0"/>
                  <a:t>O operação é representada pela equação ao lado.</a:t>
                </a:r>
              </a:p>
            </p:txBody>
          </p:sp>
        </mc:Choice>
        <mc:Fallback xmlns="">
          <p:sp>
            <p:nvSpPr>
              <p:cNvPr id="6" name="Espaço Reservado para Conteúdo 5">
                <a:extLst>
                  <a:ext uri="{FF2B5EF4-FFF2-40B4-BE49-F238E27FC236}">
                    <a16:creationId xmlns:a16="http://schemas.microsoft.com/office/drawing/2014/main" id="{96C3292B-4443-865B-28D7-E54C4111F0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43145" y="1825624"/>
                <a:ext cx="5833242" cy="5032375"/>
              </a:xfrm>
              <a:blipFill>
                <a:blip r:embed="rId3"/>
                <a:stretch>
                  <a:fillRect l="-1881" t="-2663" r="-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66073508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89380067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2385079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?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  <p:sp>
        <p:nvSpPr>
          <p:cNvPr id="3" name="Seta: para Baixo 2">
            <a:extLst>
              <a:ext uri="{FF2B5EF4-FFF2-40B4-BE49-F238E27FC236}">
                <a16:creationId xmlns:a16="http://schemas.microsoft.com/office/drawing/2014/main" id="{20FFCDFB-D30B-EE37-7EBD-E01B18A1100B}"/>
              </a:ext>
            </a:extLst>
          </p:cNvPr>
          <p:cNvSpPr/>
          <p:nvPr/>
        </p:nvSpPr>
        <p:spPr>
          <a:xfrm>
            <a:off x="2869324" y="3932649"/>
            <a:ext cx="735724" cy="6268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39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92333203-DD75-95F3-445A-FF387DB74693}"/>
              </a:ext>
            </a:extLst>
          </p:cNvPr>
          <p:cNvCxnSpPr>
            <a:cxnSpLocks/>
          </p:cNvCxnSpPr>
          <p:nvPr/>
        </p:nvCxnSpPr>
        <p:spPr>
          <a:xfrm>
            <a:off x="1707356" y="2546919"/>
            <a:ext cx="189769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F4CF36CD-4569-3C2D-7DC0-625C74DE6CB4}"/>
              </a:ext>
            </a:extLst>
          </p:cNvPr>
          <p:cNvCxnSpPr/>
          <p:nvPr/>
        </p:nvCxnSpPr>
        <p:spPr>
          <a:xfrm>
            <a:off x="1707356" y="3288506"/>
            <a:ext cx="189769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DA86514-C355-EB56-2B2A-46EBD71C9F8B}"/>
              </a:ext>
            </a:extLst>
          </p:cNvPr>
          <p:cNvCxnSpPr/>
          <p:nvPr/>
        </p:nvCxnSpPr>
        <p:spPr>
          <a:xfrm>
            <a:off x="838200" y="3288506"/>
            <a:ext cx="1896242" cy="185513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calcular a convolução, começamos com a </a:t>
            </a:r>
            <a:r>
              <a:rPr lang="pt-BR" b="1" i="1" dirty="0"/>
              <a:t>janela de convolução</a:t>
            </a:r>
            <a:r>
              <a:rPr lang="pt-BR" dirty="0"/>
              <a:t> no canto superior esquerdo do tensor de entrada.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=0∗0+1∗1+3∗2+4∗3=19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Agrupar 17">
            <a:extLst>
              <a:ext uri="{FF2B5EF4-FFF2-40B4-BE49-F238E27FC236}">
                <a16:creationId xmlns:a16="http://schemas.microsoft.com/office/drawing/2014/main" id="{3D4840A5-A7FE-7736-7256-0BF65657B1E6}"/>
              </a:ext>
            </a:extLst>
          </p:cNvPr>
          <p:cNvGrpSpPr/>
          <p:nvPr/>
        </p:nvGrpSpPr>
        <p:grpSpPr>
          <a:xfrm>
            <a:off x="838200" y="2177587"/>
            <a:ext cx="4311868" cy="1481852"/>
            <a:chOff x="838200" y="2503408"/>
            <a:chExt cx="4311868" cy="14818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7" name="Tabela 4">
                  <a:extLst>
                    <a:ext uri="{FF2B5EF4-FFF2-40B4-BE49-F238E27FC236}">
                      <a16:creationId xmlns:a16="http://schemas.microsoft.com/office/drawing/2014/main" id="{C4C2D6BD-31E3-2F49-63EB-CFE4150DDAF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58000016"/>
                    </p:ext>
                  </p:extLst>
                </p:nvPr>
              </p:nvGraphicFramePr>
              <p:xfrm>
                <a:off x="838200" y="2872740"/>
                <a:ext cx="1305909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/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312480A3-50D2-93DB-2FC2-4DBF0CE8B1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2286" y="316965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/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1" name="CaixaDeTexto 10">
                  <a:extLst>
                    <a:ext uri="{FF2B5EF4-FFF2-40B4-BE49-F238E27FC236}">
                      <a16:creationId xmlns:a16="http://schemas.microsoft.com/office/drawing/2014/main" id="{1CBE637D-BCDA-1557-B962-763A4DEE29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220" y="3108104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4">
                  <a:extLst>
                    <a:ext uri="{FF2B5EF4-FFF2-40B4-BE49-F238E27FC236}">
                      <a16:creationId xmlns:a16="http://schemas.microsoft.com/office/drawing/2014/main" id="{09CC5A7F-CFC9-B6FB-7B31-611EFC1892D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3965621"/>
                    </p:ext>
                  </p:extLst>
                </p:nvPr>
              </p:nvGraphicFramePr>
              <p:xfrm>
                <a:off x="427946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DD30C51-7FC3-C492-E7BB-85C7BC47423B}"/>
                </a:ext>
              </a:extLst>
            </p:cNvPr>
            <p:cNvSpPr txBox="1"/>
            <p:nvPr/>
          </p:nvSpPr>
          <p:spPr>
            <a:xfrm>
              <a:off x="838200" y="2503408"/>
              <a:ext cx="1294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6C8B262-6054-1EC9-24FC-F0E6F6CB657D}"/>
                </a:ext>
              </a:extLst>
            </p:cNvPr>
            <p:cNvSpPr txBox="1"/>
            <p:nvPr/>
          </p:nvSpPr>
          <p:spPr>
            <a:xfrm>
              <a:off x="2746265" y="2673169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2EBEA7C-E891-80AF-EB7F-19CD72A35768}"/>
                </a:ext>
              </a:extLst>
            </p:cNvPr>
            <p:cNvSpPr txBox="1"/>
            <p:nvPr/>
          </p:nvSpPr>
          <p:spPr>
            <a:xfrm>
              <a:off x="4279461" y="2673169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/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8" name="Tabela 4">
                  <a:extLst>
                    <a:ext uri="{FF2B5EF4-FFF2-40B4-BE49-F238E27FC236}">
                      <a16:creationId xmlns:a16="http://schemas.microsoft.com/office/drawing/2014/main" id="{5F214703-DA81-DEF4-831A-390E707C56EF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03282144"/>
                    </p:ext>
                  </p:extLst>
                </p:nvPr>
              </p:nvGraphicFramePr>
              <p:xfrm>
                <a:off x="2734442" y="305816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</p:grp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1ED2284E-862D-3385-A95D-08F11A4C58CC}"/>
              </a:ext>
            </a:extLst>
          </p:cNvPr>
          <p:cNvCxnSpPr>
            <a:cxnSpLocks/>
          </p:cNvCxnSpPr>
          <p:nvPr/>
        </p:nvCxnSpPr>
        <p:spPr>
          <a:xfrm>
            <a:off x="838200" y="2546919"/>
            <a:ext cx="1896242" cy="18542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C76E058-0378-65D5-ADEC-A97A871CBAFE}"/>
              </a:ext>
            </a:extLst>
          </p:cNvPr>
          <p:cNvSpPr txBox="1"/>
          <p:nvPr/>
        </p:nvSpPr>
        <p:spPr>
          <a:xfrm>
            <a:off x="57258" y="1768803"/>
            <a:ext cx="88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Janela de convolução</a:t>
            </a:r>
          </a:p>
        </p:txBody>
      </p:sp>
      <p:cxnSp>
        <p:nvCxnSpPr>
          <p:cNvPr id="46" name="Conector: Curvo 45">
            <a:extLst>
              <a:ext uri="{FF2B5EF4-FFF2-40B4-BE49-F238E27FC236}">
                <a16:creationId xmlns:a16="http://schemas.microsoft.com/office/drawing/2014/main" id="{7A7C2766-37C5-C0D2-ED4B-9B2709D52B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1889" y="2392413"/>
            <a:ext cx="635861" cy="3372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62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1" y="1825624"/>
            <a:ext cx="5663325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=1∗0+2∗1+4∗2+5∗3=25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99819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9264833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5003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1007" y="1825624"/>
            <a:ext cx="5465379" cy="5032375"/>
          </a:xfrm>
        </p:spPr>
        <p:txBody>
          <a:bodyPr>
            <a:normAutofit/>
          </a:bodyPr>
          <a:lstStyle/>
          <a:p>
            <a:r>
              <a:rPr lang="pt-BR" dirty="0"/>
              <a:t>Ao chegar-se ao final das colunas do tensor de entrada, volta-se ao seu início, deslizando a janela um elemento para baixo, ou seja, uma linha.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=3∗0+4∗1+6∗2+7∗3=37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675225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316034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pt-B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31943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1 canal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Em seguida, deslizamos a janela um elemento para a direita. </a:t>
            </a:r>
          </a:p>
          <a:p>
            <a:r>
              <a:rPr lang="pt-BR" dirty="0"/>
              <a:t>Esse processo se repete até que a janela de convolução tenha percorrido todo o tensor de entrada.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=4∗0+5∗1+7∗2+8∗3=43</m:t>
                      </m:r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989712"/>
              </a:xfrm>
              <a:prstGeom prst="rect">
                <a:avLst/>
              </a:prstGeom>
              <a:blipFill>
                <a:blip r:embed="rId3"/>
                <a:stretch>
                  <a:fillRect l="-1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5348438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/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3970131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46392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Mapa de características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3063" y="1825624"/>
            <a:ext cx="5663324" cy="5032375"/>
          </a:xfrm>
        </p:spPr>
        <p:txBody>
          <a:bodyPr>
            <a:normAutofit/>
          </a:bodyPr>
          <a:lstStyle/>
          <a:p>
            <a:r>
              <a:rPr lang="pt-BR" dirty="0"/>
              <a:t>Lembrando que o objetivo dos </a:t>
            </a:r>
            <a:r>
              <a:rPr lang="pt-BR" i="1" dirty="0"/>
              <a:t>kernels</a:t>
            </a:r>
            <a:r>
              <a:rPr lang="pt-BR" dirty="0"/>
              <a:t> é extrair características.</a:t>
            </a:r>
          </a:p>
          <a:p>
            <a:r>
              <a:rPr lang="pt-BR"/>
              <a:t>Portanto, </a:t>
            </a:r>
            <a:r>
              <a:rPr lang="pt-BR" dirty="0"/>
              <a:t>o</a:t>
            </a:r>
            <a:r>
              <a:rPr lang="pt-BR"/>
              <a:t> </a:t>
            </a:r>
            <a:r>
              <a:rPr lang="pt-BR" dirty="0"/>
              <a:t>resultado da operação de convolução é chamado de </a:t>
            </a:r>
            <a:r>
              <a:rPr lang="pt-BR" b="1" i="1" dirty="0"/>
              <a:t>mapa de características</a:t>
            </a:r>
            <a:r>
              <a:rPr lang="pt-BR" dirty="0"/>
              <a:t>.</a:t>
            </a:r>
          </a:p>
          <a:p>
            <a:r>
              <a:rPr lang="pt-BR" dirty="0"/>
              <a:t>Pois ele pode ser considerado como as representações (i.e., características) aprendidas nas dimensões espaciais (por exemplo, largura e altura) para a camada subsequente.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/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pt-BR" sz="28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D08B629D-258D-3010-3F74-6583162CD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20" y="4521472"/>
                <a:ext cx="5663325" cy="1558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ela 4">
            <a:extLst>
              <a:ext uri="{FF2B5EF4-FFF2-40B4-BE49-F238E27FC236}">
                <a16:creationId xmlns:a16="http://schemas.microsoft.com/office/drawing/2014/main" id="{C4C2D6BD-31E3-2F49-63EB-CFE4150DD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0419343"/>
              </p:ext>
            </p:extLst>
          </p:nvPr>
        </p:nvGraphicFramePr>
        <p:xfrm>
          <a:off x="838200" y="2546919"/>
          <a:ext cx="130590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24038687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704462"/>
                  </a:ext>
                </a:extLst>
              </a:tr>
            </a:tbl>
          </a:graphicData>
        </a:graphic>
      </p:graphicFrame>
      <p:graphicFrame>
        <p:nvGraphicFramePr>
          <p:cNvPr id="8" name="Tabela 4">
            <a:extLst>
              <a:ext uri="{FF2B5EF4-FFF2-40B4-BE49-F238E27FC236}">
                <a16:creationId xmlns:a16="http://schemas.microsoft.com/office/drawing/2014/main" id="{5F214703-DA81-DEF4-831A-390E707C56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7045395"/>
              </p:ext>
            </p:extLst>
          </p:nvPr>
        </p:nvGraphicFramePr>
        <p:xfrm>
          <a:off x="273444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/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12480A3-50D2-93DB-2FC2-4DBF0CE8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286" y="2843838"/>
                <a:ext cx="578069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/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1CBE637D-BCDA-1557-B962-763A4DEE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220" y="2782283"/>
                <a:ext cx="57806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ela 4">
            <a:extLst>
              <a:ext uri="{FF2B5EF4-FFF2-40B4-BE49-F238E27FC236}">
                <a16:creationId xmlns:a16="http://schemas.microsoft.com/office/drawing/2014/main" id="{09CC5A7F-CFC9-B6FB-7B31-611EFC1892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1819327"/>
              </p:ext>
            </p:extLst>
          </p:nvPr>
        </p:nvGraphicFramePr>
        <p:xfrm>
          <a:off x="4279462" y="2732339"/>
          <a:ext cx="87060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303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35303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1DD30C51-7FC3-C492-E7BB-85C7BC47423B}"/>
              </a:ext>
            </a:extLst>
          </p:cNvPr>
          <p:cNvSpPr txBox="1"/>
          <p:nvPr/>
        </p:nvSpPr>
        <p:spPr>
          <a:xfrm>
            <a:off x="838200" y="2177587"/>
            <a:ext cx="1294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6C8B262-6054-1EC9-24FC-F0E6F6CB657D}"/>
              </a:ext>
            </a:extLst>
          </p:cNvPr>
          <p:cNvSpPr txBox="1"/>
          <p:nvPr/>
        </p:nvSpPr>
        <p:spPr>
          <a:xfrm>
            <a:off x="2746265" y="2347348"/>
            <a:ext cx="858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Kernel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EBEA7C-E891-80AF-EB7F-19CD72A35768}"/>
              </a:ext>
            </a:extLst>
          </p:cNvPr>
          <p:cNvSpPr txBox="1"/>
          <p:nvPr/>
        </p:nvSpPr>
        <p:spPr>
          <a:xfrm>
            <a:off x="4279461" y="2347348"/>
            <a:ext cx="87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63425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DB7399-AC46-A6E1-01FA-F088ADE4F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Stride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C3292B-4443-865B-28D7-E54C4111F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4262" y="1825624"/>
            <a:ext cx="6222125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Neste exemplo anterior, deslizamos a janela um elemento por vez. </a:t>
            </a:r>
          </a:p>
          <a:p>
            <a:r>
              <a:rPr lang="pt-BR" dirty="0"/>
              <a:t>Porém, às vezes, seja por eficiência computacional ou porque desejamos reduzir a resolução, movemos a janela mais de um elemento por vez.</a:t>
            </a:r>
          </a:p>
          <a:p>
            <a:r>
              <a:rPr lang="pt-BR" dirty="0"/>
              <a:t>Esse parâmetro é chamado de </a:t>
            </a:r>
            <a:r>
              <a:rPr lang="pt-BR" i="1" dirty="0" err="1"/>
              <a:t>stride</a:t>
            </a:r>
            <a:r>
              <a:rPr lang="pt-BR" dirty="0"/>
              <a:t>.</a:t>
            </a:r>
          </a:p>
          <a:p>
            <a:r>
              <a:rPr lang="pt-BR" dirty="0"/>
              <a:t>No exemplo ao lado, o </a:t>
            </a:r>
            <a:r>
              <a:rPr lang="pt-BR" i="1" dirty="0" err="1"/>
              <a:t>stride</a:t>
            </a:r>
            <a:r>
              <a:rPr lang="pt-BR" dirty="0"/>
              <a:t> é de 2 para deslizamentos ao longo das colunas e linhas.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Porém, ele pode ser diferente para deslocamentos ao longo das linhas e colunas.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6E1BB7-2D62-10DF-A8BC-66B8B5DCE9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335" y="1900784"/>
            <a:ext cx="3769035" cy="488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99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93526-2643-38B3-0F79-2A58A0F3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Convolução ou correlação cruzada?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D259D8-2FCF-3974-1561-D1364A9EC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324" y="1825624"/>
            <a:ext cx="60960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As operações em uma CNN, embora sejam chamadas de convoluções, são implementadas como correlações cruzadas na maioria das bibliotecas.</a:t>
            </a:r>
          </a:p>
          <a:p>
            <a:r>
              <a:rPr lang="pt-BR" b="0" i="0" dirty="0">
                <a:effectLst/>
              </a:rPr>
              <a:t>Ao contrário das convoluções tradicionais, as </a:t>
            </a:r>
            <a:r>
              <a:rPr lang="pt-BR" b="0" i="0" dirty="0" err="1">
                <a:effectLst/>
              </a:rPr>
              <a:t>CNNs</a:t>
            </a:r>
            <a:r>
              <a:rPr lang="pt-BR" b="0" i="0" dirty="0">
                <a:effectLst/>
              </a:rPr>
              <a:t> não invertem o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No entanto,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isso não importa</a:t>
            </a:r>
            <a:r>
              <a:rPr lang="pt-BR" b="0" i="0" dirty="0">
                <a:effectLst/>
              </a:rPr>
              <a:t>, pois os </a:t>
            </a:r>
            <a:r>
              <a:rPr lang="pt-BR" b="1" i="1" dirty="0">
                <a:effectLst/>
              </a:rPr>
              <a:t>kernels</a:t>
            </a:r>
            <a:r>
              <a:rPr lang="pt-BR" b="0" i="0" dirty="0">
                <a:effectLst/>
              </a:rPr>
              <a:t> são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aprendidos</a:t>
            </a:r>
            <a:r>
              <a:rPr lang="pt-BR" b="0" i="0" dirty="0">
                <a:effectLst/>
              </a:rPr>
              <a:t> e podem se adaptar tanto à correlação cruzada quanto à convolução, de acordo com os dados.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/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DB03602D-C752-319A-4E0C-B2FB849B2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769" y="4341811"/>
                <a:ext cx="6095998" cy="1558825"/>
              </a:xfrm>
              <a:prstGeom prst="rect">
                <a:avLst/>
              </a:prstGeom>
              <a:blipFill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/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800" b="0" i="0" smtClean="0">
                          <a:latin typeface="Cambria Math" panose="02040503050406030204" pitchFamily="18" charset="0"/>
                        </a:rPr>
                        <m:t>output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i="1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⊛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7F322521-45CB-3869-26AB-BCD9F5D56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010" y="1943160"/>
                <a:ext cx="6095999" cy="1558825"/>
              </a:xfrm>
              <a:prstGeom prst="rect">
                <a:avLst/>
              </a:prstGeom>
              <a:blipFill>
                <a:blip r:embed="rId4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Esquerda 3">
            <a:extLst>
              <a:ext uri="{FF2B5EF4-FFF2-40B4-BE49-F238E27FC236}">
                <a16:creationId xmlns:a16="http://schemas.microsoft.com/office/drawing/2014/main" id="{BDAD0916-6546-14FF-9C8D-5390D356A83F}"/>
              </a:ext>
            </a:extLst>
          </p:cNvPr>
          <p:cNvSpPr/>
          <p:nvPr/>
        </p:nvSpPr>
        <p:spPr>
          <a:xfrm rot="16200000">
            <a:off x="2795391" y="1212215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E0047B6-B460-555E-A0C6-4578190E1737}"/>
              </a:ext>
            </a:extLst>
          </p:cNvPr>
          <p:cNvSpPr txBox="1"/>
          <p:nvPr/>
        </p:nvSpPr>
        <p:spPr>
          <a:xfrm>
            <a:off x="515010" y="3768746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Convolução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41252DA0-FF01-2733-F699-602C97C6C0A4}"/>
              </a:ext>
            </a:extLst>
          </p:cNvPr>
          <p:cNvSpPr/>
          <p:nvPr/>
        </p:nvSpPr>
        <p:spPr>
          <a:xfrm rot="16200000">
            <a:off x="2677150" y="3640060"/>
            <a:ext cx="368595" cy="492935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ABE3302-5259-399A-0E22-12ACD8479E69}"/>
              </a:ext>
            </a:extLst>
          </p:cNvPr>
          <p:cNvSpPr txBox="1"/>
          <p:nvPr/>
        </p:nvSpPr>
        <p:spPr>
          <a:xfrm>
            <a:off x="396769" y="6196591"/>
            <a:ext cx="492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accent2"/>
                </a:solidFill>
              </a:rPr>
              <a:t>Correlação cruzada</a:t>
            </a:r>
          </a:p>
        </p:txBody>
      </p:sp>
    </p:spTree>
    <p:extLst>
      <p:ext uri="{BB962C8B-B14F-4D97-AF65-F5344CB8AC3E}">
        <p14:creationId xmlns:p14="http://schemas.microsoft.com/office/powerpoint/2010/main" val="509993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0F2B3-45CD-847C-2A26-4FC3420E0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635" y="1825624"/>
            <a:ext cx="4288220" cy="5032375"/>
          </a:xfrm>
        </p:spPr>
        <p:txBody>
          <a:bodyPr>
            <a:normAutofit/>
          </a:bodyPr>
          <a:lstStyle/>
          <a:p>
            <a:r>
              <a:rPr lang="pt-BR" dirty="0"/>
              <a:t>Em geral, se a imagem tem 3 dimensões, o </a:t>
            </a:r>
            <a:r>
              <a:rPr lang="pt-BR" b="1" i="1" dirty="0"/>
              <a:t>kernel</a:t>
            </a:r>
            <a:r>
              <a:rPr lang="pt-BR" dirty="0"/>
              <a:t> também terá 3 dimensões.</a:t>
            </a:r>
          </a:p>
          <a:p>
            <a:r>
              <a:rPr lang="pt-BR" dirty="0"/>
              <a:t>Para entender a operação, podemos dividi-la em 3 operações de convolução separadas que têm seus resultados somados ao final para gerar a saída.</a:t>
            </a:r>
          </a:p>
          <a:p>
            <a:r>
              <a:rPr lang="pt-BR" dirty="0"/>
              <a:t>Usando um </a:t>
            </a:r>
            <a:r>
              <a:rPr lang="pt-BR" i="1" dirty="0" err="1"/>
              <a:t>stride</a:t>
            </a:r>
            <a:r>
              <a:rPr lang="pt-BR" dirty="0"/>
              <a:t> = 1, temos.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DDA8A0-1355-BFAC-FC9A-9832CE0C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DC97C772-8406-C1B6-0304-9674F8F2B93F}"/>
              </a:ext>
            </a:extLst>
          </p:cNvPr>
          <p:cNvSpPr/>
          <p:nvPr/>
        </p:nvSpPr>
        <p:spPr>
          <a:xfrm>
            <a:off x="2051049" y="3327400"/>
            <a:ext cx="1263651" cy="14859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9079706-A133-393C-E0A1-1E8469F76249}"/>
              </a:ext>
            </a:extLst>
          </p:cNvPr>
          <p:cNvCxnSpPr/>
          <p:nvPr/>
        </p:nvCxnSpPr>
        <p:spPr>
          <a:xfrm flipV="1">
            <a:off x="2705100" y="2238375"/>
            <a:ext cx="0" cy="10890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045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5410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Até agora, nossas redes neurais continham apenas dois tipos de camadas: densas e de achatamento. </a:t>
            </a:r>
          </a:p>
          <a:p>
            <a:r>
              <a:rPr lang="pt-BR" dirty="0"/>
              <a:t>Porém, um outro tipo muito importante são as </a:t>
            </a:r>
            <a:r>
              <a:rPr lang="pt-BR" b="1" i="1" dirty="0"/>
              <a:t>camadas convolucionais</a:t>
            </a:r>
            <a:r>
              <a:rPr lang="pt-BR" dirty="0"/>
              <a:t>.</a:t>
            </a:r>
          </a:p>
          <a:p>
            <a:r>
              <a:rPr lang="pt-BR" dirty="0"/>
              <a:t>Essas camadas formam as </a:t>
            </a:r>
            <a:r>
              <a:rPr lang="pt-BR" i="1" dirty="0" err="1"/>
              <a:t>Convolutional</a:t>
            </a:r>
            <a:r>
              <a:rPr lang="pt-BR" i="1" dirty="0"/>
              <a:t> Neural Networks</a:t>
            </a:r>
            <a:r>
              <a:rPr lang="pt-BR" dirty="0"/>
              <a:t> (</a:t>
            </a:r>
            <a:r>
              <a:rPr lang="pt-BR" dirty="0" err="1"/>
              <a:t>CNNs</a:t>
            </a:r>
            <a:r>
              <a:rPr lang="pt-BR" dirty="0"/>
              <a:t>).</a:t>
            </a:r>
          </a:p>
          <a:p>
            <a:r>
              <a:rPr lang="pt-BR" dirty="0"/>
              <a:t>A principal diferente para uma DNN é que ao invés de aprender os pesos das camadas densas, uma CNN aprende os valores de </a:t>
            </a:r>
            <a:r>
              <a:rPr lang="pt-BR" b="1" i="1" dirty="0"/>
              <a:t>filtros de convolução</a:t>
            </a:r>
            <a:r>
              <a:rPr lang="pt-BR" dirty="0"/>
              <a:t> (ou apenas </a:t>
            </a:r>
            <a:r>
              <a:rPr lang="pt-BR" b="1" i="1" dirty="0"/>
              <a:t>filtros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filtros são muito eficientes em “compreender” o conteúdo de uma imagem ou vídeo.</a:t>
            </a:r>
          </a:p>
          <a:p>
            <a:r>
              <a:rPr lang="pt-BR" dirty="0" err="1"/>
              <a:t>CNNs</a:t>
            </a:r>
            <a:r>
              <a:rPr lang="pt-BR" dirty="0"/>
              <a:t> são usadas em tarefas de visão computacional, como, por exemplo, </a:t>
            </a:r>
            <a:r>
              <a:rPr lang="pt-BR" b="0" i="0" dirty="0">
                <a:effectLst/>
              </a:rPr>
              <a:t>reconhecimento de objetos, detecção de padrões, segmentação de imagens, rastreamento de objetos, etc.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95BA9E1-3F17-F39D-AC17-14CC48F77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4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3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28A394-0A85-EDFE-CA32-E0499357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30492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31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ED40A-9150-74EA-1077-CBE93F94A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Operação de convolução com 3 canais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132E5-99A1-3663-0FB9-B583CE182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46" y="1825623"/>
            <a:ext cx="7512261" cy="39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0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62605-F9D3-9FD1-932C-7BF94AAF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Kernels</a:t>
            </a:r>
            <a:r>
              <a:rPr lang="pt-BR" dirty="0"/>
              <a:t> diferentes para características diferentes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326F2-E03D-F00D-0FFA-8DB73E53DA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29425" y="1825624"/>
                <a:ext cx="526732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cada camada de uma rede convolucional possui vários </a:t>
                </a:r>
                <a:r>
                  <a:rPr lang="pt-BR" i="1" dirty="0"/>
                  <a:t>kernels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Cada </a:t>
                </a:r>
                <a:r>
                  <a:rPr lang="pt-BR" i="1" dirty="0"/>
                  <a:t>kernel</a:t>
                </a:r>
                <a:r>
                  <a:rPr lang="pt-BR" dirty="0"/>
                  <a:t> detecta uma característica diferente.</a:t>
                </a:r>
              </a:p>
              <a:p>
                <a:r>
                  <a:rPr lang="pt-BR" dirty="0"/>
                  <a:t>A saída de cada </a:t>
                </a:r>
                <a:r>
                  <a:rPr lang="pt-BR" i="1" dirty="0"/>
                  <a:t>kernel</a:t>
                </a:r>
                <a:r>
                  <a:rPr lang="pt-BR" dirty="0"/>
                  <a:t> tem um valor de bias somado a ela e o resultado é passado por uma função de ativação,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(e.g., ReLU).</a:t>
                </a:r>
              </a:p>
              <a:p>
                <a:r>
                  <a:rPr lang="pt-BR" dirty="0"/>
                  <a:t>A saída é o resultado do empilhamento de várias matrizes.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E326F2-E03D-F00D-0FFA-8DB73E53DA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29425" y="1825624"/>
                <a:ext cx="5267326" cy="5032375"/>
              </a:xfrm>
              <a:blipFill>
                <a:blip r:embed="rId3"/>
                <a:stretch>
                  <a:fillRect l="-2083" t="-2663" r="-4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6DA3CF99-1C00-63C0-73A2-93316042EC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989251"/>
            <a:ext cx="6058108" cy="44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372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C600-6413-8679-FD73-1BDFA06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subamostragem)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57EF79-7D6D-120A-5FF5-D61E8B4B3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100" y="1825624"/>
            <a:ext cx="6356351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Aplicada, em geral, após uma camada de convolução.</a:t>
            </a:r>
          </a:p>
          <a:p>
            <a:r>
              <a:rPr lang="pt-BR" dirty="0"/>
              <a:t>Ela subamostra sua entrada. </a:t>
            </a:r>
          </a:p>
          <a:p>
            <a:r>
              <a:rPr lang="pt-BR" dirty="0"/>
              <a:t>O objetivo da subamostragem é reduzir a carga computacional, o uso de memória e o número de parâmetros (limitando assim o risco de sobreajuste).</a:t>
            </a:r>
          </a:p>
          <a:p>
            <a:r>
              <a:rPr lang="pt-BR" b="0" i="0" dirty="0">
                <a:effectLst/>
              </a:rPr>
              <a:t>Além disso, ele ajuda a tornar a rede mais robusta a pequenas mudanças na posição das características, o que é útil em tarefas de reconhecimento de objetos.</a:t>
            </a:r>
            <a:endParaRPr lang="pt-BR" dirty="0"/>
          </a:p>
          <a:p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160C37D-DA47-F7AA-6346-2E8DC337E0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35371"/>
            <a:ext cx="4494458" cy="2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74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83C600-6413-8679-FD73-1BDFA06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Camada de </a:t>
            </a:r>
            <a:r>
              <a:rPr lang="pt-BR" i="1" dirty="0"/>
              <a:t>Pooling</a:t>
            </a:r>
            <a:r>
              <a:rPr lang="pt-BR" dirty="0"/>
              <a:t> (ou subamostragem)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57EF79-7D6D-120A-5FF5-D61E8B4B3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5600" y="1825624"/>
                <a:ext cx="654685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maneira mais comum de subamostrar é aplicar uma operação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ao resultado de cada </a:t>
                </a:r>
                <a:r>
                  <a:rPr lang="pt-BR" i="1" dirty="0"/>
                  <a:t>kernel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Somente o valor máximo de entrada em cada campo receptivo da camada de </a:t>
                </a:r>
                <a:r>
                  <a:rPr lang="pt-BR" i="1" dirty="0"/>
                  <a:t>pooling</a:t>
                </a:r>
                <a:r>
                  <a:rPr lang="pt-BR" dirty="0"/>
                  <a:t> passa para a próxima camada, enquanto as outras entradas são descartadas.</a:t>
                </a:r>
              </a:p>
              <a:p>
                <a:r>
                  <a:rPr lang="pt-BR" dirty="0"/>
                  <a:t>O </a:t>
                </a:r>
                <a:r>
                  <a:rPr lang="pt-BR" i="1" dirty="0"/>
                  <a:t>pooling</a:t>
                </a:r>
                <a:r>
                  <a:rPr lang="pt-BR" dirty="0"/>
                  <a:t> é normalmente aplicado a cada canal de entrada de forma independente, de forma que a profundidade de saída seja igual a de entrada.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57EF79-7D6D-120A-5FF5-D61E8B4B3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5600" y="1825624"/>
                <a:ext cx="6546851" cy="5032375"/>
              </a:xfrm>
              <a:blipFill>
                <a:blip r:embed="rId3"/>
                <a:stretch>
                  <a:fillRect l="-1676" t="-1937" r="-111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0B18EC2-9ED1-DF53-99DA-548629A7F7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" y="2535371"/>
            <a:ext cx="4494458" cy="224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65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2808-ADC1-D99A-5EBB-CF8814C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Padding</a:t>
            </a:r>
            <a:r>
              <a:rPr lang="pt-BR" dirty="0"/>
              <a:t> ou preenchimento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9B1FE04-F6F1-AF10-F6F0-40369D981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9600" y="1825624"/>
                <a:ext cx="63373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D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epois de aplicar muitas convoluções sucessivas, </a:t>
                </a:r>
                <a:r>
                  <a:rPr lang="pt-BR" dirty="0"/>
                  <a:t>as imagens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tendem a ser consideravelmente menores do que as da entrada.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Se </a:t>
                </a:r>
                <a:r>
                  <a:rPr lang="pt-BR" dirty="0">
                    <a:solidFill>
                      <a:schemeClr val="tx1"/>
                    </a:solidFill>
                  </a:rPr>
                  <a:t>temos uma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imagem de entrada com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</a:rPr>
                      <m:t>240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ea typeface="Cambria Math" panose="02040503050406030204" pitchFamily="18" charset="0"/>
                      </a:rPr>
                      <m:t>×240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pixels</a:t>
                </a:r>
                <a:r>
                  <a:rPr lang="pt-BR" dirty="0">
                    <a:solidFill>
                      <a:schemeClr val="tx1"/>
                    </a:solidFill>
                  </a:rPr>
                  <a:t>, após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dez camadas de convolução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5</m:t>
                    </m:r>
                    <m:r>
                      <a:rPr lang="pt-BR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ela é reduzida para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</a:rPr>
                      <m:t>2</m:t>
                    </m:r>
                    <m:r>
                      <a:rPr lang="pt-BR" b="0" i="1" smtClean="0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×2</m:t>
                    </m:r>
                    <m:r>
                      <a:rPr lang="pt-BR" b="0" i="1" smtClean="0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solidFill>
                          <a:schemeClr val="tx1"/>
                        </a:solidFill>
                        <a:ea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pt-BR" b="0" i="1" dirty="0">
                    <a:solidFill>
                      <a:schemeClr val="tx1"/>
                    </a:solidFill>
                    <a:effectLst/>
                  </a:rPr>
                  <a:t>pixels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 </a:t>
                </a:r>
              </a:p>
              <a:p>
                <a:r>
                  <a:rPr lang="pt-BR" dirty="0"/>
                  <a:t>Isso reduz</a:t>
                </a:r>
                <a:r>
                  <a:rPr lang="pt-BR" dirty="0">
                    <a:solidFill>
                      <a:schemeClr val="tx1"/>
                    </a:solidFill>
                  </a:rPr>
                  <a:t> 30% d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imagem, e consequentemente, faz com que qualquer informação interessante nas bordas da imagem desapareçam.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9B1FE04-F6F1-AF10-F6F0-40369D981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9600" y="1825624"/>
                <a:ext cx="6337300" cy="5032375"/>
              </a:xfrm>
              <a:blipFill>
                <a:blip r:embed="rId2"/>
                <a:stretch>
                  <a:fillRect l="-1731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m 8">
            <a:extLst>
              <a:ext uri="{FF2B5EF4-FFF2-40B4-BE49-F238E27FC236}">
                <a16:creationId xmlns:a16="http://schemas.microsoft.com/office/drawing/2014/main" id="{80A5E01C-C0A8-274D-F4EC-DE59EDC9C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717800"/>
            <a:ext cx="5154070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34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82808-ADC1-D99A-5EBB-CF8814C4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Padding</a:t>
            </a:r>
            <a:r>
              <a:rPr lang="pt-BR" dirty="0"/>
              <a:t> ou preenchimento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1FE04-F6F1-AF10-F6F0-40369D981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600" y="1825624"/>
            <a:ext cx="6718300" cy="5032375"/>
          </a:xfrm>
        </p:spPr>
        <p:txBody>
          <a:bodyPr>
            <a:normAutofit/>
          </a:bodyPr>
          <a:lstStyle/>
          <a:p>
            <a:r>
              <a:rPr lang="pt-BR" b="0" i="0" dirty="0">
                <a:effectLst/>
              </a:rPr>
              <a:t>O </a:t>
            </a:r>
            <a:r>
              <a:rPr lang="pt-BR" b="0" i="1" dirty="0">
                <a:effectLst/>
              </a:rPr>
              <a:t>padding</a:t>
            </a:r>
            <a:r>
              <a:rPr lang="pt-BR" b="0" i="0" dirty="0">
                <a:effectLst/>
              </a:rPr>
              <a:t> </a:t>
            </a:r>
            <a:r>
              <a:rPr lang="pt-BR" dirty="0"/>
              <a:t>é usado </a:t>
            </a:r>
            <a:r>
              <a:rPr lang="pt-BR" b="0" i="0" dirty="0">
                <a:effectLst/>
              </a:rPr>
              <a:t>para controlar o tamanho dos mapas de características após uma camada convolucional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1" dirty="0">
                <a:effectLst/>
              </a:rPr>
              <a:t>Pixels</a:t>
            </a:r>
            <a:r>
              <a:rPr lang="pt-BR" b="0" i="0" dirty="0">
                <a:effectLst/>
              </a:rPr>
              <a:t> de preenchimento são adicionados ao redor da borda da imagem de entrada, aumentando assim seu tamanho efetivo.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Normalmente, os pixels são feitos iguais a zero.</a:t>
            </a:r>
          </a:p>
          <a:p>
            <a:r>
              <a:rPr lang="pt-BR" b="0" i="0" dirty="0">
                <a:effectLst/>
              </a:rPr>
              <a:t>Em tarefas de classificação de imagens, é comum aplicar </a:t>
            </a:r>
            <a:r>
              <a:rPr lang="pt-BR" b="0" i="1" dirty="0">
                <a:effectLst/>
              </a:rPr>
              <a:t>padding</a:t>
            </a:r>
            <a:r>
              <a:rPr lang="pt-BR" b="0" i="0" dirty="0">
                <a:effectLst/>
              </a:rPr>
              <a:t> nas camadas iniciais para preservar informações de borda, enquanto camadas finais não o aplicam para reduzir a dimensionalidade.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B71047-D961-229D-327A-FDFFBBE55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768600"/>
            <a:ext cx="5154070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25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8294E-A2EC-1502-33A1-CE8905F0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Aplicando filtros a imagens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A41281-5AE9-F7D6-F75E-259E79DE9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5" y="1825624"/>
            <a:ext cx="5165725" cy="5032376"/>
          </a:xfrm>
        </p:spPr>
        <p:txBody>
          <a:bodyPr>
            <a:normAutofit/>
          </a:bodyPr>
          <a:lstStyle/>
          <a:p>
            <a:r>
              <a:rPr lang="pt-BR"/>
              <a:t>Considerem </a:t>
            </a:r>
            <a:r>
              <a:rPr lang="pt-BR" dirty="0"/>
              <a:t>a imagem à esquerda.</a:t>
            </a:r>
          </a:p>
          <a:p>
            <a:r>
              <a:rPr lang="pt-BR" dirty="0"/>
              <a:t>Se aplicarmos o filtro mostrado, obteremos os resultados à direita.</a:t>
            </a:r>
          </a:p>
          <a:p>
            <a:r>
              <a:rPr lang="pt-BR" dirty="0"/>
              <a:t>Aumenta muito as linhas verticais e escurece todo o resto.</a:t>
            </a:r>
          </a:p>
          <a:p>
            <a:r>
              <a:rPr lang="pt-BR" dirty="0"/>
              <a:t>Portanto, podemos considerar este </a:t>
            </a:r>
            <a:r>
              <a:rPr lang="pt-BR" i="1" dirty="0"/>
              <a:t>kernel</a:t>
            </a:r>
            <a:r>
              <a:rPr lang="pt-BR" dirty="0"/>
              <a:t> como um detector de linhas verticais.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80F6132-CA11-B869-18CD-CC56A0E05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2832099"/>
            <a:ext cx="2238331" cy="223043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8DAFF4E-191A-2FA5-3381-6A5944E25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548" y="2832099"/>
            <a:ext cx="2246198" cy="2230436"/>
          </a:xfrm>
          <a:prstGeom prst="rect">
            <a:avLst/>
          </a:prstGeom>
        </p:spPr>
      </p:pic>
      <p:graphicFrame>
        <p:nvGraphicFramePr>
          <p:cNvPr id="10" name="Tabela 4">
            <a:extLst>
              <a:ext uri="{FF2B5EF4-FFF2-40B4-BE49-F238E27FC236}">
                <a16:creationId xmlns:a16="http://schemas.microsoft.com/office/drawing/2014/main" id="{B4271DF3-039B-2ACF-9AC0-B95945CC76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445156"/>
              </p:ext>
            </p:extLst>
          </p:nvPr>
        </p:nvGraphicFramePr>
        <p:xfrm>
          <a:off x="2728449" y="3352800"/>
          <a:ext cx="124301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338">
                  <a:extLst>
                    <a:ext uri="{9D8B030D-6E8A-4147-A177-3AD203B41FA5}">
                      <a16:colId xmlns:a16="http://schemas.microsoft.com/office/drawing/2014/main" val="3650072185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3646872024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1992468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1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648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587699"/>
                  </a:ext>
                </a:extLst>
              </a:tr>
            </a:tbl>
          </a:graphicData>
        </a:graphic>
      </p:graphicFrame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10C3AF48-41B5-92A4-5000-842C0C313F82}"/>
              </a:ext>
            </a:extLst>
          </p:cNvPr>
          <p:cNvSpPr/>
          <p:nvPr/>
        </p:nvSpPr>
        <p:spPr>
          <a:xfrm>
            <a:off x="2355806" y="3717130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43A231E7-D40D-59B3-94A7-EA32FAC23EAC}"/>
              </a:ext>
            </a:extLst>
          </p:cNvPr>
          <p:cNvSpPr/>
          <p:nvPr/>
        </p:nvSpPr>
        <p:spPr>
          <a:xfrm>
            <a:off x="4005605" y="3724910"/>
            <a:ext cx="338501" cy="3683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30344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2D306-3EBA-0D93-799D-E52D9C7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7E14A7-395B-7826-D083-F8D88ADA1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é encontrar os pesos </a:t>
            </a:r>
            <a:r>
              <a:rPr lang="pt-BR"/>
              <a:t>dos filtros.</a:t>
            </a:r>
          </a:p>
        </p:txBody>
      </p:sp>
    </p:spTree>
    <p:extLst>
      <p:ext uri="{BB962C8B-B14F-4D97-AF65-F5344CB8AC3E}">
        <p14:creationId xmlns:p14="http://schemas.microsoft.com/office/powerpoint/2010/main" val="12128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tabulares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5891" y="1825624"/>
            <a:ext cx="6537434" cy="5032375"/>
          </a:xfrm>
        </p:spPr>
        <p:txBody>
          <a:bodyPr>
            <a:normAutofit/>
          </a:bodyPr>
          <a:lstStyle/>
          <a:p>
            <a:r>
              <a:rPr lang="pt-BR" b="0" i="0" dirty="0" err="1">
                <a:effectLst/>
              </a:rPr>
              <a:t>DNNs</a:t>
            </a:r>
            <a:r>
              <a:rPr lang="pt-BR" b="0" i="0" dirty="0">
                <a:effectLst/>
              </a:rPr>
              <a:t> são ideais para dados tabulares, onde os exemplos são representados por linhas e os atributos por colunas.</a:t>
            </a:r>
          </a:p>
          <a:p>
            <a:r>
              <a:rPr lang="pt-BR" b="0" i="0" dirty="0">
                <a:effectLst/>
              </a:rPr>
              <a:t>Ao analisar esses dados, o objetivo da DNN é descobrir padrões que envolvem interações entre os atributos, sem presumir uma estrutura espacial (em termos de posicionamento físico) específica entre eles.</a:t>
            </a:r>
          </a:p>
          <a:p>
            <a:r>
              <a:rPr lang="pt-BR" b="0" i="0" dirty="0">
                <a:effectLst/>
              </a:rPr>
              <a:t>Em contraste, imagens têm uma estrutura espacial que pode ser explorada por modelos de ML.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493986" y="2082962"/>
            <a:ext cx="4588632" cy="383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70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FDEE0-F22A-CFC7-3FC5-441368F0A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D6BBE4-2214-A808-8A9F-F5661EC22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6781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898" cy="4351338"/>
          </a:xfrm>
        </p:spPr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9304" cy="4351338"/>
          </a:xfrm>
        </p:spPr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Introduzindo Convoluções</a:t>
            </a:r>
            <a:r>
              <a:rPr lang="pt-BR" dirty="0"/>
              <a:t>”.</a:t>
            </a:r>
          </a:p>
          <a:p>
            <a:r>
              <a:rPr lang="pt-BR" dirty="0"/>
              <a:t>Exercício: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C10D9D7E-21EA-C2D8-5761-4F6786036D00}"/>
              </a:ext>
            </a:extLst>
          </p:cNvPr>
          <p:cNvSpPr txBox="1"/>
          <p:nvPr/>
        </p:nvSpPr>
        <p:spPr>
          <a:xfrm>
            <a:off x="1296715" y="82399"/>
            <a:ext cx="165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Input</a:t>
            </a:r>
          </a:p>
        </p:txBody>
      </p: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C253F684-8E73-FD40-BE49-2A50F4A7A603}"/>
              </a:ext>
            </a:extLst>
          </p:cNvPr>
          <p:cNvGrpSpPr/>
          <p:nvPr/>
        </p:nvGrpSpPr>
        <p:grpSpPr>
          <a:xfrm>
            <a:off x="1296713" y="451731"/>
            <a:ext cx="4619517" cy="5927244"/>
            <a:chOff x="1296713" y="451731"/>
            <a:chExt cx="4619517" cy="5927244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3076516"/>
                    </p:ext>
                  </p:extLst>
                </p:nvPr>
              </p:nvGraphicFramePr>
              <p:xfrm>
                <a:off x="1296713" y="451731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38627264"/>
                    </p:ext>
                  </p:extLst>
                </p:nvPr>
              </p:nvGraphicFramePr>
              <p:xfrm>
                <a:off x="3564541" y="836722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94822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576364" y="451731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9" name="Tabela 4">
                  <a:extLst>
                    <a:ext uri="{FF2B5EF4-FFF2-40B4-BE49-F238E27FC236}">
                      <a16:creationId xmlns:a16="http://schemas.microsoft.com/office/drawing/2014/main" id="{6DF99C71-2B0B-7A28-D9B1-5E28C2C2306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284218161"/>
                    </p:ext>
                  </p:extLst>
                </p:nvPr>
              </p:nvGraphicFramePr>
              <p:xfrm>
                <a:off x="1296713" y="2651124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E00C155-A3E4-2792-E47C-5F2929E60BCC}"/>
                </a:ext>
              </a:extLst>
            </p:cNvPr>
            <p:cNvSpPr txBox="1"/>
            <p:nvPr/>
          </p:nvSpPr>
          <p:spPr>
            <a:xfrm>
              <a:off x="1296714" y="4527949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1" name="Tabela 4">
                  <a:extLst>
                    <a:ext uri="{FF2B5EF4-FFF2-40B4-BE49-F238E27FC236}">
                      <a16:creationId xmlns:a16="http://schemas.microsoft.com/office/drawing/2014/main" id="{6498B05F-4A0B-BE8C-9AEE-1F43D0F4F446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96458233"/>
                    </p:ext>
                  </p:extLst>
                </p:nvPr>
              </p:nvGraphicFramePr>
              <p:xfrm>
                <a:off x="1296713" y="4895615"/>
                <a:ext cx="1657352" cy="148336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2403868722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907704462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2" name="Tabela 11">
                  <a:extLst>
                    <a:ext uri="{FF2B5EF4-FFF2-40B4-BE49-F238E27FC236}">
                      <a16:creationId xmlns:a16="http://schemas.microsoft.com/office/drawing/2014/main" id="{CD001AA0-1745-4C53-D7BF-262224FE39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09131330"/>
                    </p:ext>
                  </p:extLst>
                </p:nvPr>
              </p:nvGraphicFramePr>
              <p:xfrm>
                <a:off x="3564541" y="3035409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/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98DC7BD1-F6EF-AF80-1AB1-73D6EA8B91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3146908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BD8FF47-23D0-F9E2-6127-EFCC96747C8E}"/>
                </a:ext>
              </a:extLst>
            </p:cNvPr>
            <p:cNvSpPr txBox="1"/>
            <p:nvPr/>
          </p:nvSpPr>
          <p:spPr>
            <a:xfrm>
              <a:off x="3576364" y="2650418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15" name="Tabela 14">
                  <a:extLst>
                    <a:ext uri="{FF2B5EF4-FFF2-40B4-BE49-F238E27FC236}">
                      <a16:creationId xmlns:a16="http://schemas.microsoft.com/office/drawing/2014/main" id="{5D949D9E-F8BE-00AB-C505-24E0215F8F3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539605555"/>
                    </p:ext>
                  </p:extLst>
                </p:nvPr>
              </p:nvGraphicFramePr>
              <p:xfrm>
                <a:off x="3564541" y="528067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/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2AA7FAF1-BAD7-577C-EB24-FC0671D27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385" y="5392177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3E5D60CE-5411-4079-DB44-A87268EBBC49}"/>
                </a:ext>
              </a:extLst>
            </p:cNvPr>
            <p:cNvSpPr txBox="1"/>
            <p:nvPr/>
          </p:nvSpPr>
          <p:spPr>
            <a:xfrm>
              <a:off x="3576364" y="4895687"/>
              <a:ext cx="8587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22B8B47-A17C-A100-60A3-3A41326FDBFE}"/>
                </a:ext>
              </a:extLst>
            </p:cNvPr>
            <p:cNvSpPr txBox="1"/>
            <p:nvPr/>
          </p:nvSpPr>
          <p:spPr>
            <a:xfrm>
              <a:off x="1296713" y="2281792"/>
              <a:ext cx="1657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2" y="902325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817244650"/>
                    </p:ext>
                  </p:extLst>
                </p:nvPr>
              </p:nvGraphicFramePr>
              <p:xfrm>
                <a:off x="5045624" y="852381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045623" y="4673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/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A0F14A40-A001-5B2A-3C53-11A2954A6F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1" y="3115062"/>
                  <a:ext cx="57806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3" name="Tabela 4">
                  <a:extLst>
                    <a:ext uri="{FF2B5EF4-FFF2-40B4-BE49-F238E27FC236}">
                      <a16:creationId xmlns:a16="http://schemas.microsoft.com/office/drawing/2014/main" id="{3DD5A588-7FB3-CF7D-BD89-877C69008564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35460298"/>
                    </p:ext>
                  </p:extLst>
                </p:nvPr>
              </p:nvGraphicFramePr>
              <p:xfrm>
                <a:off x="5045623" y="3065118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C880960-A047-F50E-D355-8A2786955E8B}"/>
                </a:ext>
              </a:extLst>
            </p:cNvPr>
            <p:cNvSpPr txBox="1"/>
            <p:nvPr/>
          </p:nvSpPr>
          <p:spPr>
            <a:xfrm>
              <a:off x="5045622" y="2680127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/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3C7D3423-06C3-901D-A9E0-00C2F55C6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380" y="5356261"/>
                  <a:ext cx="578069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6" name="Tabela 4">
                  <a:extLst>
                    <a:ext uri="{FF2B5EF4-FFF2-40B4-BE49-F238E27FC236}">
                      <a16:creationId xmlns:a16="http://schemas.microsoft.com/office/drawing/2014/main" id="{151DFBB2-EF9C-90CA-2CC0-A48170E7113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42053723"/>
                    </p:ext>
                  </p:extLst>
                </p:nvPr>
              </p:nvGraphicFramePr>
              <p:xfrm>
                <a:off x="5045622" y="5306317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FD243296-8FA3-2FF3-C7E0-09DD055D6E57}"/>
                </a:ext>
              </a:extLst>
            </p:cNvPr>
            <p:cNvSpPr txBox="1"/>
            <p:nvPr/>
          </p:nvSpPr>
          <p:spPr>
            <a:xfrm>
              <a:off x="5045621" y="4921326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28" name="Seta: para a Direita 27">
              <a:extLst>
                <a:ext uri="{FF2B5EF4-FFF2-40B4-BE49-F238E27FC236}">
                  <a16:creationId xmlns:a16="http://schemas.microsoft.com/office/drawing/2014/main" id="{2B5E4F88-7C95-E8B9-4506-61ECCE8FE71C}"/>
                </a:ext>
              </a:extLst>
            </p:cNvPr>
            <p:cNvSpPr/>
            <p:nvPr/>
          </p:nvSpPr>
          <p:spPr>
            <a:xfrm rot="5400000">
              <a:off x="3642453" y="2041842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E8349426-7287-7D6C-3BE4-34C67AF1CBD6}"/>
                </a:ext>
              </a:extLst>
            </p:cNvPr>
            <p:cNvSpPr/>
            <p:nvPr/>
          </p:nvSpPr>
          <p:spPr>
            <a:xfrm rot="5400000">
              <a:off x="3648882" y="4235466"/>
              <a:ext cx="305455" cy="408291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401762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Agrupar 53">
            <a:extLst>
              <a:ext uri="{FF2B5EF4-FFF2-40B4-BE49-F238E27FC236}">
                <a16:creationId xmlns:a16="http://schemas.microsoft.com/office/drawing/2014/main" id="{B852FB9C-6431-A8BA-1EEB-AD6AC2EE1D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ABCDAC50-1159-41CA-5DAC-B1BF550E4078}"/>
                </a:ext>
              </a:extLst>
            </p:cNvPr>
            <p:cNvGrpSpPr/>
            <p:nvPr/>
          </p:nvGrpSpPr>
          <p:grpSpPr>
            <a:xfrm>
              <a:off x="991915" y="1681050"/>
              <a:ext cx="7961097" cy="4250552"/>
              <a:chOff x="991915" y="1681050"/>
              <a:chExt cx="7961097" cy="4250552"/>
            </a:xfrm>
          </p:grpSpPr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8335930"/>
                      </p:ext>
                    </p:extLst>
                  </p:nvPr>
                </p:nvGraphicFramePr>
                <p:xfrm>
                  <a:off x="3518729" y="343316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82886799"/>
                      </p:ext>
                    </p:extLst>
                  </p:nvPr>
                </p:nvGraphicFramePr>
                <p:xfrm>
                  <a:off x="3332034" y="3616661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60367381"/>
                      </p:ext>
                    </p:extLst>
                  </p:nvPr>
                </p:nvGraphicFramePr>
                <p:xfrm>
                  <a:off x="1370287" y="331008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74099308"/>
                      </p:ext>
                    </p:extLst>
                  </p:nvPr>
                </p:nvGraphicFramePr>
                <p:xfrm>
                  <a:off x="1181101" y="348797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991916" y="1685990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Input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56969781"/>
                      </p:ext>
                    </p:extLst>
                  </p:nvPr>
                </p:nvGraphicFramePr>
                <p:xfrm>
                  <a:off x="991915" y="3665856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613255268"/>
                      </p:ext>
                    </p:extLst>
                  </p:nvPr>
                </p:nvGraphicFramePr>
                <p:xfrm>
                  <a:off x="3180866" y="37712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3049" y="3760451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3180866" y="1685990"/>
                <a:ext cx="11966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19" name="CaixaDeTexto 18">
                    <a:extLst>
                      <a:ext uri="{FF2B5EF4-FFF2-40B4-BE49-F238E27FC236}">
                        <a16:creationId xmlns:a16="http://schemas.microsoft.com/office/drawing/2014/main" id="{C939B888-B31C-7C03-C007-B8A7B6263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2253" y="3729631"/>
                    <a:ext cx="578069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20" name="Tabela 4">
                    <a:extLst>
                      <a:ext uri="{FF2B5EF4-FFF2-40B4-BE49-F238E27FC236}">
                        <a16:creationId xmlns:a16="http://schemas.microsoft.com/office/drawing/2014/main" id="{D77B0A95-15D4-FBA2-9E53-248747A9695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77964058"/>
                      </p:ext>
                    </p:extLst>
                  </p:nvPr>
                </p:nvGraphicFramePr>
                <p:xfrm>
                  <a:off x="8082406" y="3678470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endParaRPr lang="pt-BR" b="0" dirty="0">
                                <a:solidFill>
                                  <a:schemeClr val="tx1"/>
                                </a:solidFill>
                              </a:endParaRP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noFill/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5D29E7EF-21DC-CA63-209C-4A573A902511}"/>
                  </a:ext>
                </a:extLst>
              </p:cNvPr>
              <p:cNvSpPr txBox="1"/>
              <p:nvPr/>
            </p:nvSpPr>
            <p:spPr>
              <a:xfrm>
                <a:off x="5106526" y="168599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3" name="Tabela 4">
                    <a:extLst>
                      <a:ext uri="{FF2B5EF4-FFF2-40B4-BE49-F238E27FC236}">
                        <a16:creationId xmlns:a16="http://schemas.microsoft.com/office/drawing/2014/main" id="{C3BFA42E-33D9-0D1D-1D8B-AE6FB990046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81471261"/>
                      </p:ext>
                    </p:extLst>
                  </p:nvPr>
                </p:nvGraphicFramePr>
                <p:xfrm>
                  <a:off x="4920322" y="2067220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4" name="Tabela 4">
                    <a:extLst>
                      <a:ext uri="{FF2B5EF4-FFF2-40B4-BE49-F238E27FC236}">
                        <a16:creationId xmlns:a16="http://schemas.microsoft.com/office/drawing/2014/main" id="{85DB3302-AF25-3250-97E6-1E43A0400605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934252241"/>
                      </p:ext>
                    </p:extLst>
                  </p:nvPr>
                </p:nvGraphicFramePr>
                <p:xfrm>
                  <a:off x="4920322" y="3443151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5" name="Tabela 4">
                    <a:extLst>
                      <a:ext uri="{FF2B5EF4-FFF2-40B4-BE49-F238E27FC236}">
                        <a16:creationId xmlns:a16="http://schemas.microsoft.com/office/drawing/2014/main" id="{FE40C774-FBE8-41AB-59B7-7FD4CE57331B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26379338"/>
                      </p:ext>
                    </p:extLst>
                  </p:nvPr>
                </p:nvGraphicFramePr>
                <p:xfrm>
                  <a:off x="4920322" y="481908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6" name="Tabela 35">
                    <a:extLst>
                      <a:ext uri="{FF2B5EF4-FFF2-40B4-BE49-F238E27FC236}">
                        <a16:creationId xmlns:a16="http://schemas.microsoft.com/office/drawing/2014/main" id="{9A1F4462-B7AA-6A33-EC8A-B252AB9FC14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769381372"/>
                      </p:ext>
                    </p:extLst>
                  </p:nvPr>
                </p:nvGraphicFramePr>
                <p:xfrm>
                  <a:off x="6677676" y="2271024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7" name="Tabela 36">
                    <a:extLst>
                      <a:ext uri="{FF2B5EF4-FFF2-40B4-BE49-F238E27FC236}">
                        <a16:creationId xmlns:a16="http://schemas.microsoft.com/office/drawing/2014/main" id="{EF5FE9EB-D1E0-4699-3454-A270D4048AC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576135963"/>
                      </p:ext>
                    </p:extLst>
                  </p:nvPr>
                </p:nvGraphicFramePr>
                <p:xfrm>
                  <a:off x="6677676" y="3678470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 xmlns="">
              <p:graphicFrame>
                <p:nvGraphicFramePr>
                  <p:cNvPr id="38" name="Tabela 37">
                    <a:extLst>
                      <a:ext uri="{FF2B5EF4-FFF2-40B4-BE49-F238E27FC236}">
                        <a16:creationId xmlns:a16="http://schemas.microsoft.com/office/drawing/2014/main" id="{935049B8-6BC8-4B94-508A-E4E830B007C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301185566"/>
                      </p:ext>
                    </p:extLst>
                  </p:nvPr>
                </p:nvGraphicFramePr>
                <p:xfrm>
                  <a:off x="6677676" y="500958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39" name="CaixaDeTexto 38">
                    <a:extLst>
                      <a:ext uri="{FF2B5EF4-FFF2-40B4-BE49-F238E27FC236}">
                        <a16:creationId xmlns:a16="http://schemas.microsoft.com/office/drawing/2014/main" id="{ADCA8886-9326-60B6-AD0F-784DDDA179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2" y="2381894"/>
                    <a:ext cx="57806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/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0" name="CaixaDeTexto 39">
                    <a:extLst>
                      <a:ext uri="{FF2B5EF4-FFF2-40B4-BE49-F238E27FC236}">
                        <a16:creationId xmlns:a16="http://schemas.microsoft.com/office/drawing/2014/main" id="{5B985AE4-6A29-0737-F218-4FFA24F547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6742" y="3795509"/>
                    <a:ext cx="57806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41" name="CaixaDeTexto 40">
                    <a:extLst>
                      <a:ext uri="{FF2B5EF4-FFF2-40B4-BE49-F238E27FC236}">
                        <a16:creationId xmlns:a16="http://schemas.microsoft.com/office/drawing/2014/main" id="{1559FE9B-65AA-3BAA-3DAE-62E4C54176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28461" y="5144509"/>
                    <a:ext cx="578069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/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pt-BR" sz="28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4EF73DA9-EC25-D209-515D-B655C2B796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4337" y="3726072"/>
                    <a:ext cx="578069" cy="52322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082406" y="1681050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Output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05C00E29-1787-385A-91BB-0BA8D07E0063}"/>
                  </a:ext>
                </a:extLst>
              </p:cNvPr>
              <p:cNvSpPr txBox="1"/>
              <p:nvPr/>
            </p:nvSpPr>
            <p:spPr>
              <a:xfrm>
                <a:off x="6677676" y="1681050"/>
                <a:ext cx="858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Kernel</a:t>
                </a:r>
              </a:p>
            </p:txBody>
          </p:sp>
          <p:sp>
            <p:nvSpPr>
              <p:cNvPr id="47" name="Sinal de Adição 46">
                <a:extLst>
                  <a:ext uri="{FF2B5EF4-FFF2-40B4-BE49-F238E27FC236}">
                    <a16:creationId xmlns:a16="http://schemas.microsoft.com/office/drawing/2014/main" id="{C4209092-C8B1-15DC-F864-DF3CED4ACFC4}"/>
                  </a:ext>
                </a:extLst>
              </p:cNvPr>
              <p:cNvSpPr/>
              <p:nvPr/>
            </p:nvSpPr>
            <p:spPr>
              <a:xfrm>
                <a:off x="6963068" y="3165890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Sinal de Adição 47">
                <a:extLst>
                  <a:ext uri="{FF2B5EF4-FFF2-40B4-BE49-F238E27FC236}">
                    <a16:creationId xmlns:a16="http://schemas.microsoft.com/office/drawing/2014/main" id="{48B30B19-762F-DFCC-F08D-25A1D8450882}"/>
                  </a:ext>
                </a:extLst>
              </p:cNvPr>
              <p:cNvSpPr/>
              <p:nvPr/>
            </p:nvSpPr>
            <p:spPr>
              <a:xfrm>
                <a:off x="6963068" y="4572054"/>
                <a:ext cx="288000" cy="288000"/>
              </a:xfrm>
              <a:prstGeom prst="mathPlus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103281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CF2BC960-C732-DE9A-4C42-83C203EE1EE1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05455660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36631534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40630855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044064367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09333597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63184752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68571525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187240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2237516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584591626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0823566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997975939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01600385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97016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2CB9575F-57C6-8038-26C6-0AFED3A1B57F}"/>
              </a:ext>
            </a:extLst>
          </p:cNvPr>
          <p:cNvGrpSpPr/>
          <p:nvPr/>
        </p:nvGrpSpPr>
        <p:grpSpPr>
          <a:xfrm>
            <a:off x="990729" y="1681050"/>
            <a:ext cx="7978978" cy="4250552"/>
            <a:chOff x="990729" y="1681050"/>
            <a:chExt cx="7978978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13034814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300052530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41290506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40279896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603288288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724797774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15063193"/>
                    </p:ext>
                  </p:extLst>
                </p:nvPr>
              </p:nvGraphicFramePr>
              <p:xfrm>
                <a:off x="8082406" y="3678470"/>
                <a:ext cx="870606" cy="74168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3530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3530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endParaRPr lang="pt-BR" b="0" dirty="0">
                              <a:solidFill>
                                <a:schemeClr val="tx1"/>
                              </a:solidFill>
                            </a:endParaRP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278147743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568658690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060610719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15579303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291485641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6864083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101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52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1D71BDE5-600D-5EB4-6E57-2C26BB4FD8E5}"/>
              </a:ext>
            </a:extLst>
          </p:cNvPr>
          <p:cNvGrpSpPr/>
          <p:nvPr/>
        </p:nvGrpSpPr>
        <p:grpSpPr>
          <a:xfrm>
            <a:off x="990729" y="1681050"/>
            <a:ext cx="8212520" cy="4250552"/>
            <a:chOff x="990729" y="1681050"/>
            <a:chExt cx="8212520" cy="425055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2" name="Tabela 31">
                  <a:extLst>
                    <a:ext uri="{FF2B5EF4-FFF2-40B4-BE49-F238E27FC236}">
                      <a16:creationId xmlns:a16="http://schemas.microsoft.com/office/drawing/2014/main" id="{2F9A2461-BB38-98A3-9217-822694E3F2B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4113124509"/>
                    </p:ext>
                  </p:extLst>
                </p:nvPr>
              </p:nvGraphicFramePr>
              <p:xfrm>
                <a:off x="3518729" y="343316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1" name="Tabela 30">
                  <a:extLst>
                    <a:ext uri="{FF2B5EF4-FFF2-40B4-BE49-F238E27FC236}">
                      <a16:creationId xmlns:a16="http://schemas.microsoft.com/office/drawing/2014/main" id="{FADB2249-E063-C463-8822-4F21596A797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383989985"/>
                    </p:ext>
                  </p:extLst>
                </p:nvPr>
              </p:nvGraphicFramePr>
              <p:xfrm>
                <a:off x="3332034" y="3616661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" name="Tabela 4">
                  <a:extLst>
                    <a:ext uri="{FF2B5EF4-FFF2-40B4-BE49-F238E27FC236}">
                      <a16:creationId xmlns:a16="http://schemas.microsoft.com/office/drawing/2014/main" id="{9941D272-0AFC-301C-EC99-4892310F8E6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136936553"/>
                    </p:ext>
                  </p:extLst>
                </p:nvPr>
              </p:nvGraphicFramePr>
              <p:xfrm>
                <a:off x="1370287" y="3310084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" name="Tabela 4">
                  <a:extLst>
                    <a:ext uri="{FF2B5EF4-FFF2-40B4-BE49-F238E27FC236}">
                      <a16:creationId xmlns:a16="http://schemas.microsoft.com/office/drawing/2014/main" id="{19F7ED3C-53B7-4FEA-18ED-F42CDFE0510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2462528071"/>
                    </p:ext>
                  </p:extLst>
                </p:nvPr>
              </p:nvGraphicFramePr>
              <p:xfrm>
                <a:off x="1181101" y="348797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C10D9D7E-21EA-C2D8-5761-4F6786036D00}"/>
                </a:ext>
              </a:extLst>
            </p:cNvPr>
            <p:cNvSpPr txBox="1"/>
            <p:nvPr/>
          </p:nvSpPr>
          <p:spPr>
            <a:xfrm>
              <a:off x="991916" y="1685990"/>
              <a:ext cx="1601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89944691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4" name="Tabela 4">
                  <a:extLst>
                    <a:ext uri="{FF2B5EF4-FFF2-40B4-BE49-F238E27FC236}">
                      <a16:creationId xmlns:a16="http://schemas.microsoft.com/office/drawing/2014/main" id="{7ECEAD7E-13C4-930B-CF59-043497D0AE4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289944691"/>
                    </p:ext>
                  </p:extLst>
                </p:nvPr>
              </p:nvGraphicFramePr>
              <p:xfrm>
                <a:off x="991915" y="3665856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5" name="Tabela 4">
                  <a:extLst>
                    <a:ext uri="{FF2B5EF4-FFF2-40B4-BE49-F238E27FC236}">
                      <a16:creationId xmlns:a16="http://schemas.microsoft.com/office/drawing/2014/main" id="{D035F2CA-FB18-FF07-F121-82526F89420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20481600"/>
                    </p:ext>
                  </p:extLst>
                </p:nvPr>
              </p:nvGraphicFramePr>
              <p:xfrm>
                <a:off x="3180866" y="37712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/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F95B3DA-B65D-197D-DA2B-E33A2B91AF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049" y="3760451"/>
                  <a:ext cx="578069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352DED4-AC8A-2504-0A48-2A08B9F1ECAA}"/>
                </a:ext>
              </a:extLst>
            </p:cNvPr>
            <p:cNvSpPr txBox="1"/>
            <p:nvPr/>
          </p:nvSpPr>
          <p:spPr>
            <a:xfrm>
              <a:off x="3180866" y="1685990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/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C939B888-B31C-7C03-C007-B8A7B62631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53" y="3729631"/>
                  <a:ext cx="578069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20" name="Tabela 4">
                  <a:extLst>
                    <a:ext uri="{FF2B5EF4-FFF2-40B4-BE49-F238E27FC236}">
                      <a16:creationId xmlns:a16="http://schemas.microsoft.com/office/drawing/2014/main" id="{D77B0A95-15D4-FBA2-9E53-248747A9695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11511094"/>
                    </p:ext>
                  </p:extLst>
                </p:nvPr>
              </p:nvGraphicFramePr>
              <p:xfrm>
                <a:off x="8082405" y="3616661"/>
                <a:ext cx="1120844" cy="80349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56042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56042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01745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122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D29E7EF-21DC-CA63-209C-4A573A902511}"/>
                </a:ext>
              </a:extLst>
            </p:cNvPr>
            <p:cNvSpPr txBox="1"/>
            <p:nvPr/>
          </p:nvSpPr>
          <p:spPr>
            <a:xfrm>
              <a:off x="5106526" y="168599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3" name="Tabela 4">
                  <a:extLst>
                    <a:ext uri="{FF2B5EF4-FFF2-40B4-BE49-F238E27FC236}">
                      <a16:creationId xmlns:a16="http://schemas.microsoft.com/office/drawing/2014/main" id="{C3BFA42E-33D9-0D1D-1D8B-AE6FB990046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2199514"/>
                    </p:ext>
                  </p:extLst>
                </p:nvPr>
              </p:nvGraphicFramePr>
              <p:xfrm>
                <a:off x="4920322" y="2067220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4" name="Tabela 4">
                  <a:extLst>
                    <a:ext uri="{FF2B5EF4-FFF2-40B4-BE49-F238E27FC236}">
                      <a16:creationId xmlns:a16="http://schemas.microsoft.com/office/drawing/2014/main" id="{85DB3302-AF25-3250-97E6-1E43A040060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825410649"/>
                    </p:ext>
                  </p:extLst>
                </p:nvPr>
              </p:nvGraphicFramePr>
              <p:xfrm>
                <a:off x="4920322" y="3443151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5" name="Tabela 4">
                  <a:extLst>
                    <a:ext uri="{FF2B5EF4-FFF2-40B4-BE49-F238E27FC236}">
                      <a16:creationId xmlns:a16="http://schemas.microsoft.com/office/drawing/2014/main" id="{FE40C774-FBE8-41AB-59B7-7FD4CE57331B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757539565"/>
                    </p:ext>
                  </p:extLst>
                </p:nvPr>
              </p:nvGraphicFramePr>
              <p:xfrm>
                <a:off x="4920322" y="4819082"/>
                <a:ext cx="1243014" cy="1112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4338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4338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2687601981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noFill/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7084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6" name="Tabela 35">
                  <a:extLst>
                    <a:ext uri="{FF2B5EF4-FFF2-40B4-BE49-F238E27FC236}">
                      <a16:creationId xmlns:a16="http://schemas.microsoft.com/office/drawing/2014/main" id="{9A1F4462-B7AA-6A33-EC8A-B252AB9FC141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411892949"/>
                    </p:ext>
                  </p:extLst>
                </p:nvPr>
              </p:nvGraphicFramePr>
              <p:xfrm>
                <a:off x="6677676" y="227102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7" name="Tabela 36">
                  <a:extLst>
                    <a:ext uri="{FF2B5EF4-FFF2-40B4-BE49-F238E27FC236}">
                      <a16:creationId xmlns:a16="http://schemas.microsoft.com/office/drawing/2014/main" id="{EF5FE9EB-D1E0-4699-3454-A270D4048AC0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124320732"/>
                    </p:ext>
                  </p:extLst>
                </p:nvPr>
              </p:nvGraphicFramePr>
              <p:xfrm>
                <a:off x="6677676" y="3678470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 xmlns="">
            <p:graphicFrame>
              <p:nvGraphicFramePr>
                <p:cNvPr id="38" name="Tabela 37">
                  <a:extLst>
                    <a:ext uri="{FF2B5EF4-FFF2-40B4-BE49-F238E27FC236}">
                      <a16:creationId xmlns:a16="http://schemas.microsoft.com/office/drawing/2014/main" id="{935049B8-6BC8-4B94-508A-E4E830B007C3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203953"/>
                    </p:ext>
                  </p:extLst>
                </p:nvPr>
              </p:nvGraphicFramePr>
              <p:xfrm>
                <a:off x="6677676" y="5009582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/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9" name="CaixaDeTexto 38">
                  <a:extLst>
                    <a:ext uri="{FF2B5EF4-FFF2-40B4-BE49-F238E27FC236}">
                      <a16:creationId xmlns:a16="http://schemas.microsoft.com/office/drawing/2014/main" id="{ADCA8886-9326-60B6-AD0F-784DDDA17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2" y="2381894"/>
                  <a:ext cx="5780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/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0" name="CaixaDeTexto 39">
                  <a:extLst>
                    <a:ext uri="{FF2B5EF4-FFF2-40B4-BE49-F238E27FC236}">
                      <a16:creationId xmlns:a16="http://schemas.microsoft.com/office/drawing/2014/main" id="{5B985AE4-6A29-0737-F218-4FFA24F547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742" y="3795509"/>
                  <a:ext cx="5780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/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1559FE9B-65AA-3BAA-3DAE-62E4C5417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8461" y="5144509"/>
                  <a:ext cx="5780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/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 xmlns=""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EF73DA9-EC25-D209-515D-B655C2B79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4337" y="3726072"/>
                  <a:ext cx="578069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15D1AB5-CE41-FC4A-B444-1A433ADAEC37}"/>
                </a:ext>
              </a:extLst>
            </p:cNvPr>
            <p:cNvSpPr txBox="1"/>
            <p:nvPr/>
          </p:nvSpPr>
          <p:spPr>
            <a:xfrm>
              <a:off x="8082406" y="1681050"/>
              <a:ext cx="8706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05C00E29-1787-385A-91BB-0BA8D07E0063}"/>
                </a:ext>
              </a:extLst>
            </p:cNvPr>
            <p:cNvSpPr txBox="1"/>
            <p:nvPr/>
          </p:nvSpPr>
          <p:spPr>
            <a:xfrm>
              <a:off x="6677676" y="1681050"/>
              <a:ext cx="858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47" name="Sinal de Adição 46">
              <a:extLst>
                <a:ext uri="{FF2B5EF4-FFF2-40B4-BE49-F238E27FC236}">
                  <a16:creationId xmlns:a16="http://schemas.microsoft.com/office/drawing/2014/main" id="{C4209092-C8B1-15DC-F864-DF3CED4ACFC4}"/>
                </a:ext>
              </a:extLst>
            </p:cNvPr>
            <p:cNvSpPr/>
            <p:nvPr/>
          </p:nvSpPr>
          <p:spPr>
            <a:xfrm>
              <a:off x="6963068" y="3165890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Sinal de Adição 47">
              <a:extLst>
                <a:ext uri="{FF2B5EF4-FFF2-40B4-BE49-F238E27FC236}">
                  <a16:creationId xmlns:a16="http://schemas.microsoft.com/office/drawing/2014/main" id="{48B30B19-762F-DFCC-F08D-25A1D8450882}"/>
                </a:ext>
              </a:extLst>
            </p:cNvPr>
            <p:cNvSpPr/>
            <p:nvPr/>
          </p:nvSpPr>
          <p:spPr>
            <a:xfrm>
              <a:off x="6963068" y="4572054"/>
              <a:ext cx="288000" cy="288000"/>
            </a:xfrm>
            <a:prstGeom prst="mathPlu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/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×3×3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BBB756-AAFD-BC7A-7E31-93B4B96F4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729" y="4872088"/>
                  <a:ext cx="12430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/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×2×3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7B3BDFFA-4C6C-70AE-257A-677E686A75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751" y="4575148"/>
                  <a:ext cx="124301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/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CaixaDeTexto 51">
                  <a:extLst>
                    <a:ext uri="{FF2B5EF4-FFF2-40B4-BE49-F238E27FC236}">
                      <a16:creationId xmlns:a16="http://schemas.microsoft.com/office/drawing/2014/main" id="{E502B310-A508-B8BB-5FE9-081AA6343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240" y="4502756"/>
                  <a:ext cx="8706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481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9476-4706-8E81-221F-E5040AB27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90306-31A3-7468-D521-F26B9341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17324" cy="5032375"/>
          </a:xfrm>
        </p:spPr>
        <p:txBody>
          <a:bodyPr>
            <a:normAutofit/>
          </a:bodyPr>
          <a:lstStyle/>
          <a:p>
            <a:r>
              <a:rPr lang="pt-BR" dirty="0"/>
              <a:t>Até o momento, as imagens que usamos nos problemas de classificação eram bem simples.</a:t>
            </a:r>
          </a:p>
          <a:p>
            <a:r>
              <a:rPr lang="pt-BR" dirty="0"/>
              <a:t>Eram imagens em tons de cinza, com objetos centralizados, sem muita variação em termos de rotação, iluminação, escala, com um mesmo fundo, sem </a:t>
            </a:r>
            <a:r>
              <a:rPr lang="pt-BR" b="0" i="0" dirty="0">
                <a:effectLst/>
              </a:rPr>
              <a:t>oclusões (i.e., partes do objeto obstruídas), </a:t>
            </a:r>
            <a:r>
              <a:rPr lang="pt-BR" dirty="0"/>
              <a:t>etc.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3CDC4BE-18F1-F196-DB89-42DF13D6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6" t="2799"/>
          <a:stretch/>
        </p:blipFill>
        <p:spPr>
          <a:xfrm>
            <a:off x="364743" y="2120682"/>
            <a:ext cx="5310874" cy="443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753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7835B59-9FD7-1E3D-EAB0-D3ABA80E8BB2}"/>
              </a:ext>
            </a:extLst>
          </p:cNvPr>
          <p:cNvGrpSpPr/>
          <p:nvPr/>
        </p:nvGrpSpPr>
        <p:grpSpPr>
          <a:xfrm>
            <a:off x="2178507" y="923406"/>
            <a:ext cx="7157898" cy="5105556"/>
            <a:chOff x="2178507" y="923406"/>
            <a:chExt cx="7157898" cy="5105556"/>
          </a:xfrm>
        </p:grpSpPr>
        <p:grpSp>
          <p:nvGrpSpPr>
            <p:cNvPr id="91" name="Agrupar 90">
              <a:extLst>
                <a:ext uri="{FF2B5EF4-FFF2-40B4-BE49-F238E27FC236}">
                  <a16:creationId xmlns:a16="http://schemas.microsoft.com/office/drawing/2014/main" id="{7B17566B-C9F1-6BE7-AB95-22AA629CEF36}"/>
                </a:ext>
              </a:extLst>
            </p:cNvPr>
            <p:cNvGrpSpPr/>
            <p:nvPr/>
          </p:nvGrpSpPr>
          <p:grpSpPr>
            <a:xfrm>
              <a:off x="2178507" y="923406"/>
              <a:ext cx="7157898" cy="4522398"/>
              <a:chOff x="2178507" y="923406"/>
              <a:chExt cx="7157898" cy="4522398"/>
            </a:xfrm>
          </p:grpSpPr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83" name="Tabela 4">
                    <a:extLst>
                      <a:ext uri="{FF2B5EF4-FFF2-40B4-BE49-F238E27FC236}">
                        <a16:creationId xmlns:a16="http://schemas.microsoft.com/office/drawing/2014/main" id="{832D0791-B3A2-B520-E5EB-A3B29FA99E5C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8807927"/>
                      </p:ext>
                    </p:extLst>
                  </p:nvPr>
                </p:nvGraphicFramePr>
                <p:xfrm>
                  <a:off x="8465799" y="2738699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83" name="Tabela 4">
                    <a:extLst>
                      <a:ext uri="{FF2B5EF4-FFF2-40B4-BE49-F238E27FC236}">
                        <a16:creationId xmlns:a16="http://schemas.microsoft.com/office/drawing/2014/main" id="{832D0791-B3A2-B520-E5EB-A3B29FA99E5C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98807927"/>
                      </p:ext>
                    </p:extLst>
                  </p:nvPr>
                </p:nvGraphicFramePr>
                <p:xfrm>
                  <a:off x="8465799" y="2738699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5394038"/>
                      </p:ext>
                    </p:extLst>
                  </p:nvPr>
                </p:nvGraphicFramePr>
                <p:xfrm>
                  <a:off x="4989705" y="190475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32" name="Tabela 31">
                    <a:extLst>
                      <a:ext uri="{FF2B5EF4-FFF2-40B4-BE49-F238E27FC236}">
                        <a16:creationId xmlns:a16="http://schemas.microsoft.com/office/drawing/2014/main" id="{2F9A2461-BB38-98A3-9217-822694E3F2B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5394038"/>
                      </p:ext>
                    </p:extLst>
                  </p:nvPr>
                </p:nvGraphicFramePr>
                <p:xfrm>
                  <a:off x="4989705" y="190475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893879"/>
                      </p:ext>
                    </p:extLst>
                  </p:nvPr>
                </p:nvGraphicFramePr>
                <p:xfrm>
                  <a:off x="4803010" y="2088249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31" name="Tabela 30">
                    <a:extLst>
                      <a:ext uri="{FF2B5EF4-FFF2-40B4-BE49-F238E27FC236}">
                        <a16:creationId xmlns:a16="http://schemas.microsoft.com/office/drawing/2014/main" id="{FADB2249-E063-C463-8822-4F21596A7971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893879"/>
                      </p:ext>
                    </p:extLst>
                  </p:nvPr>
                </p:nvGraphicFramePr>
                <p:xfrm>
                  <a:off x="4803010" y="2088249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24363927"/>
                      </p:ext>
                    </p:extLst>
                  </p:nvPr>
                </p:nvGraphicFramePr>
                <p:xfrm>
                  <a:off x="2558065" y="178167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3" name="Tabela 4">
                    <a:extLst>
                      <a:ext uri="{FF2B5EF4-FFF2-40B4-BE49-F238E27FC236}">
                        <a16:creationId xmlns:a16="http://schemas.microsoft.com/office/drawing/2014/main" id="{9941D272-0AFC-301C-EC99-4892310F8E6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24363927"/>
                      </p:ext>
                    </p:extLst>
                  </p:nvPr>
                </p:nvGraphicFramePr>
                <p:xfrm>
                  <a:off x="2558065" y="1781672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7236546"/>
                      </p:ext>
                    </p:extLst>
                  </p:nvPr>
                </p:nvGraphicFramePr>
                <p:xfrm>
                  <a:off x="2368879" y="1959558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2" name="Tabela 4">
                    <a:extLst>
                      <a:ext uri="{FF2B5EF4-FFF2-40B4-BE49-F238E27FC236}">
                        <a16:creationId xmlns:a16="http://schemas.microsoft.com/office/drawing/2014/main" id="{19F7ED3C-53B7-4FEA-18ED-F42CDFE05109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977236546"/>
                      </p:ext>
                    </p:extLst>
                  </p:nvPr>
                </p:nvGraphicFramePr>
                <p:xfrm>
                  <a:off x="2368879" y="1959558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9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C10D9D7E-21EA-C2D8-5761-4F6786036D00}"/>
                  </a:ext>
                </a:extLst>
              </p:cNvPr>
              <p:cNvSpPr txBox="1"/>
              <p:nvPr/>
            </p:nvSpPr>
            <p:spPr>
              <a:xfrm>
                <a:off x="2361400" y="939299"/>
                <a:ext cx="16011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Input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46962824"/>
                      </p:ext>
                    </p:extLst>
                  </p:nvPr>
                </p:nvGraphicFramePr>
                <p:xfrm>
                  <a:off x="2179693" y="213744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4" name="Tabela 4">
                    <a:extLst>
                      <a:ext uri="{FF2B5EF4-FFF2-40B4-BE49-F238E27FC236}">
                        <a16:creationId xmlns:a16="http://schemas.microsoft.com/office/drawing/2014/main" id="{7ECEAD7E-13C4-930B-CF59-043497D0AE4A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046962824"/>
                      </p:ext>
                    </p:extLst>
                  </p:nvPr>
                </p:nvGraphicFramePr>
                <p:xfrm>
                  <a:off x="2179693" y="2137444"/>
                  <a:ext cx="1243014" cy="1112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3646872024"/>
                            </a:ext>
                          </a:extLst>
                        </a:gridCol>
                        <a:gridCol w="414338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2687601981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48269585"/>
                      </p:ext>
                    </p:extLst>
                  </p:nvPr>
                </p:nvGraphicFramePr>
                <p:xfrm>
                  <a:off x="4651842" y="224281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5" name="Tabela 4">
                    <a:extLst>
                      <a:ext uri="{FF2B5EF4-FFF2-40B4-BE49-F238E27FC236}">
                        <a16:creationId xmlns:a16="http://schemas.microsoft.com/office/drawing/2014/main" id="{D035F2CA-FB18-FF07-F121-82526F894200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548269585"/>
                      </p:ext>
                    </p:extLst>
                  </p:nvPr>
                </p:nvGraphicFramePr>
                <p:xfrm>
                  <a:off x="4651842" y="2242812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/>
                  <p:nvPr/>
                </p:nvSpPr>
                <p:spPr>
                  <a:xfrm>
                    <a:off x="4116404" y="2295824"/>
                    <a:ext cx="57806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6" name="CaixaDeTexto 5">
                    <a:extLst>
                      <a:ext uri="{FF2B5EF4-FFF2-40B4-BE49-F238E27FC236}">
                        <a16:creationId xmlns:a16="http://schemas.microsoft.com/office/drawing/2014/main" id="{1F95B3DA-B65D-197D-DA2B-E33A2B91AF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6404" y="2295824"/>
                    <a:ext cx="578069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352DED4-AC8A-2504-0A48-2A08B9F1ECAA}"/>
                  </a:ext>
                </a:extLst>
              </p:cNvPr>
              <p:cNvSpPr txBox="1"/>
              <p:nvPr/>
            </p:nvSpPr>
            <p:spPr>
              <a:xfrm>
                <a:off x="4691096" y="923406"/>
                <a:ext cx="1157394" cy="3811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Kernels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015D1AB5-CE41-FC4A-B444-1A433ADAEC37}"/>
                  </a:ext>
                </a:extLst>
              </p:cNvPr>
              <p:cNvSpPr txBox="1"/>
              <p:nvPr/>
            </p:nvSpPr>
            <p:spPr>
              <a:xfrm>
                <a:off x="8315575" y="939299"/>
                <a:ext cx="8706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Output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E6BBB756-AAFD-BC7A-7E31-93B4B96F4064}"/>
                      </a:ext>
                    </a:extLst>
                  </p:cNvPr>
                  <p:cNvSpPr txBox="1"/>
                  <p:nvPr/>
                </p:nvSpPr>
                <p:spPr>
                  <a:xfrm>
                    <a:off x="2178507" y="3343676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50" name="CaixaDeTexto 49">
                    <a:extLst>
                      <a:ext uri="{FF2B5EF4-FFF2-40B4-BE49-F238E27FC236}">
                        <a16:creationId xmlns:a16="http://schemas.microsoft.com/office/drawing/2014/main" id="{E6BBB756-AAFD-BC7A-7E31-93B4B96F4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8507" y="3343676"/>
                    <a:ext cx="1243014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7B3BDFFA-4C6C-70AE-257A-677E686A755F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727" y="3046736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51" name="CaixaDeTexto 50">
                    <a:extLst>
                      <a:ext uri="{FF2B5EF4-FFF2-40B4-BE49-F238E27FC236}">
                        <a16:creationId xmlns:a16="http://schemas.microsoft.com/office/drawing/2014/main" id="{7B3BDFFA-4C6C-70AE-257A-677E686A75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727" y="3046736"/>
                    <a:ext cx="12430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E502B310-A508-B8BB-5FE9-081AA6343B71}"/>
                      </a:ext>
                    </a:extLst>
                  </p:cNvPr>
                  <p:cNvSpPr txBox="1"/>
                  <p:nvPr/>
                </p:nvSpPr>
                <p:spPr>
                  <a:xfrm>
                    <a:off x="8275924" y="3698946"/>
                    <a:ext cx="106048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a14:m>
                    <a:r>
                      <a:rPr lang="pt-BR" dirty="0"/>
                      <a:t>2</a:t>
                    </a:r>
                  </a:p>
                </p:txBody>
              </p:sp>
            </mc:Choice>
            <mc:Fallback>
              <p:sp>
                <p:nvSpPr>
                  <p:cNvPr id="52" name="CaixaDeTexto 51">
                    <a:extLst>
                      <a:ext uri="{FF2B5EF4-FFF2-40B4-BE49-F238E27FC236}">
                        <a16:creationId xmlns:a16="http://schemas.microsoft.com/office/drawing/2014/main" id="{E502B310-A508-B8BB-5FE9-081AA6343B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5924" y="3698946"/>
                    <a:ext cx="106048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0000" r="-172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4" name="Tabela 13">
                    <a:extLst>
                      <a:ext uri="{FF2B5EF4-FFF2-40B4-BE49-F238E27FC236}">
                        <a16:creationId xmlns:a16="http://schemas.microsoft.com/office/drawing/2014/main" id="{30DDB50C-ACE5-B0EC-CD12-B5EA191DB10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2172076"/>
                      </p:ext>
                    </p:extLst>
                  </p:nvPr>
                </p:nvGraphicFramePr>
                <p:xfrm>
                  <a:off x="4989705" y="393448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14" name="Tabela 13">
                    <a:extLst>
                      <a:ext uri="{FF2B5EF4-FFF2-40B4-BE49-F238E27FC236}">
                        <a16:creationId xmlns:a16="http://schemas.microsoft.com/office/drawing/2014/main" id="{30DDB50C-ACE5-B0EC-CD12-B5EA191DB10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302172076"/>
                      </p:ext>
                    </p:extLst>
                  </p:nvPr>
                </p:nvGraphicFramePr>
                <p:xfrm>
                  <a:off x="4989705" y="393448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6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5" name="Tabela 14">
                    <a:extLst>
                      <a:ext uri="{FF2B5EF4-FFF2-40B4-BE49-F238E27FC236}">
                        <a16:creationId xmlns:a16="http://schemas.microsoft.com/office/drawing/2014/main" id="{5CE01A46-AB76-0705-9DF2-299967F3AAD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3784608"/>
                      </p:ext>
                    </p:extLst>
                  </p:nvPr>
                </p:nvGraphicFramePr>
                <p:xfrm>
                  <a:off x="4803010" y="4117985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15" name="Tabela 14">
                    <a:extLst>
                      <a:ext uri="{FF2B5EF4-FFF2-40B4-BE49-F238E27FC236}">
                        <a16:creationId xmlns:a16="http://schemas.microsoft.com/office/drawing/2014/main" id="{5CE01A46-AB76-0705-9DF2-299967F3AAD7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3784608"/>
                      </p:ext>
                    </p:extLst>
                  </p:nvPr>
                </p:nvGraphicFramePr>
                <p:xfrm>
                  <a:off x="4803010" y="4117985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0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16" name="Tabela 15">
                    <a:extLst>
                      <a:ext uri="{FF2B5EF4-FFF2-40B4-BE49-F238E27FC236}">
                        <a16:creationId xmlns:a16="http://schemas.microsoft.com/office/drawing/2014/main" id="{D9565C8B-9A17-050F-8C1E-F93EC8F879B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3485509"/>
                      </p:ext>
                    </p:extLst>
                  </p:nvPr>
                </p:nvGraphicFramePr>
                <p:xfrm>
                  <a:off x="4651842" y="427254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16" name="Tabela 15">
                    <a:extLst>
                      <a:ext uri="{FF2B5EF4-FFF2-40B4-BE49-F238E27FC236}">
                        <a16:creationId xmlns:a16="http://schemas.microsoft.com/office/drawing/2014/main" id="{D9565C8B-9A17-050F-8C1E-F93EC8F879B4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703485509"/>
                      </p:ext>
                    </p:extLst>
                  </p:nvPr>
                </p:nvGraphicFramePr>
                <p:xfrm>
                  <a:off x="4651842" y="4272548"/>
                  <a:ext cx="858784" cy="73152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29392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29392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54318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5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2B2DB4DE-79DC-6F8A-8711-A3267AED798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9727" y="5076472"/>
                    <a:ext cx="1243014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×2×3</m:t>
                          </m:r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17" name="CaixaDeTexto 16">
                    <a:extLst>
                      <a:ext uri="{FF2B5EF4-FFF2-40B4-BE49-F238E27FC236}">
                        <a16:creationId xmlns:a16="http://schemas.microsoft.com/office/drawing/2014/main" id="{2B2DB4DE-79DC-6F8A-8711-A3267AED79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9727" y="5076472"/>
                    <a:ext cx="124301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C9C3AC78-6C2B-8674-15BC-1911C67410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44003" y="2515818"/>
                <a:ext cx="418583" cy="86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: Curvo 25">
                <a:extLst>
                  <a:ext uri="{FF2B5EF4-FFF2-40B4-BE49-F238E27FC236}">
                    <a16:creationId xmlns:a16="http://schemas.microsoft.com/office/drawing/2014/main" id="{2611A343-BFE4-6A9A-3F08-7F12DB7C3987}"/>
                  </a:ext>
                </a:extLst>
              </p:cNvPr>
              <p:cNvCxnSpPr>
                <a:cxnSpLocks/>
                <a:endCxn id="60" idx="1"/>
              </p:cNvCxnSpPr>
              <p:nvPr/>
            </p:nvCxnSpPr>
            <p:spPr>
              <a:xfrm rot="16200000" flipH="1">
                <a:off x="3082591" y="3303749"/>
                <a:ext cx="1959323" cy="400668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Retângulo 59">
                <a:extLst>
                  <a:ext uri="{FF2B5EF4-FFF2-40B4-BE49-F238E27FC236}">
                    <a16:creationId xmlns:a16="http://schemas.microsoft.com/office/drawing/2014/main" id="{C6F515CB-ED45-529B-79F1-41B9F156C22F}"/>
                  </a:ext>
                </a:extLst>
              </p:cNvPr>
              <p:cNvSpPr/>
              <p:nvPr/>
            </p:nvSpPr>
            <p:spPr>
              <a:xfrm>
                <a:off x="4262586" y="4403718"/>
                <a:ext cx="221789" cy="16005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3FD9ED7-312C-0EAC-FF3E-E4D0F31ED361}"/>
                      </a:ext>
                    </a:extLst>
                  </p:cNvPr>
                  <p:cNvSpPr txBox="1"/>
                  <p:nvPr/>
                </p:nvSpPr>
                <p:spPr>
                  <a:xfrm>
                    <a:off x="4169328" y="4252911"/>
                    <a:ext cx="3986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⊛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>
              <p:sp>
                <p:nvSpPr>
                  <p:cNvPr id="69" name="CaixaDeTexto 68">
                    <a:extLst>
                      <a:ext uri="{FF2B5EF4-FFF2-40B4-BE49-F238E27FC236}">
                        <a16:creationId xmlns:a16="http://schemas.microsoft.com/office/drawing/2014/main" id="{43FD9ED7-312C-0EAC-FF3E-E4D0F31ED3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328" y="4252911"/>
                    <a:ext cx="39863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769" r="-32308" b="-1066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graphicFrame>
                <p:nvGraphicFramePr>
                  <p:cNvPr id="72" name="Tabela 4">
                    <a:extLst>
                      <a:ext uri="{FF2B5EF4-FFF2-40B4-BE49-F238E27FC236}">
                        <a16:creationId xmlns:a16="http://schemas.microsoft.com/office/drawing/2014/main" id="{5B74D404-9ECB-3EF8-4A02-FC73F8FD954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4156529"/>
                      </p:ext>
                    </p:extLst>
                  </p:nvPr>
                </p:nvGraphicFramePr>
                <p:xfrm>
                  <a:off x="8320051" y="2894192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Choice>
            <mc:Fallback>
              <p:graphicFrame>
                <p:nvGraphicFramePr>
                  <p:cNvPr id="72" name="Tabela 4">
                    <a:extLst>
                      <a:ext uri="{FF2B5EF4-FFF2-40B4-BE49-F238E27FC236}">
                        <a16:creationId xmlns:a16="http://schemas.microsoft.com/office/drawing/2014/main" id="{5B74D404-9ECB-3EF8-4A02-FC73F8FD954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14156529"/>
                      </p:ext>
                    </p:extLst>
                  </p:nvPr>
                </p:nvGraphicFramePr>
                <p:xfrm>
                  <a:off x="8320051" y="2894192"/>
                  <a:ext cx="870606" cy="741680"/>
                </p:xfrm>
                <a:graphic>
                  <a:graphicData uri="http://schemas.openxmlformats.org/drawingml/2006/table">
                    <a:tbl>
                      <a:tblPr firstRow="1" bandRow="1">
                        <a:tableStyleId>{5C22544A-7EE6-4342-B048-85BDC9FD1C3A}</a:tableStyleId>
                      </a:tblPr>
                      <a:tblGrid>
                        <a:gridCol w="435303">
                          <a:extLst>
                            <a:ext uri="{9D8B030D-6E8A-4147-A177-3AD203B41FA5}">
                              <a16:colId xmlns:a16="http://schemas.microsoft.com/office/drawing/2014/main" val="3650072185"/>
                            </a:ext>
                          </a:extLst>
                        </a:gridCol>
                        <a:gridCol w="435303">
                          <a:extLst>
                            <a:ext uri="{9D8B030D-6E8A-4147-A177-3AD203B41FA5}">
                              <a16:colId xmlns:a16="http://schemas.microsoft.com/office/drawing/2014/main" val="1992468736"/>
                            </a:ext>
                          </a:extLst>
                        </a:gridCol>
                      </a:tblGrid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13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27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3823648222"/>
                          </a:ext>
                        </a:extLst>
                      </a:tr>
                      <a:tr h="370840"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34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tc>
                          <a:txBody>
                            <a:bodyPr/>
                            <a:lstStyle/>
                            <a:p>
                              <a:pPr algn="ctr"/>
                              <a:r>
                                <a:rPr lang="pt-BR" b="0" dirty="0">
                                  <a:solidFill>
                                    <a:schemeClr val="tx1"/>
                                  </a:solidFill>
                                </a:rPr>
                                <a:t>78</a:t>
                              </a:r>
                            </a:p>
                          </a:txBody>
                          <a:tcPr>
                            <a:lnL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L>
                            <a:lnR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R>
                            <a:lnT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T>
                            <a:lnB w="12700" cap="flat" cmpd="sng" algn="ctr">
                              <a:solidFill>
                                <a:schemeClr val="tx1"/>
                              </a:solidFill>
                              <a:prstDash val="solid"/>
                              <a:round/>
                              <a:headEnd type="none" w="med" len="med"/>
                              <a:tailEnd type="none" w="med" len="med"/>
                            </a:lnB>
                            <a:solidFill>
                              <a:schemeClr val="bg1"/>
                            </a:solidFill>
                          </a:tcPr>
                        </a:tc>
                        <a:extLst>
                          <a:ext uri="{0D108BD9-81ED-4DB2-BD59-A6C34878D82A}">
                            <a16:rowId xmlns:a16="http://schemas.microsoft.com/office/drawing/2014/main" val="505587699"/>
                          </a:ext>
                        </a:extLst>
                      </a:tr>
                    </a:tbl>
                  </a:graphicData>
                </a:graphic>
              </p:graphicFrame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37E5B023-0434-2C4B-1C72-2D959BE060D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4292" y="2072879"/>
                    <a:ext cx="1597158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[1]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pt-BR" sz="600" dirty="0"/>
                  </a:p>
                </p:txBody>
              </p:sp>
            </mc:Choice>
            <mc:Fallback>
              <p:sp>
                <p:nvSpPr>
                  <p:cNvPr id="74" name="CaixaDeTexto 73">
                    <a:extLst>
                      <a:ext uri="{FF2B5EF4-FFF2-40B4-BE49-F238E27FC236}">
                        <a16:creationId xmlns:a16="http://schemas.microsoft.com/office/drawing/2014/main" id="{37E5B023-0434-2C4B-1C72-2D959BE06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4292" y="2072879"/>
                    <a:ext cx="1597158" cy="40498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6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CaixaDeTexto 75">
                    <a:extLst>
                      <a:ext uri="{FF2B5EF4-FFF2-40B4-BE49-F238E27FC236}">
                        <a16:creationId xmlns:a16="http://schemas.microsoft.com/office/drawing/2014/main" id="{FB9696D7-CB73-02AF-F6F4-A1FB74EC2CD7}"/>
                      </a:ext>
                    </a:extLst>
                  </p:cNvPr>
                  <p:cNvSpPr txBox="1"/>
                  <p:nvPr/>
                </p:nvSpPr>
                <p:spPr>
                  <a:xfrm>
                    <a:off x="4720958" y="1472425"/>
                    <a:ext cx="1375042" cy="381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b="0" dirty="0"/>
                      <a:t>Kernel,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[1]</m:t>
                            </m:r>
                          </m:sup>
                        </m:sSup>
                      </m:oMath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76" name="CaixaDeTexto 75">
                    <a:extLst>
                      <a:ext uri="{FF2B5EF4-FFF2-40B4-BE49-F238E27FC236}">
                        <a16:creationId xmlns:a16="http://schemas.microsoft.com/office/drawing/2014/main" id="{FB9696D7-CB73-02AF-F6F4-A1FB74EC2C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20958" y="1472425"/>
                    <a:ext cx="1375042" cy="38113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540" t="-6452" b="-2580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08A9FEAF-4185-28FE-34E6-CF9EAA61BB4D}"/>
                      </a:ext>
                    </a:extLst>
                  </p:cNvPr>
                  <p:cNvSpPr txBox="1"/>
                  <p:nvPr/>
                </p:nvSpPr>
                <p:spPr>
                  <a:xfrm>
                    <a:off x="4691096" y="3562243"/>
                    <a:ext cx="1375042" cy="3811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b="0" dirty="0"/>
                      <a:t>Kernel,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[2]</m:t>
                            </m:r>
                          </m:sup>
                        </m:sSup>
                      </m:oMath>
                    </a14:m>
                    <a:endParaRPr lang="pt-BR" dirty="0"/>
                  </a:p>
                </p:txBody>
              </p:sp>
            </mc:Choice>
            <mc:Fallback>
              <p:sp>
                <p:nvSpPr>
                  <p:cNvPr id="77" name="CaixaDeTexto 76">
                    <a:extLst>
                      <a:ext uri="{FF2B5EF4-FFF2-40B4-BE49-F238E27FC236}">
                        <a16:creationId xmlns:a16="http://schemas.microsoft.com/office/drawing/2014/main" id="{08A9FEAF-4185-28FE-34E6-CF9EAA61BB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1096" y="3562243"/>
                    <a:ext cx="1375042" cy="38113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000" t="-4762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Conector de Seta Reta 79">
                <a:extLst>
                  <a:ext uri="{FF2B5EF4-FFF2-40B4-BE49-F238E27FC236}">
                    <a16:creationId xmlns:a16="http://schemas.microsoft.com/office/drawing/2014/main" id="{1A821719-F16B-1896-93AD-59036D6AB144}"/>
                  </a:ext>
                </a:extLst>
              </p:cNvPr>
              <p:cNvCxnSpPr/>
              <p:nvPr/>
            </p:nvCxnSpPr>
            <p:spPr>
              <a:xfrm>
                <a:off x="5889436" y="2295824"/>
                <a:ext cx="3633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CD9BFF37-3A3A-53FB-CA5E-BE463FA8AA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59098" y="4100982"/>
                    <a:ext cx="1532352" cy="40498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pt-BR" sz="600" dirty="0"/>
                  </a:p>
                </p:txBody>
              </p:sp>
            </mc:Choice>
            <mc:Fallback>
              <p:sp>
                <p:nvSpPr>
                  <p:cNvPr id="81" name="CaixaDeTexto 80">
                    <a:extLst>
                      <a:ext uri="{FF2B5EF4-FFF2-40B4-BE49-F238E27FC236}">
                        <a16:creationId xmlns:a16="http://schemas.microsoft.com/office/drawing/2014/main" id="{CD9BFF37-3A3A-53FB-CA5E-BE463FA8AA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9098" y="4100982"/>
                    <a:ext cx="1532352" cy="404983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79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2" name="Conector de Seta Reta 81">
                <a:extLst>
                  <a:ext uri="{FF2B5EF4-FFF2-40B4-BE49-F238E27FC236}">
                    <a16:creationId xmlns:a16="http://schemas.microsoft.com/office/drawing/2014/main" id="{917EE828-FD80-CB2D-CB5B-9B6B12D1922A}"/>
                  </a:ext>
                </a:extLst>
              </p:cNvPr>
              <p:cNvCxnSpPr/>
              <p:nvPr/>
            </p:nvCxnSpPr>
            <p:spPr>
              <a:xfrm>
                <a:off x="5914301" y="4300547"/>
                <a:ext cx="36339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ector de Seta Reta 84">
                <a:extLst>
                  <a:ext uri="{FF2B5EF4-FFF2-40B4-BE49-F238E27FC236}">
                    <a16:creationId xmlns:a16="http://schemas.microsoft.com/office/drawing/2014/main" id="{8BE373A1-2B3C-98A4-42E2-6748AB67B83D}"/>
                  </a:ext>
                </a:extLst>
              </p:cNvPr>
              <p:cNvCxnSpPr>
                <a:cxnSpLocks/>
                <a:stCxn id="74" idx="3"/>
              </p:cNvCxnSpPr>
              <p:nvPr/>
            </p:nvCxnSpPr>
            <p:spPr>
              <a:xfrm>
                <a:off x="7791450" y="2275371"/>
                <a:ext cx="410049" cy="865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ector de Seta Reta 87">
                <a:extLst>
                  <a:ext uri="{FF2B5EF4-FFF2-40B4-BE49-F238E27FC236}">
                    <a16:creationId xmlns:a16="http://schemas.microsoft.com/office/drawing/2014/main" id="{738F7DF5-88B4-A509-DB0D-73391DC1F199}"/>
                  </a:ext>
                </a:extLst>
              </p:cNvPr>
              <p:cNvCxnSpPr>
                <a:cxnSpLocks/>
                <a:stCxn id="81" idx="3"/>
              </p:cNvCxnSpPr>
              <p:nvPr/>
            </p:nvCxnSpPr>
            <p:spPr>
              <a:xfrm flipV="1">
                <a:off x="7791450" y="3343676"/>
                <a:ext cx="410049" cy="9597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Chave Esquerda 91">
              <a:extLst>
                <a:ext uri="{FF2B5EF4-FFF2-40B4-BE49-F238E27FC236}">
                  <a16:creationId xmlns:a16="http://schemas.microsoft.com/office/drawing/2014/main" id="{C7615704-18B1-D104-90C3-FC4DC2335236}"/>
                </a:ext>
              </a:extLst>
            </p:cNvPr>
            <p:cNvSpPr/>
            <p:nvPr/>
          </p:nvSpPr>
          <p:spPr>
            <a:xfrm rot="16200000">
              <a:off x="5929027" y="3787773"/>
              <a:ext cx="180976" cy="3513857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F93805F0-9070-B21D-D67D-6B439931B9EA}"/>
                </a:ext>
              </a:extLst>
            </p:cNvPr>
            <p:cNvSpPr txBox="1"/>
            <p:nvPr/>
          </p:nvSpPr>
          <p:spPr>
            <a:xfrm>
              <a:off x="4262586" y="5659630"/>
              <a:ext cx="35138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Camada convolucional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3644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19C8ABF4-4D85-27D4-276F-C42B4846AD3C}"/>
              </a:ext>
            </a:extLst>
          </p:cNvPr>
          <p:cNvGrpSpPr/>
          <p:nvPr/>
        </p:nvGrpSpPr>
        <p:grpSpPr>
          <a:xfrm>
            <a:off x="1087164" y="638829"/>
            <a:ext cx="4474554" cy="2174220"/>
            <a:chOff x="1087164" y="638829"/>
            <a:chExt cx="4474554" cy="2174220"/>
          </a:xfrm>
        </p:grpSpPr>
        <p:graphicFrame>
          <p:nvGraphicFramePr>
            <p:cNvPr id="6" name="Tabela 4">
              <a:extLst>
                <a:ext uri="{FF2B5EF4-FFF2-40B4-BE49-F238E27FC236}">
                  <a16:creationId xmlns:a16="http://schemas.microsoft.com/office/drawing/2014/main" id="{77D8061D-CE9F-586A-3FEF-FB80125A538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6476921"/>
                </p:ext>
              </p:extLst>
            </p:nvPr>
          </p:nvGraphicFramePr>
          <p:xfrm>
            <a:off x="1087164" y="1162049"/>
            <a:ext cx="1656036" cy="165100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14009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3646872024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  <a:gridCol w="414009">
                    <a:extLst>
                      <a:ext uri="{9D8B030D-6E8A-4147-A177-3AD203B41FA5}">
                        <a16:colId xmlns:a16="http://schemas.microsoft.com/office/drawing/2014/main" val="2543788704"/>
                      </a:ext>
                    </a:extLst>
                  </a:gridCol>
                </a:tblGrid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687601981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4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22169473"/>
                    </a:ext>
                  </a:extLst>
                </a:tr>
                <a:tr h="41275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5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ela 6">
              <a:extLst>
                <a:ext uri="{FF2B5EF4-FFF2-40B4-BE49-F238E27FC236}">
                  <a16:creationId xmlns:a16="http://schemas.microsoft.com/office/drawing/2014/main" id="{3D7922F3-96D0-B17B-80B7-E7B27A55551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7210383"/>
                </p:ext>
              </p:extLst>
            </p:nvPr>
          </p:nvGraphicFramePr>
          <p:xfrm>
            <a:off x="4702934" y="1621789"/>
            <a:ext cx="858784" cy="73152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29392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29392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54318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9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54318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6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DE737436-CBEC-EC49-4E3B-0AFD4CA5FFB9}"/>
                </a:ext>
              </a:extLst>
            </p:cNvPr>
            <p:cNvSpPr txBox="1"/>
            <p:nvPr/>
          </p:nvSpPr>
          <p:spPr>
            <a:xfrm>
              <a:off x="1087164" y="638829"/>
              <a:ext cx="44745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Max Pooling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2276082-EB3C-8A54-52D4-7A63DBAA90F8}"/>
                </a:ext>
              </a:extLst>
            </p:cNvPr>
            <p:cNvSpPr txBox="1"/>
            <p:nvPr/>
          </p:nvSpPr>
          <p:spPr>
            <a:xfrm>
              <a:off x="2743200" y="1464329"/>
              <a:ext cx="1905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Tamanho do </a:t>
              </a:r>
              <a:r>
                <a:rPr lang="pt-BR" sz="1400" i="1" dirty="0"/>
                <a:t>pool</a:t>
              </a:r>
              <a:r>
                <a:rPr lang="pt-BR" sz="1400" dirty="0"/>
                <a:t>: 2x2</a:t>
              </a:r>
            </a:p>
            <a:p>
              <a:r>
                <a:rPr lang="pt-BR" sz="1400" i="1" dirty="0" err="1"/>
                <a:t>Stride</a:t>
              </a:r>
              <a:r>
                <a:rPr lang="pt-BR" sz="1400" dirty="0"/>
                <a:t>: 2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98DF511F-DB2C-AF55-37BF-A9A2D56CF13D}"/>
                </a:ext>
              </a:extLst>
            </p:cNvPr>
            <p:cNvCxnSpPr>
              <a:cxnSpLocks/>
            </p:cNvCxnSpPr>
            <p:nvPr/>
          </p:nvCxnSpPr>
          <p:spPr>
            <a:xfrm>
              <a:off x="2805554" y="1996658"/>
              <a:ext cx="185026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205131EE-85AA-FCA3-FD1B-178C2DFF4F83}"/>
              </a:ext>
            </a:extLst>
          </p:cNvPr>
          <p:cNvGrpSpPr/>
          <p:nvPr/>
        </p:nvGrpSpPr>
        <p:grpSpPr>
          <a:xfrm>
            <a:off x="3084120" y="3465022"/>
            <a:ext cx="6092269" cy="2976915"/>
            <a:chOff x="3084120" y="3465022"/>
            <a:chExt cx="6092269" cy="2976915"/>
          </a:xfrm>
        </p:grpSpPr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7" name="Tabela 4">
                  <a:extLst>
                    <a:ext uri="{FF2B5EF4-FFF2-40B4-BE49-F238E27FC236}">
                      <a16:creationId xmlns:a16="http://schemas.microsoft.com/office/drawing/2014/main" id="{E59D7380-256A-CF5D-BA19-92C1700894B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7506987"/>
                    </p:ext>
                  </p:extLst>
                </p:nvPr>
              </p:nvGraphicFramePr>
              <p:xfrm>
                <a:off x="3084120" y="3845997"/>
                <a:ext cx="2064665" cy="206375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2933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7" name="Tabela 4">
                  <a:extLst>
                    <a:ext uri="{FF2B5EF4-FFF2-40B4-BE49-F238E27FC236}">
                      <a16:creationId xmlns:a16="http://schemas.microsoft.com/office/drawing/2014/main" id="{E59D7380-256A-CF5D-BA19-92C1700894B7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457506987"/>
                    </p:ext>
                  </p:extLst>
                </p:nvPr>
              </p:nvGraphicFramePr>
              <p:xfrm>
                <a:off x="3084120" y="3845997"/>
                <a:ext cx="2064665" cy="206375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12933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  <a:gridCol w="412933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2EED2461-2706-7478-1493-A36EC44E1C8E}"/>
                    </a:ext>
                  </a:extLst>
                </p:cNvPr>
                <p:cNvSpPr txBox="1"/>
                <p:nvPr/>
              </p:nvSpPr>
              <p:spPr>
                <a:xfrm>
                  <a:off x="3494945" y="6072605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8" name="CaixaDeTexto 27">
                  <a:extLst>
                    <a:ext uri="{FF2B5EF4-FFF2-40B4-BE49-F238E27FC236}">
                      <a16:creationId xmlns:a16="http://schemas.microsoft.com/office/drawing/2014/main" id="{2EED2461-2706-7478-1493-A36EC44E1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4945" y="6072605"/>
                  <a:ext cx="1243014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9" name="Tabela 28">
                  <a:extLst>
                    <a:ext uri="{FF2B5EF4-FFF2-40B4-BE49-F238E27FC236}">
                      <a16:creationId xmlns:a16="http://schemas.microsoft.com/office/drawing/2014/main" id="{F23B1003-5480-53BF-CB34-07F06893CA3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11789852"/>
                    </p:ext>
                  </p:extLst>
                </p:nvPr>
              </p:nvGraphicFramePr>
              <p:xfrm>
                <a:off x="5972256" y="448765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29" name="Tabela 28">
                  <a:extLst>
                    <a:ext uri="{FF2B5EF4-FFF2-40B4-BE49-F238E27FC236}">
                      <a16:creationId xmlns:a16="http://schemas.microsoft.com/office/drawing/2014/main" id="{F23B1003-5480-53BF-CB34-07F06893CA3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811789852"/>
                    </p:ext>
                  </p:extLst>
                </p:nvPr>
              </p:nvGraphicFramePr>
              <p:xfrm>
                <a:off x="5972256" y="4487654"/>
                <a:ext cx="858784" cy="73152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29392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29392">
                        <a:extLst>
                          <a:ext uri="{9D8B030D-6E8A-4147-A177-3AD203B41FA5}">
                            <a16:colId xmlns:a16="http://schemas.microsoft.com/office/drawing/2014/main" val="1992468736"/>
                          </a:ext>
                        </a:extLst>
                      </a:gridCol>
                    </a:tblGrid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354318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505587699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848831A-1711-DBF3-556A-22043D3CACA0}"/>
                    </a:ext>
                  </a:extLst>
                </p:cNvPr>
                <p:cNvSpPr txBox="1"/>
                <p:nvPr/>
              </p:nvSpPr>
              <p:spPr>
                <a:xfrm>
                  <a:off x="5263085" y="4622582"/>
                  <a:ext cx="578069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lang="pt-BR" sz="2400" dirty="0"/>
                </a:p>
              </p:txBody>
            </p:sp>
          </mc:Choice>
          <mc:Fallback>
            <p:sp>
              <p:nvSpPr>
                <p:cNvPr id="31" name="CaixaDeTexto 30">
                  <a:extLst>
                    <a:ext uri="{FF2B5EF4-FFF2-40B4-BE49-F238E27FC236}">
                      <a16:creationId xmlns:a16="http://schemas.microsoft.com/office/drawing/2014/main" id="{B848831A-1711-DBF3-556A-22043D3CA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085" y="4622582"/>
                  <a:ext cx="57806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2" name="Tabela 4">
                  <a:extLst>
                    <a:ext uri="{FF2B5EF4-FFF2-40B4-BE49-F238E27FC236}">
                      <a16:creationId xmlns:a16="http://schemas.microsoft.com/office/drawing/2014/main" id="{78BC4BC6-6BCB-6168-D704-3B1DD7FCDA2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541921"/>
                    </p:ext>
                  </p:extLst>
                </p:nvPr>
              </p:nvGraphicFramePr>
              <p:xfrm>
                <a:off x="7409109" y="4052372"/>
                <a:ext cx="1767280" cy="165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41820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Choice>
          <mc:Fallback>
            <p:graphicFrame>
              <p:nvGraphicFramePr>
                <p:cNvPr id="32" name="Tabela 4">
                  <a:extLst>
                    <a:ext uri="{FF2B5EF4-FFF2-40B4-BE49-F238E27FC236}">
                      <a16:creationId xmlns:a16="http://schemas.microsoft.com/office/drawing/2014/main" id="{78BC4BC6-6BCB-6168-D704-3B1DD7FCDA2D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597541921"/>
                    </p:ext>
                  </p:extLst>
                </p:nvPr>
              </p:nvGraphicFramePr>
              <p:xfrm>
                <a:off x="7409109" y="4052372"/>
                <a:ext cx="1767280" cy="1651000"/>
              </p:xfrm>
              <a:graphic>
                <a:graphicData uri="http://schemas.openxmlformats.org/drawingml/2006/table">
                  <a:tbl>
                    <a:tblPr firstRow="1" bandRow="1">
                      <a:tableStyleId>{5C22544A-7EE6-4342-B048-85BDC9FD1C3A}</a:tableStyleId>
                    </a:tblPr>
                    <a:tblGrid>
                      <a:gridCol w="441820">
                        <a:extLst>
                          <a:ext uri="{9D8B030D-6E8A-4147-A177-3AD203B41FA5}">
                            <a16:colId xmlns:a16="http://schemas.microsoft.com/office/drawing/2014/main" val="1166939837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50072185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46872024"/>
                          </a:ext>
                        </a:extLst>
                      </a:gridCol>
                      <a:gridCol w="441820">
                        <a:extLst>
                          <a:ext uri="{9D8B030D-6E8A-4147-A177-3AD203B41FA5}">
                            <a16:colId xmlns:a16="http://schemas.microsoft.com/office/drawing/2014/main" val="3619575913"/>
                          </a:ext>
                        </a:extLst>
                      </a:gridCol>
                    </a:tblGrid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496312944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19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25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823648222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21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37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43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16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4122169473"/>
                        </a:ext>
                      </a:extLst>
                    </a:tr>
                    <a:tr h="412750"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6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7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8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tc>
                        <a:txBody>
                          <a:bodyPr/>
                          <a:lstStyle/>
                          <a:p>
                            <a:pPr algn="ctr"/>
                            <a:r>
                              <a:rPr lang="pt-BR" b="0" dirty="0">
                                <a:solidFill>
                                  <a:schemeClr val="tx1"/>
                                </a:solidFill>
                              </a:rPr>
                              <a:t>0</a:t>
                            </a:r>
                          </a:p>
                        </a:txBody>
                        <a:tcPr>
                          <a:lnL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L>
                          <a:lnR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R>
                          <a:lnT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T>
                          <a:lnB w="12700" cap="flat" cmpd="sng" algn="ctr">
                            <a:solidFill>
                              <a:schemeClr val="tx1"/>
                            </a:solidFill>
                            <a:prstDash val="solid"/>
                            <a:round/>
                            <a:headEnd type="none" w="med" len="med"/>
                            <a:tailEnd type="none" w="med" len="med"/>
                          </a:lnB>
                          <a:solidFill>
                            <a:schemeClr val="bg1"/>
                          </a:solidFill>
                        </a:tcPr>
                      </a:tc>
                      <a:extLst>
                        <a:ext uri="{0D108BD9-81ED-4DB2-BD59-A6C34878D82A}">
                          <a16:rowId xmlns:a16="http://schemas.microsoft.com/office/drawing/2014/main" val="3253280064"/>
                        </a:ext>
                      </a:extLst>
                    </a:tr>
                  </a:tbl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67F1B03-A25D-0156-1A7A-08B9540093D5}"/>
                    </a:ext>
                  </a:extLst>
                </p:cNvPr>
                <p:cNvSpPr txBox="1"/>
                <p:nvPr/>
              </p:nvSpPr>
              <p:spPr>
                <a:xfrm>
                  <a:off x="6831040" y="4622582"/>
                  <a:ext cx="578069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pt-BR" sz="2800" dirty="0"/>
                </a:p>
              </p:txBody>
            </p:sp>
          </mc:Choice>
          <mc:Fallback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267F1B03-A25D-0156-1A7A-08B954009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040" y="4622582"/>
                  <a:ext cx="578069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1D3E5B-A8ED-B630-15C5-683930E325B2}"/>
                    </a:ext>
                  </a:extLst>
                </p:cNvPr>
                <p:cNvSpPr txBox="1"/>
                <p:nvPr/>
              </p:nvSpPr>
              <p:spPr>
                <a:xfrm>
                  <a:off x="5780141" y="5326788"/>
                  <a:ext cx="124301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  <a:p>
                  <a:pPr algn="ctr"/>
                  <a:r>
                    <a:rPr lang="pt-BR" i="1" dirty="0" err="1"/>
                    <a:t>stride</a:t>
                  </a:r>
                  <a:r>
                    <a:rPr lang="pt-BR" dirty="0"/>
                    <a:t> = 1</a:t>
                  </a:r>
                </a:p>
              </p:txBody>
            </p:sp>
          </mc:Choice>
          <mc:Fallback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CA1D3E5B-A8ED-B630-15C5-683930E325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0141" y="5326788"/>
                  <a:ext cx="1243014" cy="646331"/>
                </a:xfrm>
                <a:prstGeom prst="rect">
                  <a:avLst/>
                </a:prstGeom>
                <a:blipFill>
                  <a:blip r:embed="rId5"/>
                  <a:stretch>
                    <a:fillRect b="-1415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723775D-3345-AD3C-8DDB-DB4456ED92AA}"/>
                    </a:ext>
                  </a:extLst>
                </p:cNvPr>
                <p:cNvSpPr txBox="1"/>
                <p:nvPr/>
              </p:nvSpPr>
              <p:spPr>
                <a:xfrm>
                  <a:off x="7671242" y="5887939"/>
                  <a:ext cx="12430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723775D-3345-AD3C-8DDB-DB4456ED92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242" y="5887939"/>
                  <a:ext cx="124301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761D55B-1299-D1C9-5A57-06AB21771704}"/>
                </a:ext>
              </a:extLst>
            </p:cNvPr>
            <p:cNvSpPr txBox="1"/>
            <p:nvPr/>
          </p:nvSpPr>
          <p:spPr>
            <a:xfrm>
              <a:off x="3084120" y="3465022"/>
              <a:ext cx="20646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Input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B61D4FE-F4F5-6FE7-AFC7-7D15F8311F97}"/>
                </a:ext>
              </a:extLst>
            </p:cNvPr>
            <p:cNvSpPr txBox="1"/>
            <p:nvPr/>
          </p:nvSpPr>
          <p:spPr>
            <a:xfrm>
              <a:off x="5773932" y="3476665"/>
              <a:ext cx="1196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5878AAC-FDB8-E5C2-0FBB-866FC4234616}"/>
                </a:ext>
              </a:extLst>
            </p:cNvPr>
            <p:cNvSpPr txBox="1"/>
            <p:nvPr/>
          </p:nvSpPr>
          <p:spPr>
            <a:xfrm>
              <a:off x="7409109" y="3465022"/>
              <a:ext cx="17672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7639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951B7-26D0-12FA-7AE3-4CD591100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Imagens complexas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5B0A49-A3CD-CFA0-C43A-88F829127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48856" cy="5032375"/>
          </a:xfrm>
        </p:spPr>
        <p:txBody>
          <a:bodyPr>
            <a:normAutofit/>
          </a:bodyPr>
          <a:lstStyle/>
          <a:p>
            <a:r>
              <a:rPr lang="pt-BR" dirty="0"/>
              <a:t>Mas e quando as imagens são mais complexas?</a:t>
            </a:r>
          </a:p>
          <a:p>
            <a:r>
              <a:rPr lang="pt-BR" dirty="0"/>
              <a:t>Com cores, resoluções variadas, objetos não centralizados, com variação em termos de rotação, iluminação, escala, diferentes fundos, </a:t>
            </a:r>
            <a:r>
              <a:rPr lang="pt-BR" b="0" i="0" dirty="0">
                <a:effectLst/>
              </a:rPr>
              <a:t>oclusões, </a:t>
            </a:r>
            <a:r>
              <a:rPr lang="pt-BR" dirty="0"/>
              <a:t>etc.</a:t>
            </a:r>
          </a:p>
          <a:p>
            <a:r>
              <a:rPr lang="pt-BR" dirty="0"/>
              <a:t>Usar </a:t>
            </a:r>
            <a:r>
              <a:rPr lang="pt-BR" b="1" i="1" dirty="0"/>
              <a:t>filtros de convolução</a:t>
            </a:r>
            <a:r>
              <a:rPr lang="pt-BR" dirty="0"/>
              <a:t> pode nos ajudar com esses problemas.</a:t>
            </a:r>
          </a:p>
          <a:p>
            <a:r>
              <a:rPr lang="pt-BR" dirty="0"/>
              <a:t>Por exemplo, e se eu quiser classificar entre pessoas e cavalos na praia?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0DEACD-FB99-FF37-8876-F0514CDC9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D9D255-6733-0D61-095D-FE937354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4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BC6-878A-0A44-F2DB-FE23ABF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1A48-AD79-1F5F-59AD-A4174571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825624"/>
            <a:ext cx="5276850" cy="5032375"/>
          </a:xfrm>
        </p:spPr>
        <p:txBody>
          <a:bodyPr>
            <a:normAutofit/>
          </a:bodyPr>
          <a:lstStyle/>
          <a:p>
            <a:r>
              <a:rPr lang="pt-BR" dirty="0"/>
              <a:t>Os neurônios biológicos no córtex visual respondem a padrões específicos em pequenas regiões do campo visual chamadas </a:t>
            </a:r>
            <a:r>
              <a:rPr lang="pt-BR" b="1" i="1" dirty="0">
                <a:solidFill>
                  <a:srgbClr val="00B050"/>
                </a:solidFill>
              </a:rPr>
              <a:t>campos receptivos</a:t>
            </a:r>
            <a:r>
              <a:rPr lang="pt-BR" dirty="0"/>
              <a:t>.</a:t>
            </a:r>
          </a:p>
          <a:p>
            <a:r>
              <a:rPr lang="pt-BR" dirty="0"/>
              <a:t>À medida que o sinal visual percorre as camadas do cérebro, os neurônios respondem a padrões mais complexos em campos receptivos maiores.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349EB-2E77-4905-5765-DAB5AB6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761701"/>
            <a:ext cx="6382310" cy="20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11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48BC6-878A-0A44-F2DB-FE23ABF6E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Neurônios biológicos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071A48-AD79-1F5F-59AD-A4174571A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2275" y="1825624"/>
            <a:ext cx="5276850" cy="5032375"/>
          </a:xfrm>
        </p:spPr>
        <p:txBody>
          <a:bodyPr>
            <a:normAutofit/>
          </a:bodyPr>
          <a:lstStyle/>
          <a:p>
            <a:r>
              <a:rPr lang="pt-BR" dirty="0"/>
              <a:t>Alguns neurônios reagem apenas a imagens de linhas horizontais, enquanto outros reagem apenas a linhas com orientações diferentes.</a:t>
            </a:r>
          </a:p>
          <a:p>
            <a:r>
              <a:rPr lang="pt-BR" dirty="0"/>
              <a:t>Outros neurônios têm campos receptivos maiores e reagem a padrões mais complexos que são combinações de padrões de nível inferior.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3349EB-2E77-4905-5765-DAB5AB6DD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761701"/>
            <a:ext cx="6382310" cy="208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4793-151C-2CA5-C485-E1D4FC40C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588E49-E748-7646-F1CF-D0DB5ED66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1614" y="1825624"/>
            <a:ext cx="5791200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Antes de falarmos sobre convolução, vamos falar sobre cores.</a:t>
            </a:r>
          </a:p>
          <a:p>
            <a:r>
              <a:rPr lang="pt-BR" dirty="0"/>
              <a:t>Até agora, ignoramos que imagens, em geral, consistem em três canais: vermelho (R), verde (G) e azul (B).</a:t>
            </a:r>
          </a:p>
          <a:p>
            <a:r>
              <a:rPr lang="pt-BR" dirty="0"/>
              <a:t>Imagens coloridas têm canais RGB para indicar a quantidade de vermelho, verde e azul.</a:t>
            </a:r>
          </a:p>
          <a:p>
            <a:r>
              <a:rPr lang="pt-BR" dirty="0"/>
              <a:t>Em suma, as imagens não são objetos bidimensionais, mas sim tensores de três dimensões, caracterizados por altura, largura e canal.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5FDCF5-FA6A-E9B1-8E1D-A0544C66B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58" y="1825624"/>
            <a:ext cx="2682169" cy="272316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045FBDC-0740-0137-66ED-5E9FF5078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599" y="3974314"/>
            <a:ext cx="2735029" cy="272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8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617CA2-D366-5591-D365-031CADD5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de convolução ou </a:t>
            </a:r>
            <a:r>
              <a:rPr lang="pt-BR" i="1" dirty="0"/>
              <a:t>kernels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D4C109-DA4E-D4E5-AC68-01E976426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6098" y="1825624"/>
            <a:ext cx="6295696" cy="5032375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>
                <a:effectLst/>
              </a:rPr>
              <a:t>kernel</a:t>
            </a:r>
            <a:r>
              <a:rPr lang="pt-BR" b="0" i="0" dirty="0">
                <a:effectLst/>
              </a:rPr>
              <a:t> é um tensor (em geral em 3D) responsável por detectar características específicas em uma imagem.</a:t>
            </a:r>
          </a:p>
          <a:p>
            <a:r>
              <a:rPr lang="pt-BR" dirty="0"/>
              <a:t>Ele </a:t>
            </a:r>
            <a:r>
              <a:rPr lang="pt-BR" b="0" i="0" dirty="0">
                <a:effectLst/>
              </a:rPr>
              <a:t>percorre </a:t>
            </a:r>
            <a:r>
              <a:rPr lang="pt-BR" dirty="0"/>
              <a:t>uma</a:t>
            </a:r>
            <a:r>
              <a:rPr lang="pt-BR" b="0" i="0" dirty="0">
                <a:effectLst/>
              </a:rPr>
              <a:t> imagem e realiza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operações convolução</a:t>
            </a:r>
            <a:r>
              <a:rPr lang="pt-BR" b="0" i="0" dirty="0">
                <a:effectLst/>
              </a:rPr>
              <a:t> entre seus valores e os dos pixels na região da imagem correspondente a ele.</a:t>
            </a: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93A6803-8CB7-AAAA-54B0-14A003B0EAB7}"/>
              </a:ext>
            </a:extLst>
          </p:cNvPr>
          <p:cNvGrpSpPr/>
          <p:nvPr/>
        </p:nvGrpSpPr>
        <p:grpSpPr>
          <a:xfrm>
            <a:off x="2498616" y="2116269"/>
            <a:ext cx="1315770" cy="3142920"/>
            <a:chOff x="1479112" y="2137290"/>
            <a:chExt cx="1315770" cy="3142920"/>
          </a:xfrm>
        </p:grpSpPr>
        <p:graphicFrame>
          <p:nvGraphicFramePr>
            <p:cNvPr id="8" name="Tabela 4">
              <a:extLst>
                <a:ext uri="{FF2B5EF4-FFF2-40B4-BE49-F238E27FC236}">
                  <a16:creationId xmlns:a16="http://schemas.microsoft.com/office/drawing/2014/main" id="{EB90F607-C31F-517B-77C5-9D9929A933D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34062259"/>
                </p:ext>
              </p:extLst>
            </p:nvPr>
          </p:nvGraphicFramePr>
          <p:xfrm>
            <a:off x="1835594" y="4291611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7" name="Tabela 4">
              <a:extLst>
                <a:ext uri="{FF2B5EF4-FFF2-40B4-BE49-F238E27FC236}">
                  <a16:creationId xmlns:a16="http://schemas.microsoft.com/office/drawing/2014/main" id="{7126498E-E22B-DAA9-37A6-29E364F2C97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1878118"/>
                </p:ext>
              </p:extLst>
            </p:nvPr>
          </p:nvGraphicFramePr>
          <p:xfrm>
            <a:off x="1657353" y="4377897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8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7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graphicFrame>
          <p:nvGraphicFramePr>
            <p:cNvPr id="4" name="Tabela 4">
              <a:extLst>
                <a:ext uri="{FF2B5EF4-FFF2-40B4-BE49-F238E27FC236}">
                  <a16:creationId xmlns:a16="http://schemas.microsoft.com/office/drawing/2014/main" id="{CFD95762-F8DE-81FE-C4E9-8D66BEBCB81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18400641"/>
                </p:ext>
              </p:extLst>
            </p:nvPr>
          </p:nvGraphicFramePr>
          <p:xfrm>
            <a:off x="1609835" y="2546946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D0EA9B26-38CE-1968-8D22-E48A4497C387}"/>
                </a:ext>
              </a:extLst>
            </p:cNvPr>
            <p:cNvSpPr txBox="1"/>
            <p:nvPr/>
          </p:nvSpPr>
          <p:spPr>
            <a:xfrm>
              <a:off x="1479112" y="2137290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2D</a:t>
              </a:r>
            </a:p>
          </p:txBody>
        </p:sp>
        <p:graphicFrame>
          <p:nvGraphicFramePr>
            <p:cNvPr id="6" name="Tabela 4">
              <a:extLst>
                <a:ext uri="{FF2B5EF4-FFF2-40B4-BE49-F238E27FC236}">
                  <a16:creationId xmlns:a16="http://schemas.microsoft.com/office/drawing/2014/main" id="{280819F3-F602-E083-3DA1-FC41E7741BD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16418329"/>
                </p:ext>
              </p:extLst>
            </p:nvPr>
          </p:nvGraphicFramePr>
          <p:xfrm>
            <a:off x="1479112" y="4538530"/>
            <a:ext cx="870606" cy="74168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435303">
                    <a:extLst>
                      <a:ext uri="{9D8B030D-6E8A-4147-A177-3AD203B41FA5}">
                        <a16:colId xmlns:a16="http://schemas.microsoft.com/office/drawing/2014/main" val="3650072185"/>
                      </a:ext>
                    </a:extLst>
                  </a:gridCol>
                  <a:gridCol w="435303">
                    <a:extLst>
                      <a:ext uri="{9D8B030D-6E8A-4147-A177-3AD203B41FA5}">
                        <a16:colId xmlns:a16="http://schemas.microsoft.com/office/drawing/2014/main" val="1992468736"/>
                      </a:ext>
                    </a:extLst>
                  </a:gridCol>
                </a:tblGrid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1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823648222"/>
                    </a:ext>
                  </a:extLst>
                </a:tr>
                <a:tr h="370840"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2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pt-BR" b="0" dirty="0">
                            <a:solidFill>
                              <a:schemeClr val="tx1"/>
                            </a:solidFill>
                          </a:rPr>
                          <a:t>3</a:t>
                        </a:r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505587699"/>
                    </a:ext>
                  </a:extLst>
                </a:tr>
              </a:tbl>
            </a:graphicData>
          </a:graphic>
        </p:graphicFrame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AECE292-9CC9-7AF8-2480-6EF55CF45330}"/>
                </a:ext>
              </a:extLst>
            </p:cNvPr>
            <p:cNvSpPr txBox="1"/>
            <p:nvPr/>
          </p:nvSpPr>
          <p:spPr>
            <a:xfrm>
              <a:off x="1662830" y="3874261"/>
              <a:ext cx="1132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Kernel 3D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558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14248</TotalTime>
  <Words>2846</Words>
  <Application>Microsoft Office PowerPoint</Application>
  <PresentationFormat>Widescreen</PresentationFormat>
  <Paragraphs>973</Paragraphs>
  <Slides>41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Roboto</vt:lpstr>
      <vt:lpstr>Söhne</vt:lpstr>
      <vt:lpstr>Wingdings</vt:lpstr>
      <vt:lpstr>Tema do Office</vt:lpstr>
      <vt:lpstr>TP557 - Tópicos avançados em IoT e Machine Learning: Introduzindo Convoluções</vt:lpstr>
      <vt:lpstr>O que vamos ver?</vt:lpstr>
      <vt:lpstr>Dados tabulares </vt:lpstr>
      <vt:lpstr>Imagens simples</vt:lpstr>
      <vt:lpstr>Imagens complexas</vt:lpstr>
      <vt:lpstr>Neurônios biológicos</vt:lpstr>
      <vt:lpstr>Neurônios biológicos</vt:lpstr>
      <vt:lpstr>Canais</vt:lpstr>
      <vt:lpstr>Filtros de convolução ou kernels</vt:lpstr>
      <vt:lpstr>Filtros de convolução ou kernels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Operação de convolução com 1 canal</vt:lpstr>
      <vt:lpstr>Mapa de características</vt:lpstr>
      <vt:lpstr>Stride</vt:lpstr>
      <vt:lpstr>Convolução ou correlação cruzada?</vt:lpstr>
      <vt:lpstr>Operação de convolução com 3 canais</vt:lpstr>
      <vt:lpstr>Operação de convolução com 3 canais</vt:lpstr>
      <vt:lpstr>Operação de convolução com 3 canais</vt:lpstr>
      <vt:lpstr>Operação de convolução com 3 canais</vt:lpstr>
      <vt:lpstr>Kernels diferentes para características diferentes</vt:lpstr>
      <vt:lpstr>Camada de Pooling (ou subamostragem)</vt:lpstr>
      <vt:lpstr>Camada de Pooling (ou subamostragem)</vt:lpstr>
      <vt:lpstr>Padding ou preenchimento</vt:lpstr>
      <vt:lpstr>Padding ou preenchimento</vt:lpstr>
      <vt:lpstr>Aplicando filtros a imagens</vt:lpstr>
      <vt:lpstr>Apresentação do PowerPoint</vt:lpstr>
      <vt:lpstr>Apresentação do PowerPoint</vt:lpstr>
      <vt:lpstr>Exemplo</vt:lpstr>
      <vt:lpstr>Atividades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2379</cp:revision>
  <dcterms:created xsi:type="dcterms:W3CDTF">2020-01-20T13:50:05Z</dcterms:created>
  <dcterms:modified xsi:type="dcterms:W3CDTF">2023-09-05T01:33:58Z</dcterms:modified>
</cp:coreProperties>
</file>