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406" r:id="rId3"/>
    <p:sldId id="407" r:id="rId4"/>
    <p:sldId id="428" r:id="rId5"/>
    <p:sldId id="408" r:id="rId6"/>
    <p:sldId id="409" r:id="rId7"/>
    <p:sldId id="410" r:id="rId8"/>
    <p:sldId id="411" r:id="rId9"/>
    <p:sldId id="415" r:id="rId10"/>
    <p:sldId id="412" r:id="rId11"/>
    <p:sldId id="413" r:id="rId12"/>
    <p:sldId id="414" r:id="rId13"/>
    <p:sldId id="416" r:id="rId14"/>
    <p:sldId id="417" r:id="rId15"/>
    <p:sldId id="419" r:id="rId16"/>
    <p:sldId id="425" r:id="rId17"/>
    <p:sldId id="420" r:id="rId18"/>
    <p:sldId id="418" r:id="rId19"/>
    <p:sldId id="421" r:id="rId20"/>
    <p:sldId id="422" r:id="rId21"/>
    <p:sldId id="423" r:id="rId22"/>
    <p:sldId id="424" r:id="rId23"/>
    <p:sldId id="429" r:id="rId24"/>
    <p:sldId id="430" r:id="rId25"/>
    <p:sldId id="431" r:id="rId26"/>
    <p:sldId id="427" r:id="rId27"/>
    <p:sldId id="405" r:id="rId28"/>
    <p:sldId id="293" r:id="rId29"/>
    <p:sldId id="306" r:id="rId30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83898" autoAdjust="0"/>
  </p:normalViewPr>
  <p:slideViewPr>
    <p:cSldViewPr snapToGrid="0">
      <p:cViewPr varScale="1">
        <p:scale>
          <a:sx n="93" d="100"/>
          <a:sy n="93" d="100"/>
        </p:scale>
        <p:origin x="1590" y="7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29/08/2023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119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541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813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680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892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116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importante escolher uma boa taxa de aprendizado ou podemos oscilar para sempre. Ou, de fato, uma técnica avançada é ajustar a taxa de aprendizado em tempo real. Pode ser bom tê-lo maior quando estivermos mais acima na curva e reduzi-lo gradualmente passo a passo para que possamos chegar ao fundo mais rapidamente.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120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Mini-Lotes (Mini-batch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627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Gradiente Descendente em Batelada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possui as seguintes características: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1. **Utilização de Todo o Conjunto de Dados:** No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a atualização dos pesos do modelo é calculada considerando o gradiente da função de perda em relação a todos os exemplos do conjunto de treinamento. Isso significa que o gradiente é calculado usando todas as amostras disponíveis.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2. **Precisão e Estabilidade:** O uso de todo o conjunto de dados para calcular o gradiente proporciona uma direção de atualização mais precisa e estável para os pesos do modelo. Isso tende a resultar em convergência mais direta em direção a um mínimo local ou global da função de perda.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3. **Convergência Mais Lenta em Grandes Conjuntos de Dados:** Embora 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ofereça uma direção precisa para a otimização, ele pode ser computacionalmente caro e demorado para conjuntos de dados grandes, pois requer o cálculo de gradientes para todas as amostras em cada iteração.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4. **Menos Sensível a Ruídos:** O uso de todo o conjunto de dados ajuda a suavizar as flutuações e o ruído que podem ocorrer nas estimativas do gradiente em abordagens estocásticas. Isso pode resultar em uma trajetória de otimização mais suave.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5. **Requer Mais Memória:** O cálculo do gradiente usando todo o conjunto de dados exige o armazenamento temporário dos gradientes parciais de todas as amostras de treinamento. Isso pode consumir mais memória, especialmente em conjuntos de dados grandes.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6. **Atualizações Infrequentes:** Como o gradiente é calculado para o conjunto completo de dados, as atualizações dos pesos ocorrem em intervalos menos frequentes em comparação com abordagens estocásticas, onde as atualizações são feitas para cada amostra individualmente.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7. **Menos Suscetível a Minimização em Mínimos Locais:** Devido à precisão das atualizações de peso e ao uso de informações globais do conjunto de dados, 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é menos propenso a ficar preso em mínimos locais da função de perda.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é apropriado quando o conjunto de dados é relativamente pequeno o suficiente para caber na memória e quando a precisão e estabilidade das atualizações dos pesos são prioritárias. No entanto, ele pode ser mais lento em comparação com abordagens estocásticas, especialmente em conjuntos de dados grandes.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872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Mini-Lotes (Mini-batch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388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Mini-Lotes (Mini-batch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123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https://colab.research.google.com/github/zz4fap/tp557-iot-ml/blob/master/examples/Gradiente_descendente.ipynb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Exercício_gradiente_descendente.ipynb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36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271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39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950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17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856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68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amples/Gradiente_descendente.ipynb" TargetMode="External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&#237;cio_gradiente_descendente.ipyn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Minimizando o erro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728" y="1825624"/>
            <a:ext cx="5818488" cy="5032376"/>
          </a:xfrm>
        </p:spPr>
        <p:txBody>
          <a:bodyPr>
            <a:normAutofit/>
          </a:bodyPr>
          <a:lstStyle/>
          <a:p>
            <a:r>
              <a:rPr lang="pt-BR" dirty="0"/>
              <a:t>O gradiente </a:t>
            </a:r>
            <a:r>
              <a:rPr lang="pt-BR" b="1" i="1" dirty="0"/>
              <a:t>não dá informações da distância até o ponto de mínimo</a:t>
            </a:r>
            <a:r>
              <a:rPr lang="pt-BR" dirty="0"/>
              <a:t>, mas pelo menos sabemos a direção correta.</a:t>
            </a:r>
          </a:p>
          <a:p>
            <a:r>
              <a:rPr lang="pt-BR" dirty="0"/>
              <a:t>Podemos fazer a analogia com uma bola em uma ladeira.</a:t>
            </a:r>
          </a:p>
          <a:p>
            <a:r>
              <a:rPr lang="pt-BR" dirty="0"/>
              <a:t>A gravidade dá a direção até a parte mais baixa da ladeira, mas não sabemos a distância até lá. </a:t>
            </a:r>
          </a:p>
          <a:p>
            <a:endParaRPr lang="pt-BR"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5656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56563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138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4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se quisermos ir para o ponto de mínimo a partir de um ponto qualquer, podemos dar um </a:t>
                </a:r>
                <a:r>
                  <a:rPr lang="pt-BR" b="1" i="1" dirty="0"/>
                  <a:t>passo</a:t>
                </a:r>
                <a:r>
                  <a:rPr lang="pt-BR" dirty="0"/>
                  <a:t> na direção apontada pelo gradiente.</a:t>
                </a:r>
              </a:p>
              <a:p>
                <a:r>
                  <a:rPr lang="pt-BR" dirty="0"/>
                  <a:t>Nós sabemos a direção e podemos escolher o </a:t>
                </a:r>
                <a:r>
                  <a:rPr lang="pt-BR" b="1" i="1" dirty="0"/>
                  <a:t>tamanho do passo</a:t>
                </a:r>
                <a:r>
                  <a:rPr lang="pt-BR" dirty="0"/>
                  <a:t> para darmos naquela direção.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tamanho do passo </a:t>
                </a:r>
                <a:r>
                  <a:rPr lang="pt-BR" dirty="0"/>
                  <a:t>é frequentemente chamado de </a:t>
                </a:r>
                <a:r>
                  <a:rPr lang="pt-BR" b="1" i="1" dirty="0"/>
                  <a:t>taxa ou passo de aprendizagem</a:t>
                </a:r>
                <a:r>
                  <a:rPr lang="pt-BR" dirty="0"/>
                  <a:t> e é, normalmente, denotado por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Vejam que atualizamos o peso atual usando uma fração do gradiente.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  <a:blipFill>
                <a:blip r:embed="rId3"/>
                <a:stretch>
                  <a:fillRect l="-1796" t="-2663" r="-998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28387F9-D7FD-85ED-8EAA-F893C59A952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000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158048" y="2978475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AEECACA4-5B42-A865-92BE-067925FB1366}"/>
                </a:ext>
              </a:extLst>
            </p:cNvPr>
            <p:cNvCxnSpPr>
              <a:cxnSpLocks/>
            </p:cNvCxnSpPr>
            <p:nvPr/>
          </p:nvCxnSpPr>
          <p:spPr>
            <a:xfrm>
              <a:off x="1295851" y="3183756"/>
              <a:ext cx="473505" cy="797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00EFC4B-E5AE-01A3-BA49-9FAC5F7EB269}"/>
                </a:ext>
              </a:extLst>
            </p:cNvPr>
            <p:cNvSpPr/>
            <p:nvPr/>
          </p:nvSpPr>
          <p:spPr>
            <a:xfrm>
              <a:off x="1901608" y="403853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530E5751-C05C-E237-ADF7-AC5CE485170E}"/>
                </a:ext>
              </a:extLst>
            </p:cNvPr>
            <p:cNvSpPr/>
            <p:nvPr/>
          </p:nvSpPr>
          <p:spPr>
            <a:xfrm>
              <a:off x="1314106" y="3182704"/>
              <a:ext cx="603593" cy="862246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7EAAC62-22C5-6028-EB17-5E7D7A0FA774}"/>
                </a:ext>
              </a:extLst>
            </p:cNvPr>
            <p:cNvSpPr txBox="1"/>
            <p:nvPr/>
          </p:nvSpPr>
          <p:spPr>
            <a:xfrm>
              <a:off x="1897730" y="3887618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Novo ponto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/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blipFill>
                  <a:blip r:embed="rId7"/>
                  <a:stretch>
                    <a:fillRect r="-37903" b="-137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2C59751E-36DB-0194-586B-E3ADFD5E2F3E}"/>
                </a:ext>
              </a:extLst>
            </p:cNvPr>
            <p:cNvCxnSpPr>
              <a:cxnSpLocks/>
            </p:cNvCxnSpPr>
            <p:nvPr/>
          </p:nvCxnSpPr>
          <p:spPr>
            <a:xfrm>
              <a:off x="1924842" y="4071908"/>
              <a:ext cx="0" cy="828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/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/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ixaDeTexto 47">
            <a:extLst>
              <a:ext uri="{FF2B5EF4-FFF2-40B4-BE49-F238E27FC236}">
                <a16:creationId xmlns:a16="http://schemas.microsoft.com/office/drawing/2014/main" id="{01C22BBB-35EB-E308-FDB7-BCA9B063B091}"/>
              </a:ext>
            </a:extLst>
          </p:cNvPr>
          <p:cNvSpPr txBox="1"/>
          <p:nvPr/>
        </p:nvSpPr>
        <p:spPr>
          <a:xfrm>
            <a:off x="2851197" y="6545877"/>
            <a:ext cx="2898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sentido aposto ao apontado pelo gradiente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6DFF2D4-9482-CE1A-10F2-E2E0D4FD3158}"/>
              </a:ext>
            </a:extLst>
          </p:cNvPr>
          <p:cNvCxnSpPr>
            <a:cxnSpLocks/>
          </p:cNvCxnSpPr>
          <p:nvPr/>
        </p:nvCxnSpPr>
        <p:spPr>
          <a:xfrm>
            <a:off x="2879776" y="6168939"/>
            <a:ext cx="89430" cy="345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51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iterativa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Portanto, dada a direção do gradiente e um passo de aprendizagem, agora podemos </a:t>
            </a:r>
            <a:r>
              <a:rPr lang="pt-BR" b="1" i="1" dirty="0"/>
              <a:t>iterativamente</a:t>
            </a:r>
            <a:r>
              <a:rPr lang="pt-BR" dirty="0"/>
              <a:t> dar passos em direção ao ponto de mínimo.</a:t>
            </a:r>
          </a:p>
          <a:p>
            <a:r>
              <a:rPr lang="pt-BR" dirty="0"/>
              <a:t>A cada </a:t>
            </a:r>
            <a:r>
              <a:rPr lang="pt-BR" b="1" i="1" dirty="0"/>
              <a:t>iteração</a:t>
            </a:r>
            <a:r>
              <a:rPr lang="pt-BR" dirty="0"/>
              <a:t> calculamos o gradiente no ponto atual, atualizamos os pesos com uma fração do gradiente e calculamos o gradiente no novo ponto.</a:t>
            </a:r>
          </a:p>
          <a:p>
            <a:r>
              <a:rPr lang="pt-BR" dirty="0"/>
              <a:t>Repetimos esse processo até que a inclinação da reta tangente ao ponto se torne igual a 0, indicando que o ponto de mínimo foi atingido.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O que ocorre quando o gradiente é 0?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D41ABFD-548C-4B86-C347-18D33EB57FE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58048" y="2978475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Conector de Seta Reta 37">
                <a:extLst>
                  <a:ext uri="{FF2B5EF4-FFF2-40B4-BE49-F238E27FC236}">
                    <a16:creationId xmlns:a16="http://schemas.microsoft.com/office/drawing/2014/main" id="{68034E18-A442-62D7-3DB8-7E034ACBB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851" y="3183756"/>
                <a:ext cx="473505" cy="7976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A190C2C1-537B-4D0E-665C-CD1CAB22ED1F}"/>
                  </a:ext>
                </a:extLst>
              </p:cNvPr>
              <p:cNvSpPr/>
              <p:nvPr/>
            </p:nvSpPr>
            <p:spPr>
              <a:xfrm>
                <a:off x="1314106" y="3182704"/>
                <a:ext cx="603593" cy="862246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C6AED7E6-776D-2275-0616-9245A6D9FA2F}"/>
                  </a:ext>
                </a:extLst>
              </p:cNvPr>
              <p:cNvSpPr txBox="1"/>
              <p:nvPr/>
            </p:nvSpPr>
            <p:spPr>
              <a:xfrm>
                <a:off x="2355219" y="4333840"/>
                <a:ext cx="10714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Novo ponto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C1D5DB3A-D103-9E96-0C21-7F28D7FEA74D}"/>
                      </a:ext>
                    </a:extLst>
                  </p:cNvPr>
                  <p:cNvSpPr txBox="1"/>
                  <p:nvPr/>
                </p:nvSpPr>
                <p:spPr>
                  <a:xfrm>
                    <a:off x="1686947" y="3303430"/>
                    <a:ext cx="756505" cy="4440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sz="1200">
                                      <a:latin typeface="Cambria Math" panose="02040503050406030204" pitchFamily="18" charset="0"/>
                                    </a:rPr>
                                    <m:t>inicial</m:t>
                                  </m:r>
                                </m:sub>
                              </m:s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2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C1D5DB3A-D103-9E96-0C21-7F28D7FEA7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6947" y="3303430"/>
                    <a:ext cx="756505" cy="4440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7903" b="-137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33AD0DEC-1BFB-48CC-9552-A207C6E4AB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4842" y="4071908"/>
                <a:ext cx="0" cy="828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18D9158A-32E2-486B-D9F5-660207BFF35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5331" y="4880663"/>
                    <a:ext cx="52188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ant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18D9158A-32E2-486B-D9F5-660207BFF3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5331" y="4880663"/>
                    <a:ext cx="52188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7EA99A1F-BA18-1253-B4C5-1677BA9FFD90}"/>
                </a:ext>
              </a:extLst>
            </p:cNvPr>
            <p:cNvSpPr/>
            <p:nvPr/>
          </p:nvSpPr>
          <p:spPr>
            <a:xfrm rot="20640245">
              <a:off x="2025336" y="4007159"/>
              <a:ext cx="291944" cy="588367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80859" y="4524896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744BE183-5F01-AB59-599F-17091AA24B29}"/>
                    </a:ext>
                  </a:extLst>
                </p:cNvPr>
                <p:cNvSpPr txBox="1"/>
                <p:nvPr/>
              </p:nvSpPr>
              <p:spPr>
                <a:xfrm>
                  <a:off x="2119544" y="3893176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 b="0" i="0" smtClean="0">
                                    <a:latin typeface="Cambria Math" panose="02040503050406030204" pitchFamily="18" charset="0"/>
                                  </a:rPr>
                                  <m:t>anterior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744BE183-5F01-AB59-599F-17091AA24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544" y="3893176"/>
                  <a:ext cx="756505" cy="444032"/>
                </a:xfrm>
                <a:prstGeom prst="rect">
                  <a:avLst/>
                </a:prstGeom>
                <a:blipFill>
                  <a:blip r:embed="rId8"/>
                  <a:stretch>
                    <a:fillRect r="-52419" b="-2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91970589-0FEE-A18A-6939-B759912143E8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09" y="4543393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549CB10D-AF19-2EAB-1F32-C5517B1BA991}"/>
                    </a:ext>
                  </a:extLst>
                </p:cNvPr>
                <p:cNvSpPr txBox="1"/>
                <p:nvPr/>
              </p:nvSpPr>
              <p:spPr>
                <a:xfrm>
                  <a:off x="2245894" y="4879610"/>
                  <a:ext cx="5218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549CB10D-AF19-2EAB-1F32-C5517B1BA9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894" y="4879610"/>
                  <a:ext cx="521882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232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AD34DBF0-EDFD-5DD5-7A9F-3D8017EA2434}"/>
                  </a:ext>
                </a:extLst>
              </p:cNvPr>
              <p:cNvSpPr txBox="1"/>
              <p:nvPr/>
            </p:nvSpPr>
            <p:spPr>
              <a:xfrm>
                <a:off x="900385" y="5591230"/>
                <a:ext cx="3981143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anterior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anterior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AD34DBF0-EDFD-5DD5-7A9F-3D8017EA2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85" y="5591230"/>
                <a:ext cx="3981143" cy="6785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have Direita 50">
            <a:extLst>
              <a:ext uri="{FF2B5EF4-FFF2-40B4-BE49-F238E27FC236}">
                <a16:creationId xmlns:a16="http://schemas.microsoft.com/office/drawing/2014/main" id="{BBB7610F-0D45-15F0-36E0-B73700205383}"/>
              </a:ext>
            </a:extLst>
          </p:cNvPr>
          <p:cNvSpPr/>
          <p:nvPr/>
        </p:nvSpPr>
        <p:spPr>
          <a:xfrm rot="5400000">
            <a:off x="2804075" y="4359378"/>
            <a:ext cx="237200" cy="3861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38BE7280-D6C2-F198-63A6-75BAA02AF46C}"/>
              </a:ext>
            </a:extLst>
          </p:cNvPr>
          <p:cNvSpPr txBox="1"/>
          <p:nvPr/>
        </p:nvSpPr>
        <p:spPr>
          <a:xfrm>
            <a:off x="973059" y="6359834"/>
            <a:ext cx="388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Equação de atualização dos pesos</a:t>
            </a:r>
          </a:p>
        </p:txBody>
      </p:sp>
    </p:spTree>
    <p:extLst>
      <p:ext uri="{BB962C8B-B14F-4D97-AF65-F5344CB8AC3E}">
        <p14:creationId xmlns:p14="http://schemas.microsoft.com/office/powerpoint/2010/main" val="141823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4129" y="1825624"/>
                <a:ext cx="628608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Mais uma iteração e podemos nos mover para mais perto ainda do ponto de mínimo,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b="0" i="0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timo</m:t>
                        </m:r>
                      </m:sub>
                    </m:sSub>
                  </m:oMath>
                </a14:m>
                <a:r>
                  <a:rPr lang="pt-BR" sz="2800" dirty="0"/>
                  <a:t>.</a:t>
                </a:r>
              </a:p>
              <a:p>
                <a:r>
                  <a:rPr lang="pt-BR" dirty="0"/>
                  <a:t>Porém, devemos tomar cuidado, com o tamanho do passo de aprendizagem.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4129" y="1825624"/>
                <a:ext cx="6286087" cy="5032376"/>
              </a:xfrm>
              <a:blipFill>
                <a:blip r:embed="rId3"/>
                <a:stretch>
                  <a:fillRect l="-174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Agrupar 8">
            <a:extLst>
              <a:ext uri="{FF2B5EF4-FFF2-40B4-BE49-F238E27FC236}">
                <a16:creationId xmlns:a16="http://schemas.microsoft.com/office/drawing/2014/main" id="{CE5633B0-F4B8-9229-2E27-248A503BF5C6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41ABFD-548C-4B86-C347-18D33EB57FE8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C27F250-00D2-02E2-BA5C-F825D68F865C}"/>
                  </a:ext>
                </a:extLst>
              </p:cNvPr>
              <p:cNvGrpSpPr/>
              <p:nvPr/>
            </p:nvGrpSpPr>
            <p:grpSpPr>
              <a:xfrm>
                <a:off x="973059" y="2353695"/>
                <a:ext cx="3963570" cy="2939416"/>
                <a:chOff x="973059" y="2353695"/>
                <a:chExt cx="3963570" cy="2939416"/>
              </a:xfrm>
            </p:grpSpPr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C28BCEA-AC0E-ACCA-1D14-5089AF236AFF}"/>
                    </a:ext>
                  </a:extLst>
                </p:cNvPr>
                <p:cNvSpPr/>
                <p:nvPr/>
              </p:nvSpPr>
              <p:spPr>
                <a:xfrm>
                  <a:off x="1190625" y="2990850"/>
                  <a:ext cx="3429000" cy="1752634"/>
                </a:xfrm>
                <a:custGeom>
                  <a:avLst/>
                  <a:gdLst>
                    <a:gd name="connsiteX0" fmla="*/ 0 w 3429000"/>
                    <a:gd name="connsiteY0" fmla="*/ 38100 h 1752634"/>
                    <a:gd name="connsiteX1" fmla="*/ 1714500 w 3429000"/>
                    <a:gd name="connsiteY1" fmla="*/ 1752600 h 1752634"/>
                    <a:gd name="connsiteX2" fmla="*/ 3429000 w 3429000"/>
                    <a:gd name="connsiteY2" fmla="*/ 0 h 1752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29000" h="1752634">
                      <a:moveTo>
                        <a:pt x="0" y="38100"/>
                      </a:moveTo>
                      <a:cubicBezTo>
                        <a:pt x="571500" y="898525"/>
                        <a:pt x="1143000" y="1758950"/>
                        <a:pt x="1714500" y="1752600"/>
                      </a:cubicBezTo>
                      <a:cubicBezTo>
                        <a:pt x="2286000" y="1746250"/>
                        <a:pt x="3119438" y="314325"/>
                        <a:pt x="34290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0EB327B9-9368-9517-1592-A958BAFB3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017" y="4916172"/>
                  <a:ext cx="386096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FB2A4E76-B9EA-7978-E3C8-354FACD51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4018" y="2442308"/>
                  <a:ext cx="0" cy="24738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/>
                        <a:t>Função de erro,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000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3C03641-A896-5188-5291-D3C1622B3FD8}"/>
                    </a:ext>
                  </a:extLst>
                </p:cNvPr>
                <p:cNvSpPr txBox="1"/>
                <p:nvPr/>
              </p:nvSpPr>
              <p:spPr>
                <a:xfrm>
                  <a:off x="4300295" y="4923779"/>
                  <a:ext cx="636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/>
                    <a:t>Peso</a:t>
                  </a:r>
                </a:p>
              </p:txBody>
            </p: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71BE268E-A73C-EBD6-430F-5DC7906AD0C9}"/>
                    </a:ext>
                  </a:extLst>
                </p:cNvPr>
                <p:cNvCxnSpPr/>
                <p:nvPr/>
              </p:nvCxnSpPr>
              <p:spPr>
                <a:xfrm>
                  <a:off x="976885" y="4744536"/>
                  <a:ext cx="1930484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>
                  <a:extLst>
                    <a:ext uri="{FF2B5EF4-FFF2-40B4-BE49-F238E27FC236}">
                      <a16:creationId xmlns:a16="http://schemas.microsoft.com/office/drawing/2014/main" id="{75094F36-EDC3-CA21-125A-0EE943C62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2477" y="4736969"/>
                  <a:ext cx="0" cy="17159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4F74B96C-E784-361B-FC9A-C4EF081FD895}"/>
                    </a:ext>
                  </a:extLst>
                </p:cNvPr>
                <p:cNvSpPr/>
                <p:nvPr/>
              </p:nvSpPr>
              <p:spPr>
                <a:xfrm>
                  <a:off x="2879776" y="4721835"/>
                  <a:ext cx="42900" cy="42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671C9CA5-E5AD-29D4-50CD-004105724E54}"/>
                    </a:ext>
                  </a:extLst>
                </p:cNvPr>
                <p:cNvSpPr/>
                <p:nvPr/>
              </p:nvSpPr>
              <p:spPr>
                <a:xfrm>
                  <a:off x="1273647" y="3163362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55BCAC41-0745-6FC8-1A6E-02719DA867BC}"/>
                    </a:ext>
                  </a:extLst>
                </p:cNvPr>
                <p:cNvCxnSpPr/>
                <p:nvPr/>
              </p:nvCxnSpPr>
              <p:spPr>
                <a:xfrm>
                  <a:off x="973059" y="3184593"/>
                  <a:ext cx="32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58165A6F-4823-C968-4CC3-010FF73A6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5097" y="3163361"/>
                  <a:ext cx="0" cy="176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92D10D5-4FB0-851A-EF0A-524C94C0CD21}"/>
                    </a:ext>
                  </a:extLst>
                </p:cNvPr>
                <p:cNvSpPr txBox="1"/>
                <p:nvPr/>
              </p:nvSpPr>
              <p:spPr>
                <a:xfrm>
                  <a:off x="1158048" y="2978475"/>
                  <a:ext cx="1071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Ponto inicial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timo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F6FC7276-D03F-FF26-A5BB-9174F6A90A78}"/>
                    </a:ext>
                  </a:extLst>
                </p:cNvPr>
                <p:cNvSpPr/>
                <p:nvPr/>
              </p:nvSpPr>
              <p:spPr>
                <a:xfrm>
                  <a:off x="1901608" y="4038530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A190C2C1-537B-4D0E-665C-CD1CAB22ED1F}"/>
                    </a:ext>
                  </a:extLst>
                </p:cNvPr>
                <p:cNvSpPr/>
                <p:nvPr/>
              </p:nvSpPr>
              <p:spPr>
                <a:xfrm>
                  <a:off x="1314106" y="3182704"/>
                  <a:ext cx="603593" cy="862246"/>
                </a:xfrm>
                <a:custGeom>
                  <a:avLst/>
                  <a:gdLst>
                    <a:gd name="connsiteX0" fmla="*/ 0 w 609600"/>
                    <a:gd name="connsiteY0" fmla="*/ 0 h 882650"/>
                    <a:gd name="connsiteX1" fmla="*/ 374650 w 609600"/>
                    <a:gd name="connsiteY1" fmla="*/ 273050 h 882650"/>
                    <a:gd name="connsiteX2" fmla="*/ 609600 w 609600"/>
                    <a:gd name="connsiteY2" fmla="*/ 882650 h 882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9600" h="882650">
                      <a:moveTo>
                        <a:pt x="0" y="0"/>
                      </a:moveTo>
                      <a:cubicBezTo>
                        <a:pt x="136525" y="62971"/>
                        <a:pt x="273050" y="125942"/>
                        <a:pt x="374650" y="273050"/>
                      </a:cubicBezTo>
                      <a:cubicBezTo>
                        <a:pt x="476250" y="420158"/>
                        <a:pt x="542925" y="651404"/>
                        <a:pt x="609600" y="88265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7EA99A1F-BA18-1253-B4C5-1677BA9FFD90}"/>
                  </a:ext>
                </a:extLst>
              </p:cNvPr>
              <p:cNvSpPr/>
              <p:nvPr/>
            </p:nvSpPr>
            <p:spPr>
              <a:xfrm rot="20640245">
                <a:off x="2025336" y="4007159"/>
                <a:ext cx="291944" cy="588367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3DEEC2D-A2E8-B62C-3519-1662739D0B6E}"/>
                  </a:ext>
                </a:extLst>
              </p:cNvPr>
              <p:cNvSpPr/>
              <p:nvPr/>
            </p:nvSpPr>
            <p:spPr>
              <a:xfrm>
                <a:off x="2380859" y="4524896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62D36D4E-5EF0-F146-5C38-DEC61AD81225}"/>
                </a:ext>
              </a:extLst>
            </p:cNvPr>
            <p:cNvSpPr/>
            <p:nvPr/>
          </p:nvSpPr>
          <p:spPr>
            <a:xfrm rot="20640245">
              <a:off x="2447865" y="449583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991207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Se o passo de aprendizagem for muito grande, podemos ultrapassar o ponto de mínimo.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40DA0F3-64A9-E79C-828F-083E52679EA2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41ABFD-548C-4B86-C347-18D33EB57FE8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C27F250-00D2-02E2-BA5C-F825D68F865C}"/>
                  </a:ext>
                </a:extLst>
              </p:cNvPr>
              <p:cNvGrpSpPr/>
              <p:nvPr/>
            </p:nvGrpSpPr>
            <p:grpSpPr>
              <a:xfrm>
                <a:off x="973059" y="2353695"/>
                <a:ext cx="3963570" cy="2939416"/>
                <a:chOff x="973059" y="2353695"/>
                <a:chExt cx="3963570" cy="2939416"/>
              </a:xfrm>
            </p:grpSpPr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C28BCEA-AC0E-ACCA-1D14-5089AF236AFF}"/>
                    </a:ext>
                  </a:extLst>
                </p:cNvPr>
                <p:cNvSpPr/>
                <p:nvPr/>
              </p:nvSpPr>
              <p:spPr>
                <a:xfrm>
                  <a:off x="1190625" y="2990850"/>
                  <a:ext cx="3429000" cy="1752634"/>
                </a:xfrm>
                <a:custGeom>
                  <a:avLst/>
                  <a:gdLst>
                    <a:gd name="connsiteX0" fmla="*/ 0 w 3429000"/>
                    <a:gd name="connsiteY0" fmla="*/ 38100 h 1752634"/>
                    <a:gd name="connsiteX1" fmla="*/ 1714500 w 3429000"/>
                    <a:gd name="connsiteY1" fmla="*/ 1752600 h 1752634"/>
                    <a:gd name="connsiteX2" fmla="*/ 3429000 w 3429000"/>
                    <a:gd name="connsiteY2" fmla="*/ 0 h 1752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29000" h="1752634">
                      <a:moveTo>
                        <a:pt x="0" y="38100"/>
                      </a:moveTo>
                      <a:cubicBezTo>
                        <a:pt x="571500" y="898525"/>
                        <a:pt x="1143000" y="1758950"/>
                        <a:pt x="1714500" y="1752600"/>
                      </a:cubicBezTo>
                      <a:cubicBezTo>
                        <a:pt x="2286000" y="1746250"/>
                        <a:pt x="3119438" y="314325"/>
                        <a:pt x="34290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0EB327B9-9368-9517-1592-A958BAFB3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017" y="4916172"/>
                  <a:ext cx="386096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FB2A4E76-B9EA-7978-E3C8-354FACD51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4018" y="2442308"/>
                  <a:ext cx="0" cy="24738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/>
                        <a:t>Função de erro,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000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3C03641-A896-5188-5291-D3C1622B3FD8}"/>
                    </a:ext>
                  </a:extLst>
                </p:cNvPr>
                <p:cNvSpPr txBox="1"/>
                <p:nvPr/>
              </p:nvSpPr>
              <p:spPr>
                <a:xfrm>
                  <a:off x="4300295" y="4923779"/>
                  <a:ext cx="636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/>
                    <a:t>Peso</a:t>
                  </a:r>
                </a:p>
              </p:txBody>
            </p: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71BE268E-A73C-EBD6-430F-5DC7906AD0C9}"/>
                    </a:ext>
                  </a:extLst>
                </p:cNvPr>
                <p:cNvCxnSpPr/>
                <p:nvPr/>
              </p:nvCxnSpPr>
              <p:spPr>
                <a:xfrm>
                  <a:off x="976885" y="4744536"/>
                  <a:ext cx="1930484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>
                  <a:extLst>
                    <a:ext uri="{FF2B5EF4-FFF2-40B4-BE49-F238E27FC236}">
                      <a16:creationId xmlns:a16="http://schemas.microsoft.com/office/drawing/2014/main" id="{75094F36-EDC3-CA21-125A-0EE943C62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2477" y="4736969"/>
                  <a:ext cx="0" cy="17159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4F74B96C-E784-361B-FC9A-C4EF081FD895}"/>
                    </a:ext>
                  </a:extLst>
                </p:cNvPr>
                <p:cNvSpPr/>
                <p:nvPr/>
              </p:nvSpPr>
              <p:spPr>
                <a:xfrm>
                  <a:off x="2879776" y="4721835"/>
                  <a:ext cx="42900" cy="42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671C9CA5-E5AD-29D4-50CD-004105724E54}"/>
                    </a:ext>
                  </a:extLst>
                </p:cNvPr>
                <p:cNvSpPr/>
                <p:nvPr/>
              </p:nvSpPr>
              <p:spPr>
                <a:xfrm>
                  <a:off x="1273647" y="3163362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55BCAC41-0745-6FC8-1A6E-02719DA867BC}"/>
                    </a:ext>
                  </a:extLst>
                </p:cNvPr>
                <p:cNvCxnSpPr/>
                <p:nvPr/>
              </p:nvCxnSpPr>
              <p:spPr>
                <a:xfrm>
                  <a:off x="973059" y="3184593"/>
                  <a:ext cx="32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58165A6F-4823-C968-4CC3-010FF73A6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5097" y="3163361"/>
                  <a:ext cx="0" cy="176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92D10D5-4FB0-851A-EF0A-524C94C0CD21}"/>
                    </a:ext>
                  </a:extLst>
                </p:cNvPr>
                <p:cNvSpPr txBox="1"/>
                <p:nvPr/>
              </p:nvSpPr>
              <p:spPr>
                <a:xfrm>
                  <a:off x="1158048" y="2978475"/>
                  <a:ext cx="1071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Ponto inicial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timo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F6FC7276-D03F-FF26-A5BB-9174F6A90A78}"/>
                    </a:ext>
                  </a:extLst>
                </p:cNvPr>
                <p:cNvSpPr/>
                <p:nvPr/>
              </p:nvSpPr>
              <p:spPr>
                <a:xfrm>
                  <a:off x="1901608" y="4038530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A190C2C1-537B-4D0E-665C-CD1CAB22ED1F}"/>
                    </a:ext>
                  </a:extLst>
                </p:cNvPr>
                <p:cNvSpPr/>
                <p:nvPr/>
              </p:nvSpPr>
              <p:spPr>
                <a:xfrm>
                  <a:off x="1314106" y="3182704"/>
                  <a:ext cx="603593" cy="862246"/>
                </a:xfrm>
                <a:custGeom>
                  <a:avLst/>
                  <a:gdLst>
                    <a:gd name="connsiteX0" fmla="*/ 0 w 609600"/>
                    <a:gd name="connsiteY0" fmla="*/ 0 h 882650"/>
                    <a:gd name="connsiteX1" fmla="*/ 374650 w 609600"/>
                    <a:gd name="connsiteY1" fmla="*/ 273050 h 882650"/>
                    <a:gd name="connsiteX2" fmla="*/ 609600 w 609600"/>
                    <a:gd name="connsiteY2" fmla="*/ 882650 h 882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9600" h="882650">
                      <a:moveTo>
                        <a:pt x="0" y="0"/>
                      </a:moveTo>
                      <a:cubicBezTo>
                        <a:pt x="136525" y="62971"/>
                        <a:pt x="273050" y="125942"/>
                        <a:pt x="374650" y="273050"/>
                      </a:cubicBezTo>
                      <a:cubicBezTo>
                        <a:pt x="476250" y="420158"/>
                        <a:pt x="542925" y="651404"/>
                        <a:pt x="609600" y="88265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7EA99A1F-BA18-1253-B4C5-1677BA9FFD90}"/>
                  </a:ext>
                </a:extLst>
              </p:cNvPr>
              <p:cNvSpPr/>
              <p:nvPr/>
            </p:nvSpPr>
            <p:spPr>
              <a:xfrm rot="20640245">
                <a:off x="2025336" y="4007159"/>
                <a:ext cx="291944" cy="588367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3DEEC2D-A2E8-B62C-3519-1662739D0B6E}"/>
                  </a:ext>
                </a:extLst>
              </p:cNvPr>
              <p:cNvSpPr/>
              <p:nvPr/>
            </p:nvSpPr>
            <p:spPr>
              <a:xfrm>
                <a:off x="2380859" y="4524896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62D36D4E-5EF0-F146-5C38-DEC61AD81225}"/>
                </a:ext>
              </a:extLst>
            </p:cNvPr>
            <p:cNvSpPr/>
            <p:nvPr/>
          </p:nvSpPr>
          <p:spPr>
            <a:xfrm rot="20640245">
              <a:off x="2447865" y="449583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10A95C3-BB34-F522-3D99-683166B96EBB}"/>
                </a:ext>
              </a:extLst>
            </p:cNvPr>
            <p:cNvSpPr/>
            <p:nvPr/>
          </p:nvSpPr>
          <p:spPr>
            <a:xfrm>
              <a:off x="3189264" y="4607975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FC1A3823-B1C8-B7C6-F602-49A745E6FA6F}"/>
                </a:ext>
              </a:extLst>
            </p:cNvPr>
            <p:cNvSpPr/>
            <p:nvPr/>
          </p:nvSpPr>
          <p:spPr>
            <a:xfrm rot="18167588">
              <a:off x="2851310" y="454254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590533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Se o passo de aprendizagem for muito grande, o processo de otimização pode ficar ziguezagueando de um lado para o outro do fundo da função sem nunca atingir o ponto de mínimo.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D41ABFD-548C-4B86-C347-18D33EB57FE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58048" y="2978475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A190C2C1-537B-4D0E-665C-CD1CAB22ED1F}"/>
                  </a:ext>
                </a:extLst>
              </p:cNvPr>
              <p:cNvSpPr/>
              <p:nvPr/>
            </p:nvSpPr>
            <p:spPr>
              <a:xfrm>
                <a:off x="1314106" y="3182704"/>
                <a:ext cx="603593" cy="862246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7EA99A1F-BA18-1253-B4C5-1677BA9FFD90}"/>
                </a:ext>
              </a:extLst>
            </p:cNvPr>
            <p:cNvSpPr/>
            <p:nvPr/>
          </p:nvSpPr>
          <p:spPr>
            <a:xfrm rot="20640245">
              <a:off x="2025336" y="4007159"/>
              <a:ext cx="291944" cy="588367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80859" y="4524896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" name="Elipse 4">
            <a:extLst>
              <a:ext uri="{FF2B5EF4-FFF2-40B4-BE49-F238E27FC236}">
                <a16:creationId xmlns:a16="http://schemas.microsoft.com/office/drawing/2014/main" id="{CFEC7173-3A11-257C-8B29-88E6C03AF05D}"/>
              </a:ext>
            </a:extLst>
          </p:cNvPr>
          <p:cNvSpPr/>
          <p:nvPr/>
        </p:nvSpPr>
        <p:spPr>
          <a:xfrm>
            <a:off x="2787464" y="471121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62D36D4E-5EF0-F146-5C38-DEC61AD81225}"/>
              </a:ext>
            </a:extLst>
          </p:cNvPr>
          <p:cNvSpPr/>
          <p:nvPr/>
        </p:nvSpPr>
        <p:spPr>
          <a:xfrm rot="20640245">
            <a:off x="2447865" y="4495831"/>
            <a:ext cx="302953" cy="273031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10A95C3-BB34-F522-3D99-683166B96EBB}"/>
              </a:ext>
            </a:extLst>
          </p:cNvPr>
          <p:cNvSpPr/>
          <p:nvPr/>
        </p:nvSpPr>
        <p:spPr>
          <a:xfrm>
            <a:off x="3189264" y="4607975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FC1A3823-B1C8-B7C6-F602-49A745E6FA6F}"/>
              </a:ext>
            </a:extLst>
          </p:cNvPr>
          <p:cNvSpPr/>
          <p:nvPr/>
        </p:nvSpPr>
        <p:spPr>
          <a:xfrm rot="18167588">
            <a:off x="2851310" y="4542541"/>
            <a:ext cx="302953" cy="273031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6F5E9C4-6E6A-D729-D1C1-7AE8FCF29BCD}"/>
              </a:ext>
            </a:extLst>
          </p:cNvPr>
          <p:cNvSpPr/>
          <p:nvPr/>
        </p:nvSpPr>
        <p:spPr>
          <a:xfrm>
            <a:off x="2556441" y="4636742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FCC8D0F-7BC9-5790-E377-6357912CB7EE}"/>
              </a:ext>
            </a:extLst>
          </p:cNvPr>
          <p:cNvSpPr/>
          <p:nvPr/>
        </p:nvSpPr>
        <p:spPr>
          <a:xfrm rot="3432412" flipH="1">
            <a:off x="2742814" y="4370323"/>
            <a:ext cx="337490" cy="529669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15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Dependendo do quão grande for o valor do passo de aprendizagem, pode ocorrer até a divergência ao invés da convergência.</a:t>
            </a:r>
          </a:p>
          <a:p>
            <a:r>
              <a:rPr lang="pt-BR" dirty="0"/>
              <a:t>Se isso ocorrer, após algumas iterações, ocorre o estouro da precisão numérica das variáveis.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C28BCEA-AC0E-ACCA-1D14-5089AF236AFF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EB327B9-9368-9517-1592-A958BAFB326E}"/>
              </a:ext>
            </a:extLst>
          </p:cNvPr>
          <p:cNvCxnSpPr>
            <a:cxnSpLocks/>
          </p:cNvCxnSpPr>
          <p:nvPr/>
        </p:nvCxnSpPr>
        <p:spPr>
          <a:xfrm>
            <a:off x="974017" y="4916172"/>
            <a:ext cx="3860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B2A4E76-B9EA-7978-E3C8-354FACD511F5}"/>
              </a:ext>
            </a:extLst>
          </p:cNvPr>
          <p:cNvCxnSpPr>
            <a:cxnSpLocks/>
          </p:cNvCxnSpPr>
          <p:nvPr/>
        </p:nvCxnSpPr>
        <p:spPr>
          <a:xfrm flipV="1">
            <a:off x="974018" y="2442308"/>
            <a:ext cx="0" cy="2473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08B64BB-3945-1538-F968-FE34B3BF7F7E}"/>
                  </a:ext>
                </a:extLst>
              </p:cNvPr>
              <p:cNvSpPr txBox="1"/>
              <p:nvPr/>
            </p:nvSpPr>
            <p:spPr>
              <a:xfrm>
                <a:off x="960281" y="2256394"/>
                <a:ext cx="2747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08B64BB-3945-1538-F968-FE34B3BF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81" y="2256394"/>
                <a:ext cx="2747030" cy="369332"/>
              </a:xfrm>
              <a:prstGeom prst="rect">
                <a:avLst/>
              </a:prstGeom>
              <a:blipFill>
                <a:blip r:embed="rId3"/>
                <a:stretch>
                  <a:fillRect l="-2000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ixaDeTexto 26">
            <a:extLst>
              <a:ext uri="{FF2B5EF4-FFF2-40B4-BE49-F238E27FC236}">
                <a16:creationId xmlns:a16="http://schemas.microsoft.com/office/drawing/2014/main" id="{33C03641-A896-5188-5291-D3C1622B3FD8}"/>
              </a:ext>
            </a:extLst>
          </p:cNvPr>
          <p:cNvSpPr txBox="1"/>
          <p:nvPr/>
        </p:nvSpPr>
        <p:spPr>
          <a:xfrm>
            <a:off x="4300295" y="4923779"/>
            <a:ext cx="6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Peso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BE268E-A73C-EBD6-430F-5DC7906AD0C9}"/>
              </a:ext>
            </a:extLst>
          </p:cNvPr>
          <p:cNvCxnSpPr/>
          <p:nvPr/>
        </p:nvCxnSpPr>
        <p:spPr>
          <a:xfrm>
            <a:off x="976885" y="4744536"/>
            <a:ext cx="19304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5094F36-EDC3-CA21-125A-0EE943C62CCB}"/>
              </a:ext>
            </a:extLst>
          </p:cNvPr>
          <p:cNvCxnSpPr>
            <a:cxnSpLocks/>
          </p:cNvCxnSpPr>
          <p:nvPr/>
        </p:nvCxnSpPr>
        <p:spPr>
          <a:xfrm>
            <a:off x="2902477" y="4736969"/>
            <a:ext cx="0" cy="1715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4F74B96C-E784-361B-FC9A-C4EF081FD895}"/>
              </a:ext>
            </a:extLst>
          </p:cNvPr>
          <p:cNvSpPr/>
          <p:nvPr/>
        </p:nvSpPr>
        <p:spPr>
          <a:xfrm>
            <a:off x="2879776" y="4721835"/>
            <a:ext cx="42900" cy="42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71C9CA5-E5AD-29D4-50CD-004105724E54}"/>
              </a:ext>
            </a:extLst>
          </p:cNvPr>
          <p:cNvSpPr/>
          <p:nvPr/>
        </p:nvSpPr>
        <p:spPr>
          <a:xfrm>
            <a:off x="1916798" y="4055384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5BCAC41-0745-6FC8-1A6E-02719DA867BC}"/>
              </a:ext>
            </a:extLst>
          </p:cNvPr>
          <p:cNvCxnSpPr/>
          <p:nvPr/>
        </p:nvCxnSpPr>
        <p:spPr>
          <a:xfrm>
            <a:off x="976073" y="4076834"/>
            <a:ext cx="97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8165A6F-4823-C968-4CC3-010FF73A64B6}"/>
              </a:ext>
            </a:extLst>
          </p:cNvPr>
          <p:cNvCxnSpPr>
            <a:cxnSpLocks/>
          </p:cNvCxnSpPr>
          <p:nvPr/>
        </p:nvCxnSpPr>
        <p:spPr>
          <a:xfrm>
            <a:off x="1937945" y="4076834"/>
            <a:ext cx="0" cy="82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92D10D5-4FB0-851A-EF0A-524C94C0CD21}"/>
              </a:ext>
            </a:extLst>
          </p:cNvPr>
          <p:cNvSpPr txBox="1"/>
          <p:nvPr/>
        </p:nvSpPr>
        <p:spPr>
          <a:xfrm>
            <a:off x="1900274" y="3980864"/>
            <a:ext cx="107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Ponto inicial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B65B051-0C1A-E311-B392-188679189CE2}"/>
                  </a:ext>
                </a:extLst>
              </p:cNvPr>
              <p:cNvSpPr txBox="1"/>
              <p:nvPr/>
            </p:nvSpPr>
            <p:spPr>
              <a:xfrm>
                <a:off x="1727251" y="4865131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B65B051-0C1A-E311-B392-18867918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51" y="4865131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85EEAC7-A39B-8E54-1ABE-192465A83EF9}"/>
                  </a:ext>
                </a:extLst>
              </p:cNvPr>
              <p:cNvSpPr txBox="1"/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85EEAC7-A39B-8E54-1ABE-192465A83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ipse 11">
            <a:extLst>
              <a:ext uri="{FF2B5EF4-FFF2-40B4-BE49-F238E27FC236}">
                <a16:creationId xmlns:a16="http://schemas.microsoft.com/office/drawing/2014/main" id="{5B563BA0-E378-3A17-97FE-B854F1F16851}"/>
              </a:ext>
            </a:extLst>
          </p:cNvPr>
          <p:cNvSpPr/>
          <p:nvPr/>
        </p:nvSpPr>
        <p:spPr>
          <a:xfrm>
            <a:off x="1627867" y="367924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968D954-3A1A-EEFB-4E47-00D7C7965803}"/>
              </a:ext>
            </a:extLst>
          </p:cNvPr>
          <p:cNvSpPr/>
          <p:nvPr/>
        </p:nvSpPr>
        <p:spPr>
          <a:xfrm>
            <a:off x="3860692" y="3937964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A59E676-E956-52B1-0902-CBD97A81139E}"/>
              </a:ext>
            </a:extLst>
          </p:cNvPr>
          <p:cNvSpPr/>
          <p:nvPr/>
        </p:nvSpPr>
        <p:spPr>
          <a:xfrm>
            <a:off x="4286854" y="3358565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EBB8C24-58B5-9A66-A8FC-5E5CE61DE597}"/>
              </a:ext>
            </a:extLst>
          </p:cNvPr>
          <p:cNvSpPr/>
          <p:nvPr/>
        </p:nvSpPr>
        <p:spPr>
          <a:xfrm>
            <a:off x="1329185" y="3237497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3390379-6E1F-E439-E024-14CB2C3DA972}"/>
              </a:ext>
            </a:extLst>
          </p:cNvPr>
          <p:cNvSpPr/>
          <p:nvPr/>
        </p:nvSpPr>
        <p:spPr>
          <a:xfrm>
            <a:off x="4556729" y="301884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B640F571-9B12-CCD9-8EFD-D2112AA8C4E3}"/>
              </a:ext>
            </a:extLst>
          </p:cNvPr>
          <p:cNvSpPr/>
          <p:nvPr/>
        </p:nvSpPr>
        <p:spPr>
          <a:xfrm>
            <a:off x="1962150" y="3788763"/>
            <a:ext cx="1914525" cy="292700"/>
          </a:xfrm>
          <a:custGeom>
            <a:avLst/>
            <a:gdLst>
              <a:gd name="connsiteX0" fmla="*/ 0 w 1914525"/>
              <a:gd name="connsiteY0" fmla="*/ 292700 h 292700"/>
              <a:gd name="connsiteX1" fmla="*/ 695325 w 1914525"/>
              <a:gd name="connsiteY1" fmla="*/ 2187 h 292700"/>
              <a:gd name="connsiteX2" fmla="*/ 1914525 w 1914525"/>
              <a:gd name="connsiteY2" fmla="*/ 164112 h 29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525" h="292700">
                <a:moveTo>
                  <a:pt x="0" y="292700"/>
                </a:moveTo>
                <a:cubicBezTo>
                  <a:pt x="188119" y="158159"/>
                  <a:pt x="376238" y="23618"/>
                  <a:pt x="695325" y="2187"/>
                </a:cubicBezTo>
                <a:cubicBezTo>
                  <a:pt x="1014413" y="-19244"/>
                  <a:pt x="1651794" y="122837"/>
                  <a:pt x="1914525" y="164112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F0968180-C17A-4999-BE8C-1996E774567C}"/>
              </a:ext>
            </a:extLst>
          </p:cNvPr>
          <p:cNvSpPr/>
          <p:nvPr/>
        </p:nvSpPr>
        <p:spPr>
          <a:xfrm>
            <a:off x="1647825" y="3492559"/>
            <a:ext cx="2224088" cy="455554"/>
          </a:xfrm>
          <a:custGeom>
            <a:avLst/>
            <a:gdLst>
              <a:gd name="connsiteX0" fmla="*/ 2224088 w 2224088"/>
              <a:gd name="connsiteY0" fmla="*/ 455554 h 455554"/>
              <a:gd name="connsiteX1" fmla="*/ 1181100 w 2224088"/>
              <a:gd name="connsiteY1" fmla="*/ 7879 h 455554"/>
              <a:gd name="connsiteX2" fmla="*/ 0 w 2224088"/>
              <a:gd name="connsiteY2" fmla="*/ 212666 h 45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4088" h="455554">
                <a:moveTo>
                  <a:pt x="2224088" y="455554"/>
                </a:moveTo>
                <a:cubicBezTo>
                  <a:pt x="1887934" y="251957"/>
                  <a:pt x="1551781" y="48360"/>
                  <a:pt x="1181100" y="7879"/>
                </a:cubicBezTo>
                <a:cubicBezTo>
                  <a:pt x="810419" y="-32602"/>
                  <a:pt x="405209" y="90032"/>
                  <a:pt x="0" y="212666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B6FF6AE7-D340-CC3C-9D4E-ABD2740882E5}"/>
              </a:ext>
            </a:extLst>
          </p:cNvPr>
          <p:cNvSpPr/>
          <p:nvPr/>
        </p:nvSpPr>
        <p:spPr>
          <a:xfrm>
            <a:off x="1647825" y="3178360"/>
            <a:ext cx="2667000" cy="517340"/>
          </a:xfrm>
          <a:custGeom>
            <a:avLst/>
            <a:gdLst>
              <a:gd name="connsiteX0" fmla="*/ 0 w 2667000"/>
              <a:gd name="connsiteY0" fmla="*/ 517340 h 517340"/>
              <a:gd name="connsiteX1" fmla="*/ 1042988 w 2667000"/>
              <a:gd name="connsiteY1" fmla="*/ 12515 h 517340"/>
              <a:gd name="connsiteX2" fmla="*/ 2667000 w 2667000"/>
              <a:gd name="connsiteY2" fmla="*/ 203015 h 51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517340">
                <a:moveTo>
                  <a:pt x="0" y="517340"/>
                </a:moveTo>
                <a:cubicBezTo>
                  <a:pt x="299244" y="291121"/>
                  <a:pt x="598488" y="64903"/>
                  <a:pt x="1042988" y="12515"/>
                </a:cubicBezTo>
                <a:cubicBezTo>
                  <a:pt x="1487488" y="-39873"/>
                  <a:pt x="2077244" y="81571"/>
                  <a:pt x="2667000" y="203015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6E85C26E-1CD4-6AFF-0651-5530F449B578}"/>
              </a:ext>
            </a:extLst>
          </p:cNvPr>
          <p:cNvSpPr/>
          <p:nvPr/>
        </p:nvSpPr>
        <p:spPr>
          <a:xfrm>
            <a:off x="1357313" y="2951336"/>
            <a:ext cx="2962275" cy="415752"/>
          </a:xfrm>
          <a:custGeom>
            <a:avLst/>
            <a:gdLst>
              <a:gd name="connsiteX0" fmla="*/ 2962275 w 2962275"/>
              <a:gd name="connsiteY0" fmla="*/ 415752 h 415752"/>
              <a:gd name="connsiteX1" fmla="*/ 1333500 w 2962275"/>
              <a:gd name="connsiteY1" fmla="*/ 1414 h 415752"/>
              <a:gd name="connsiteX2" fmla="*/ 0 w 2962275"/>
              <a:gd name="connsiteY2" fmla="*/ 306214 h 41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2275" h="415752">
                <a:moveTo>
                  <a:pt x="2962275" y="415752"/>
                </a:moveTo>
                <a:cubicBezTo>
                  <a:pt x="2394743" y="217711"/>
                  <a:pt x="1827212" y="19670"/>
                  <a:pt x="1333500" y="1414"/>
                </a:cubicBezTo>
                <a:cubicBezTo>
                  <a:pt x="839787" y="-16842"/>
                  <a:pt x="419893" y="144686"/>
                  <a:pt x="0" y="306214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E191B056-71F7-5DFD-E5ED-20A36EBF466C}"/>
              </a:ext>
            </a:extLst>
          </p:cNvPr>
          <p:cNvSpPr/>
          <p:nvPr/>
        </p:nvSpPr>
        <p:spPr>
          <a:xfrm>
            <a:off x="1347788" y="2704740"/>
            <a:ext cx="3238500" cy="557573"/>
          </a:xfrm>
          <a:custGeom>
            <a:avLst/>
            <a:gdLst>
              <a:gd name="connsiteX0" fmla="*/ 0 w 3238500"/>
              <a:gd name="connsiteY0" fmla="*/ 557573 h 557573"/>
              <a:gd name="connsiteX1" fmla="*/ 1409700 w 3238500"/>
              <a:gd name="connsiteY1" fmla="*/ 5123 h 557573"/>
              <a:gd name="connsiteX2" fmla="*/ 3238500 w 3238500"/>
              <a:gd name="connsiteY2" fmla="*/ 328973 h 55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0" h="557573">
                <a:moveTo>
                  <a:pt x="0" y="557573"/>
                </a:moveTo>
                <a:cubicBezTo>
                  <a:pt x="434975" y="300398"/>
                  <a:pt x="869950" y="43223"/>
                  <a:pt x="1409700" y="5123"/>
                </a:cubicBezTo>
                <a:cubicBezTo>
                  <a:pt x="1949450" y="-32977"/>
                  <a:pt x="2593975" y="147998"/>
                  <a:pt x="3238500" y="328973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729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Outra questão, menos problemática que passos grandes, é a situação oposta.</a:t>
            </a:r>
          </a:p>
          <a:p>
            <a:r>
              <a:rPr lang="pt-BR" dirty="0"/>
              <a:t>Passos muito pequenos fazem com que se leve muito tempo, i.e., iterações, para atingir o ponto de mínimo.</a:t>
            </a:r>
          </a:p>
          <a:p>
            <a:r>
              <a:rPr lang="pt-BR" dirty="0"/>
              <a:t>Se cada iteração levar um tempo razoável para ser executada, o tempo necessário para se atingir o ponto de mínimo pode ser muto grande.</a:t>
            </a:r>
          </a:p>
          <a:p>
            <a:r>
              <a:rPr lang="pt-BR" dirty="0"/>
              <a:t>Porém, se esperarmos tempo suficiente, a convergência é garantida.</a:t>
            </a:r>
          </a:p>
        </p:txBody>
      </p: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4F34C0FD-8BB0-C876-0EDF-2B0F445FCB0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02767" y="2716168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55906" y="45034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6F5E9C4-6E6A-D729-D1C1-7AE8FCF29BCD}"/>
                </a:ext>
              </a:extLst>
            </p:cNvPr>
            <p:cNvSpPr/>
            <p:nvPr/>
          </p:nvSpPr>
          <p:spPr>
            <a:xfrm>
              <a:off x="2556441" y="4636742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F069FBA-00C8-0C44-E723-6CADD06562F5}"/>
                </a:ext>
              </a:extLst>
            </p:cNvPr>
            <p:cNvSpPr/>
            <p:nvPr/>
          </p:nvSpPr>
          <p:spPr>
            <a:xfrm>
              <a:off x="1327675" y="3244123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C4F1DE4-810A-9509-F69E-9B0C77B0F7AC}"/>
                </a:ext>
              </a:extLst>
            </p:cNvPr>
            <p:cNvSpPr/>
            <p:nvPr/>
          </p:nvSpPr>
          <p:spPr>
            <a:xfrm>
              <a:off x="1378120" y="3319499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F72007A-7FB4-0FD4-B790-8C68A292728B}"/>
                </a:ext>
              </a:extLst>
            </p:cNvPr>
            <p:cNvSpPr/>
            <p:nvPr/>
          </p:nvSpPr>
          <p:spPr>
            <a:xfrm>
              <a:off x="1425429" y="338890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A43108D4-8CDD-E0C1-6AA8-F3B847B5A5FE}"/>
                </a:ext>
              </a:extLst>
            </p:cNvPr>
            <p:cNvSpPr/>
            <p:nvPr/>
          </p:nvSpPr>
          <p:spPr>
            <a:xfrm>
              <a:off x="1472521" y="345831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91F238E2-F971-328C-8AA8-EEC9108E5CF2}"/>
                </a:ext>
              </a:extLst>
            </p:cNvPr>
            <p:cNvSpPr/>
            <p:nvPr/>
          </p:nvSpPr>
          <p:spPr>
            <a:xfrm>
              <a:off x="1515421" y="3527717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6A46DFA2-73FE-1EFA-14D1-691BA83ED8A3}"/>
                </a:ext>
              </a:extLst>
            </p:cNvPr>
            <p:cNvSpPr/>
            <p:nvPr/>
          </p:nvSpPr>
          <p:spPr>
            <a:xfrm>
              <a:off x="1561796" y="3591834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A98C14A-660A-E23C-A63D-8AD8F1592E9B}"/>
                </a:ext>
              </a:extLst>
            </p:cNvPr>
            <p:cNvSpPr/>
            <p:nvPr/>
          </p:nvSpPr>
          <p:spPr>
            <a:xfrm>
              <a:off x="1607987" y="365824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B8D126E-C9F2-6234-AB34-F636263D8513}"/>
                </a:ext>
              </a:extLst>
            </p:cNvPr>
            <p:cNvSpPr/>
            <p:nvPr/>
          </p:nvSpPr>
          <p:spPr>
            <a:xfrm>
              <a:off x="1652758" y="371554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365D0AE-A3DF-B7AC-F475-9F70022DDB01}"/>
                </a:ext>
              </a:extLst>
            </p:cNvPr>
            <p:cNvSpPr/>
            <p:nvPr/>
          </p:nvSpPr>
          <p:spPr>
            <a:xfrm>
              <a:off x="1698039" y="377957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1DA23385-85C2-2EAA-B092-6A525B4513FD}"/>
                </a:ext>
              </a:extLst>
            </p:cNvPr>
            <p:cNvSpPr/>
            <p:nvPr/>
          </p:nvSpPr>
          <p:spPr>
            <a:xfrm>
              <a:off x="1740861" y="384359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38ABD31-C46E-659E-05F5-B531A68619AD}"/>
                </a:ext>
              </a:extLst>
            </p:cNvPr>
            <p:cNvSpPr/>
            <p:nvPr/>
          </p:nvSpPr>
          <p:spPr>
            <a:xfrm>
              <a:off x="1799450" y="39216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737BA4D0-63B5-D4AC-255A-56D2243936D3}"/>
                </a:ext>
              </a:extLst>
            </p:cNvPr>
            <p:cNvSpPr/>
            <p:nvPr/>
          </p:nvSpPr>
          <p:spPr>
            <a:xfrm>
              <a:off x="1858708" y="398410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56EDA7AD-1FD1-7936-23DD-5AC2EF35C705}"/>
                </a:ext>
              </a:extLst>
            </p:cNvPr>
            <p:cNvSpPr/>
            <p:nvPr/>
          </p:nvSpPr>
          <p:spPr>
            <a:xfrm>
              <a:off x="1954518" y="411473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D65708CB-153B-FC5B-3AF3-F1301A4F421D}"/>
                </a:ext>
              </a:extLst>
            </p:cNvPr>
            <p:cNvSpPr/>
            <p:nvPr/>
          </p:nvSpPr>
          <p:spPr>
            <a:xfrm>
              <a:off x="2025000" y="418780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175F876A-1E08-2BA1-BBFD-720FE6AB00B1}"/>
                </a:ext>
              </a:extLst>
            </p:cNvPr>
            <p:cNvSpPr/>
            <p:nvPr/>
          </p:nvSpPr>
          <p:spPr>
            <a:xfrm>
              <a:off x="2075827" y="4253457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5DDD2C90-020A-08D1-E390-5A3409D7257D}"/>
                </a:ext>
              </a:extLst>
            </p:cNvPr>
            <p:cNvSpPr/>
            <p:nvPr/>
          </p:nvSpPr>
          <p:spPr>
            <a:xfrm>
              <a:off x="2152793" y="4320362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514B35BC-F8FA-6EA4-613D-CBCE40868BDB}"/>
                </a:ext>
              </a:extLst>
            </p:cNvPr>
            <p:cNvSpPr/>
            <p:nvPr/>
          </p:nvSpPr>
          <p:spPr>
            <a:xfrm>
              <a:off x="2208074" y="438143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332B17B3-F946-7D34-9C30-5263B9F3CC17}"/>
                </a:ext>
              </a:extLst>
            </p:cNvPr>
            <p:cNvSpPr/>
            <p:nvPr/>
          </p:nvSpPr>
          <p:spPr>
            <a:xfrm>
              <a:off x="2283183" y="444423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CDD1BD60-16E5-3ED7-F192-8B8F8F046E8A}"/>
                </a:ext>
              </a:extLst>
            </p:cNvPr>
            <p:cNvSpPr/>
            <p:nvPr/>
          </p:nvSpPr>
          <p:spPr>
            <a:xfrm>
              <a:off x="2409933" y="45463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E5B2DBF1-2D5F-1E8B-0DBB-A29836F8CCCE}"/>
                </a:ext>
              </a:extLst>
            </p:cNvPr>
            <p:cNvSpPr/>
            <p:nvPr/>
          </p:nvSpPr>
          <p:spPr>
            <a:xfrm>
              <a:off x="2485410" y="459770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ACD15CFD-B032-1F2A-1EE8-B61E322D67FC}"/>
                </a:ext>
              </a:extLst>
            </p:cNvPr>
            <p:cNvSpPr/>
            <p:nvPr/>
          </p:nvSpPr>
          <p:spPr>
            <a:xfrm>
              <a:off x="2635389" y="4670729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E88579B0-B02D-BD9C-E35E-770F228E7214}"/>
                </a:ext>
              </a:extLst>
            </p:cNvPr>
            <p:cNvSpPr/>
            <p:nvPr/>
          </p:nvSpPr>
          <p:spPr>
            <a:xfrm>
              <a:off x="2714517" y="470381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D57FE806-611C-B25D-9C44-B106EAADB91C}"/>
                </a:ext>
              </a:extLst>
            </p:cNvPr>
            <p:cNvSpPr/>
            <p:nvPr/>
          </p:nvSpPr>
          <p:spPr>
            <a:xfrm>
              <a:off x="1314450" y="3143408"/>
              <a:ext cx="87751" cy="109380"/>
            </a:xfrm>
            <a:custGeom>
              <a:avLst/>
              <a:gdLst>
                <a:gd name="connsiteX0" fmla="*/ 0 w 87751"/>
                <a:gd name="connsiteY0" fmla="*/ 28417 h 109380"/>
                <a:gd name="connsiteX1" fmla="*/ 85725 w 87751"/>
                <a:gd name="connsiteY1" fmla="*/ 4605 h 109380"/>
                <a:gd name="connsiteX2" fmla="*/ 52388 w 87751"/>
                <a:gd name="connsiteY2" fmla="*/ 109380 h 109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751" h="109380">
                  <a:moveTo>
                    <a:pt x="0" y="28417"/>
                  </a:moveTo>
                  <a:cubicBezTo>
                    <a:pt x="38497" y="9764"/>
                    <a:pt x="76994" y="-8889"/>
                    <a:pt x="85725" y="4605"/>
                  </a:cubicBezTo>
                  <a:cubicBezTo>
                    <a:pt x="94456" y="18099"/>
                    <a:pt x="73422" y="63739"/>
                    <a:pt x="52388" y="10938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1DF0A457-E5D4-2DE1-6F74-765414E143DF}"/>
                </a:ext>
              </a:extLst>
            </p:cNvPr>
            <p:cNvSpPr/>
            <p:nvPr/>
          </p:nvSpPr>
          <p:spPr>
            <a:xfrm>
              <a:off x="1362075" y="3235526"/>
              <a:ext cx="134966" cy="102987"/>
            </a:xfrm>
            <a:custGeom>
              <a:avLst/>
              <a:gdLst>
                <a:gd name="connsiteX0" fmla="*/ 0 w 134966"/>
                <a:gd name="connsiteY0" fmla="*/ 12499 h 102987"/>
                <a:gd name="connsiteX1" fmla="*/ 133350 w 134966"/>
                <a:gd name="connsiteY1" fmla="*/ 7737 h 102987"/>
                <a:gd name="connsiteX2" fmla="*/ 61913 w 134966"/>
                <a:gd name="connsiteY2" fmla="*/ 102987 h 10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966" h="102987">
                  <a:moveTo>
                    <a:pt x="0" y="12499"/>
                  </a:moveTo>
                  <a:cubicBezTo>
                    <a:pt x="61515" y="2577"/>
                    <a:pt x="123031" y="-7344"/>
                    <a:pt x="133350" y="7737"/>
                  </a:cubicBezTo>
                  <a:cubicBezTo>
                    <a:pt x="143669" y="22818"/>
                    <a:pt x="102791" y="62902"/>
                    <a:pt x="61913" y="102987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FA4AB10D-42FB-9BC1-5B4B-DE2A62632A3D}"/>
                </a:ext>
              </a:extLst>
            </p:cNvPr>
            <p:cNvSpPr/>
            <p:nvPr/>
          </p:nvSpPr>
          <p:spPr>
            <a:xfrm>
              <a:off x="1400175" y="3310085"/>
              <a:ext cx="120084" cy="99865"/>
            </a:xfrm>
            <a:custGeom>
              <a:avLst/>
              <a:gdLst>
                <a:gd name="connsiteX0" fmla="*/ 0 w 120084"/>
                <a:gd name="connsiteY0" fmla="*/ 23665 h 99865"/>
                <a:gd name="connsiteX1" fmla="*/ 119063 w 120084"/>
                <a:gd name="connsiteY1" fmla="*/ 4615 h 99865"/>
                <a:gd name="connsiteX2" fmla="*/ 47625 w 120084"/>
                <a:gd name="connsiteY2" fmla="*/ 99865 h 9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84" h="99865">
                  <a:moveTo>
                    <a:pt x="0" y="23665"/>
                  </a:moveTo>
                  <a:cubicBezTo>
                    <a:pt x="55563" y="7790"/>
                    <a:pt x="111126" y="-8085"/>
                    <a:pt x="119063" y="4615"/>
                  </a:cubicBezTo>
                  <a:cubicBezTo>
                    <a:pt x="127000" y="17315"/>
                    <a:pt x="87312" y="58590"/>
                    <a:pt x="47625" y="9986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D3AAA687-E8E8-0A22-0AA9-EA7171F6A6F7}"/>
                </a:ext>
              </a:extLst>
            </p:cNvPr>
            <p:cNvSpPr/>
            <p:nvPr/>
          </p:nvSpPr>
          <p:spPr>
            <a:xfrm>
              <a:off x="1447800" y="3368793"/>
              <a:ext cx="111669" cy="112595"/>
            </a:xfrm>
            <a:custGeom>
              <a:avLst/>
              <a:gdLst>
                <a:gd name="connsiteX0" fmla="*/ 0 w 111669"/>
                <a:gd name="connsiteY0" fmla="*/ 41157 h 112595"/>
                <a:gd name="connsiteX1" fmla="*/ 109538 w 111669"/>
                <a:gd name="connsiteY1" fmla="*/ 3057 h 112595"/>
                <a:gd name="connsiteX2" fmla="*/ 61913 w 111669"/>
                <a:gd name="connsiteY2" fmla="*/ 112595 h 1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669" h="112595">
                  <a:moveTo>
                    <a:pt x="0" y="41157"/>
                  </a:moveTo>
                  <a:cubicBezTo>
                    <a:pt x="49609" y="16154"/>
                    <a:pt x="99219" y="-8849"/>
                    <a:pt x="109538" y="3057"/>
                  </a:cubicBezTo>
                  <a:cubicBezTo>
                    <a:pt x="119857" y="14963"/>
                    <a:pt x="90885" y="63779"/>
                    <a:pt x="61913" y="11259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E344A5C9-4592-EA82-0B7E-2CE9A88F3EC4}"/>
                </a:ext>
              </a:extLst>
            </p:cNvPr>
            <p:cNvSpPr/>
            <p:nvPr/>
          </p:nvSpPr>
          <p:spPr>
            <a:xfrm>
              <a:off x="1500188" y="3430385"/>
              <a:ext cx="92355" cy="117678"/>
            </a:xfrm>
            <a:custGeom>
              <a:avLst/>
              <a:gdLst>
                <a:gd name="connsiteX0" fmla="*/ 0 w 92355"/>
                <a:gd name="connsiteY0" fmla="*/ 41478 h 117678"/>
                <a:gd name="connsiteX1" fmla="*/ 90487 w 92355"/>
                <a:gd name="connsiteY1" fmla="*/ 3378 h 117678"/>
                <a:gd name="connsiteX2" fmla="*/ 52387 w 92355"/>
                <a:gd name="connsiteY2" fmla="*/ 117678 h 11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355" h="117678">
                  <a:moveTo>
                    <a:pt x="0" y="41478"/>
                  </a:moveTo>
                  <a:cubicBezTo>
                    <a:pt x="40878" y="16078"/>
                    <a:pt x="81756" y="-9322"/>
                    <a:pt x="90487" y="3378"/>
                  </a:cubicBezTo>
                  <a:cubicBezTo>
                    <a:pt x="99218" y="16078"/>
                    <a:pt x="75802" y="66878"/>
                    <a:pt x="52387" y="11767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7C62A9D7-8CED-886C-1008-4FED473EF7E2}"/>
                </a:ext>
              </a:extLst>
            </p:cNvPr>
            <p:cNvSpPr/>
            <p:nvPr/>
          </p:nvSpPr>
          <p:spPr>
            <a:xfrm>
              <a:off x="1552575" y="3493544"/>
              <a:ext cx="69039" cy="111669"/>
            </a:xfrm>
            <a:custGeom>
              <a:avLst/>
              <a:gdLst>
                <a:gd name="connsiteX0" fmla="*/ 0 w 69039"/>
                <a:gd name="connsiteY0" fmla="*/ 49756 h 111669"/>
                <a:gd name="connsiteX1" fmla="*/ 66675 w 69039"/>
                <a:gd name="connsiteY1" fmla="*/ 2131 h 111669"/>
                <a:gd name="connsiteX2" fmla="*/ 47625 w 69039"/>
                <a:gd name="connsiteY2" fmla="*/ 111669 h 11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39" h="111669">
                  <a:moveTo>
                    <a:pt x="0" y="49756"/>
                  </a:moveTo>
                  <a:cubicBezTo>
                    <a:pt x="29369" y="20784"/>
                    <a:pt x="58738" y="-8188"/>
                    <a:pt x="66675" y="2131"/>
                  </a:cubicBezTo>
                  <a:cubicBezTo>
                    <a:pt x="74612" y="12450"/>
                    <a:pt x="61118" y="62059"/>
                    <a:pt x="47625" y="11166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FCAD2A4D-7160-44D1-B740-BF7032929A14}"/>
                </a:ext>
              </a:extLst>
            </p:cNvPr>
            <p:cNvSpPr/>
            <p:nvPr/>
          </p:nvSpPr>
          <p:spPr>
            <a:xfrm>
              <a:off x="1595438" y="3564253"/>
              <a:ext cx="78640" cy="117160"/>
            </a:xfrm>
            <a:custGeom>
              <a:avLst/>
              <a:gdLst>
                <a:gd name="connsiteX0" fmla="*/ 0 w 78640"/>
                <a:gd name="connsiteY0" fmla="*/ 45722 h 117160"/>
                <a:gd name="connsiteX1" fmla="*/ 76200 w 78640"/>
                <a:gd name="connsiteY1" fmla="*/ 2860 h 117160"/>
                <a:gd name="connsiteX2" fmla="*/ 52387 w 78640"/>
                <a:gd name="connsiteY2" fmla="*/ 117160 h 11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640" h="117160">
                  <a:moveTo>
                    <a:pt x="0" y="45722"/>
                  </a:moveTo>
                  <a:cubicBezTo>
                    <a:pt x="33734" y="18338"/>
                    <a:pt x="67469" y="-9046"/>
                    <a:pt x="76200" y="2860"/>
                  </a:cubicBezTo>
                  <a:cubicBezTo>
                    <a:pt x="84931" y="14766"/>
                    <a:pt x="68659" y="65963"/>
                    <a:pt x="52387" y="117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F1A38194-7B65-BCBB-2977-4345DF290245}"/>
                </a:ext>
              </a:extLst>
            </p:cNvPr>
            <p:cNvSpPr/>
            <p:nvPr/>
          </p:nvSpPr>
          <p:spPr>
            <a:xfrm>
              <a:off x="1643063" y="3627272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564F9501-3436-F9FF-28D2-FC3BC9E298B0}"/>
                </a:ext>
              </a:extLst>
            </p:cNvPr>
            <p:cNvSpPr/>
            <p:nvPr/>
          </p:nvSpPr>
          <p:spPr>
            <a:xfrm>
              <a:off x="1672945" y="3701326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EB5C1DE8-1D90-2807-7A37-610CFC2241BF}"/>
                </a:ext>
              </a:extLst>
            </p:cNvPr>
            <p:cNvSpPr/>
            <p:nvPr/>
          </p:nvSpPr>
          <p:spPr>
            <a:xfrm>
              <a:off x="1714723" y="3763481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A78A777C-ABAA-46CF-76F7-8785A8DD1EE4}"/>
                </a:ext>
              </a:extLst>
            </p:cNvPr>
            <p:cNvSpPr/>
            <p:nvPr/>
          </p:nvSpPr>
          <p:spPr>
            <a:xfrm>
              <a:off x="1757623" y="3811521"/>
              <a:ext cx="113994" cy="125406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54A11321-0DCE-958E-4505-BE313F984ECA}"/>
                </a:ext>
              </a:extLst>
            </p:cNvPr>
            <p:cNvSpPr/>
            <p:nvPr/>
          </p:nvSpPr>
          <p:spPr>
            <a:xfrm>
              <a:off x="1821503" y="3895318"/>
              <a:ext cx="88624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2D97E6F2-CC68-004D-956A-DE643D2955A7}"/>
                </a:ext>
              </a:extLst>
            </p:cNvPr>
            <p:cNvSpPr/>
            <p:nvPr/>
          </p:nvSpPr>
          <p:spPr>
            <a:xfrm>
              <a:off x="1880976" y="3950963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D37F839C-B273-7AF7-9774-8944F7C38068}"/>
                </a:ext>
              </a:extLst>
            </p:cNvPr>
            <p:cNvSpPr/>
            <p:nvPr/>
          </p:nvSpPr>
          <p:spPr>
            <a:xfrm>
              <a:off x="1926411" y="4005230"/>
              <a:ext cx="98586" cy="152400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EDBB2EA8-D634-AABA-077C-BE358C721A12}"/>
                </a:ext>
              </a:extLst>
            </p:cNvPr>
            <p:cNvSpPr/>
            <p:nvPr/>
          </p:nvSpPr>
          <p:spPr>
            <a:xfrm>
              <a:off x="1986165" y="4073869"/>
              <a:ext cx="98578" cy="131717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93E645CA-D65E-103D-DDF1-9D62FB3EDB7F}"/>
                </a:ext>
              </a:extLst>
            </p:cNvPr>
            <p:cNvSpPr/>
            <p:nvPr/>
          </p:nvSpPr>
          <p:spPr>
            <a:xfrm>
              <a:off x="2045913" y="4168557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43B103BC-B12F-A33E-DE0F-88EC59D3C67D}"/>
                </a:ext>
              </a:extLst>
            </p:cNvPr>
            <p:cNvSpPr/>
            <p:nvPr/>
          </p:nvSpPr>
          <p:spPr>
            <a:xfrm>
              <a:off x="2098675" y="4235311"/>
              <a:ext cx="107993" cy="111264"/>
            </a:xfrm>
            <a:custGeom>
              <a:avLst/>
              <a:gdLst>
                <a:gd name="connsiteX0" fmla="*/ 0 w 107993"/>
                <a:gd name="connsiteY0" fmla="*/ 38239 h 111264"/>
                <a:gd name="connsiteX1" fmla="*/ 101600 w 107993"/>
                <a:gd name="connsiteY1" fmla="*/ 3314 h 111264"/>
                <a:gd name="connsiteX2" fmla="*/ 88900 w 107993"/>
                <a:gd name="connsiteY2" fmla="*/ 111264 h 11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93" h="111264">
                  <a:moveTo>
                    <a:pt x="0" y="38239"/>
                  </a:moveTo>
                  <a:cubicBezTo>
                    <a:pt x="43391" y="14691"/>
                    <a:pt x="86783" y="-8857"/>
                    <a:pt x="101600" y="3314"/>
                  </a:cubicBezTo>
                  <a:cubicBezTo>
                    <a:pt x="116417" y="15485"/>
                    <a:pt x="102658" y="63374"/>
                    <a:pt x="88900" y="1112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6BCCEA16-BC55-6616-B281-605F855C505E}"/>
                </a:ext>
              </a:extLst>
            </p:cNvPr>
            <p:cNvSpPr/>
            <p:nvPr/>
          </p:nvSpPr>
          <p:spPr>
            <a:xfrm>
              <a:off x="2174875" y="4292461"/>
              <a:ext cx="89562" cy="111264"/>
            </a:xfrm>
            <a:custGeom>
              <a:avLst/>
              <a:gdLst>
                <a:gd name="connsiteX0" fmla="*/ 0 w 89562"/>
                <a:gd name="connsiteY0" fmla="*/ 38239 h 111264"/>
                <a:gd name="connsiteX1" fmla="*/ 85725 w 89562"/>
                <a:gd name="connsiteY1" fmla="*/ 3314 h 111264"/>
                <a:gd name="connsiteX2" fmla="*/ 66675 w 89562"/>
                <a:gd name="connsiteY2" fmla="*/ 111264 h 11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62" h="111264">
                  <a:moveTo>
                    <a:pt x="0" y="38239"/>
                  </a:moveTo>
                  <a:cubicBezTo>
                    <a:pt x="37306" y="14691"/>
                    <a:pt x="74612" y="-8857"/>
                    <a:pt x="85725" y="3314"/>
                  </a:cubicBezTo>
                  <a:cubicBezTo>
                    <a:pt x="96838" y="15485"/>
                    <a:pt x="81756" y="63374"/>
                    <a:pt x="66675" y="1112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D7F56D13-06A0-62E6-112F-8C2FA22995A9}"/>
                </a:ext>
              </a:extLst>
            </p:cNvPr>
            <p:cNvSpPr/>
            <p:nvPr/>
          </p:nvSpPr>
          <p:spPr>
            <a:xfrm>
              <a:off x="2235200" y="4340019"/>
              <a:ext cx="87012" cy="133556"/>
            </a:xfrm>
            <a:custGeom>
              <a:avLst/>
              <a:gdLst>
                <a:gd name="connsiteX0" fmla="*/ 0 w 87012"/>
                <a:gd name="connsiteY0" fmla="*/ 51006 h 133556"/>
                <a:gd name="connsiteX1" fmla="*/ 79375 w 87012"/>
                <a:gd name="connsiteY1" fmla="*/ 3381 h 133556"/>
                <a:gd name="connsiteX2" fmla="*/ 79375 w 87012"/>
                <a:gd name="connsiteY2" fmla="*/ 133556 h 13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012" h="133556">
                  <a:moveTo>
                    <a:pt x="0" y="51006"/>
                  </a:moveTo>
                  <a:cubicBezTo>
                    <a:pt x="33073" y="20314"/>
                    <a:pt x="66146" y="-10377"/>
                    <a:pt x="79375" y="3381"/>
                  </a:cubicBezTo>
                  <a:cubicBezTo>
                    <a:pt x="92604" y="17139"/>
                    <a:pt x="85989" y="75347"/>
                    <a:pt x="79375" y="133556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D79D1EC4-900A-E0DC-21EB-C06FE8BE60DC}"/>
                </a:ext>
              </a:extLst>
            </p:cNvPr>
            <p:cNvSpPr/>
            <p:nvPr/>
          </p:nvSpPr>
          <p:spPr>
            <a:xfrm>
              <a:off x="2311400" y="4398411"/>
              <a:ext cx="79448" cy="125964"/>
            </a:xfrm>
            <a:custGeom>
              <a:avLst/>
              <a:gdLst>
                <a:gd name="connsiteX0" fmla="*/ 0 w 79448"/>
                <a:gd name="connsiteY0" fmla="*/ 59289 h 125964"/>
                <a:gd name="connsiteX1" fmla="*/ 66675 w 79448"/>
                <a:gd name="connsiteY1" fmla="*/ 2139 h 125964"/>
                <a:gd name="connsiteX2" fmla="*/ 79375 w 79448"/>
                <a:gd name="connsiteY2" fmla="*/ 125964 h 12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448" h="125964">
                  <a:moveTo>
                    <a:pt x="0" y="59289"/>
                  </a:moveTo>
                  <a:cubicBezTo>
                    <a:pt x="26723" y="25158"/>
                    <a:pt x="53446" y="-8973"/>
                    <a:pt x="66675" y="2139"/>
                  </a:cubicBezTo>
                  <a:cubicBezTo>
                    <a:pt x="79904" y="13251"/>
                    <a:pt x="79639" y="69607"/>
                    <a:pt x="79375" y="1259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CFA317FC-CBA8-2D85-F2CA-3A07BFAD6E3A}"/>
                </a:ext>
              </a:extLst>
            </p:cNvPr>
            <p:cNvSpPr/>
            <p:nvPr/>
          </p:nvSpPr>
          <p:spPr>
            <a:xfrm>
              <a:off x="2374900" y="4452843"/>
              <a:ext cx="85662" cy="125507"/>
            </a:xfrm>
            <a:custGeom>
              <a:avLst/>
              <a:gdLst>
                <a:gd name="connsiteX0" fmla="*/ 0 w 85662"/>
                <a:gd name="connsiteY0" fmla="*/ 65182 h 125507"/>
                <a:gd name="connsiteX1" fmla="*/ 82550 w 85662"/>
                <a:gd name="connsiteY1" fmla="*/ 1682 h 125507"/>
                <a:gd name="connsiteX2" fmla="*/ 60325 w 85662"/>
                <a:gd name="connsiteY2" fmla="*/ 125507 h 12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62" h="125507">
                  <a:moveTo>
                    <a:pt x="0" y="65182"/>
                  </a:moveTo>
                  <a:cubicBezTo>
                    <a:pt x="36248" y="28405"/>
                    <a:pt x="72496" y="-8372"/>
                    <a:pt x="82550" y="1682"/>
                  </a:cubicBezTo>
                  <a:cubicBezTo>
                    <a:pt x="92604" y="11736"/>
                    <a:pt x="76464" y="68621"/>
                    <a:pt x="60325" y="12550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600EBBD5-E1A7-6BC3-AEAB-AEB3DEBB9379}"/>
                </a:ext>
              </a:extLst>
            </p:cNvPr>
            <p:cNvSpPr/>
            <p:nvPr/>
          </p:nvSpPr>
          <p:spPr>
            <a:xfrm>
              <a:off x="2444750" y="4501630"/>
              <a:ext cx="72127" cy="98945"/>
            </a:xfrm>
            <a:custGeom>
              <a:avLst/>
              <a:gdLst>
                <a:gd name="connsiteX0" fmla="*/ 0 w 72127"/>
                <a:gd name="connsiteY0" fmla="*/ 67195 h 98945"/>
                <a:gd name="connsiteX1" fmla="*/ 63500 w 72127"/>
                <a:gd name="connsiteY1" fmla="*/ 520 h 98945"/>
                <a:gd name="connsiteX2" fmla="*/ 69850 w 72127"/>
                <a:gd name="connsiteY2" fmla="*/ 98945 h 9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27" h="98945">
                  <a:moveTo>
                    <a:pt x="0" y="67195"/>
                  </a:moveTo>
                  <a:cubicBezTo>
                    <a:pt x="25929" y="31211"/>
                    <a:pt x="51858" y="-4772"/>
                    <a:pt x="63500" y="520"/>
                  </a:cubicBezTo>
                  <a:cubicBezTo>
                    <a:pt x="75142" y="5812"/>
                    <a:pt x="72496" y="52378"/>
                    <a:pt x="69850" y="9894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AF771831-DE3E-AC38-FF22-C146CA0083AA}"/>
                </a:ext>
              </a:extLst>
            </p:cNvPr>
            <p:cNvSpPr/>
            <p:nvPr/>
          </p:nvSpPr>
          <p:spPr>
            <a:xfrm>
              <a:off x="2508250" y="4539696"/>
              <a:ext cx="76200" cy="111679"/>
            </a:xfrm>
            <a:custGeom>
              <a:avLst/>
              <a:gdLst>
                <a:gd name="connsiteX0" fmla="*/ 0 w 76200"/>
                <a:gd name="connsiteY0" fmla="*/ 76754 h 111679"/>
                <a:gd name="connsiteX1" fmla="*/ 60325 w 76200"/>
                <a:gd name="connsiteY1" fmla="*/ 554 h 111679"/>
                <a:gd name="connsiteX2" fmla="*/ 76200 w 76200"/>
                <a:gd name="connsiteY2" fmla="*/ 111679 h 111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111679">
                  <a:moveTo>
                    <a:pt x="0" y="76754"/>
                  </a:moveTo>
                  <a:cubicBezTo>
                    <a:pt x="23812" y="35743"/>
                    <a:pt x="47625" y="-5267"/>
                    <a:pt x="60325" y="554"/>
                  </a:cubicBezTo>
                  <a:cubicBezTo>
                    <a:pt x="73025" y="6375"/>
                    <a:pt x="74612" y="59027"/>
                    <a:pt x="76200" y="11167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9E3EE2E2-AAFC-F971-94C2-3CA4B3CB80E6}"/>
                </a:ext>
              </a:extLst>
            </p:cNvPr>
            <p:cNvSpPr/>
            <p:nvPr/>
          </p:nvSpPr>
          <p:spPr>
            <a:xfrm>
              <a:off x="2565400" y="4577916"/>
              <a:ext cx="92820" cy="114734"/>
            </a:xfrm>
            <a:custGeom>
              <a:avLst/>
              <a:gdLst>
                <a:gd name="connsiteX0" fmla="*/ 0 w 92820"/>
                <a:gd name="connsiteY0" fmla="*/ 82984 h 114734"/>
                <a:gd name="connsiteX1" fmla="*/ 79375 w 92820"/>
                <a:gd name="connsiteY1" fmla="*/ 434 h 114734"/>
                <a:gd name="connsiteX2" fmla="*/ 92075 w 92820"/>
                <a:gd name="connsiteY2" fmla="*/ 114734 h 11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20" h="114734">
                  <a:moveTo>
                    <a:pt x="0" y="82984"/>
                  </a:moveTo>
                  <a:cubicBezTo>
                    <a:pt x="32014" y="39063"/>
                    <a:pt x="64029" y="-4858"/>
                    <a:pt x="79375" y="434"/>
                  </a:cubicBezTo>
                  <a:cubicBezTo>
                    <a:pt x="94721" y="5726"/>
                    <a:pt x="93398" y="60230"/>
                    <a:pt x="92075" y="11473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A2A80F15-32A8-C453-F003-E9E0F2429B5F}"/>
                </a:ext>
              </a:extLst>
            </p:cNvPr>
            <p:cNvSpPr/>
            <p:nvPr/>
          </p:nvSpPr>
          <p:spPr>
            <a:xfrm>
              <a:off x="2651125" y="4603482"/>
              <a:ext cx="95250" cy="114568"/>
            </a:xfrm>
            <a:custGeom>
              <a:avLst/>
              <a:gdLst>
                <a:gd name="connsiteX0" fmla="*/ 0 w 95250"/>
                <a:gd name="connsiteY0" fmla="*/ 89168 h 114568"/>
                <a:gd name="connsiteX1" fmla="*/ 66675 w 95250"/>
                <a:gd name="connsiteY1" fmla="*/ 268 h 114568"/>
                <a:gd name="connsiteX2" fmla="*/ 95250 w 95250"/>
                <a:gd name="connsiteY2" fmla="*/ 114568 h 11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114568">
                  <a:moveTo>
                    <a:pt x="0" y="89168"/>
                  </a:moveTo>
                  <a:cubicBezTo>
                    <a:pt x="25400" y="42601"/>
                    <a:pt x="50800" y="-3965"/>
                    <a:pt x="66675" y="268"/>
                  </a:cubicBezTo>
                  <a:cubicBezTo>
                    <a:pt x="82550" y="4501"/>
                    <a:pt x="88900" y="59534"/>
                    <a:pt x="95250" y="11456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6EF95DE3-0AEA-02CB-E478-9BE340A6783A}"/>
                </a:ext>
              </a:extLst>
            </p:cNvPr>
            <p:cNvSpPr/>
            <p:nvPr/>
          </p:nvSpPr>
          <p:spPr>
            <a:xfrm>
              <a:off x="2733675" y="4606865"/>
              <a:ext cx="82550" cy="117535"/>
            </a:xfrm>
            <a:custGeom>
              <a:avLst/>
              <a:gdLst>
                <a:gd name="connsiteX0" fmla="*/ 0 w 82550"/>
                <a:gd name="connsiteY0" fmla="*/ 104835 h 117535"/>
                <a:gd name="connsiteX1" fmla="*/ 60325 w 82550"/>
                <a:gd name="connsiteY1" fmla="*/ 60 h 117535"/>
                <a:gd name="connsiteX2" fmla="*/ 82550 w 82550"/>
                <a:gd name="connsiteY2" fmla="*/ 117535 h 11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550" h="117535">
                  <a:moveTo>
                    <a:pt x="0" y="104835"/>
                  </a:moveTo>
                  <a:cubicBezTo>
                    <a:pt x="23283" y="51389"/>
                    <a:pt x="46567" y="-2057"/>
                    <a:pt x="60325" y="60"/>
                  </a:cubicBezTo>
                  <a:cubicBezTo>
                    <a:pt x="74083" y="2177"/>
                    <a:pt x="78316" y="59856"/>
                    <a:pt x="82550" y="11753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F1748201-F8B2-ADE8-2CD8-08B0B3212FE4}"/>
                </a:ext>
              </a:extLst>
            </p:cNvPr>
            <p:cNvSpPr/>
            <p:nvPr/>
          </p:nvSpPr>
          <p:spPr>
            <a:xfrm>
              <a:off x="2800350" y="4632261"/>
              <a:ext cx="107950" cy="111189"/>
            </a:xfrm>
            <a:custGeom>
              <a:avLst/>
              <a:gdLst>
                <a:gd name="connsiteX0" fmla="*/ 0 w 107950"/>
                <a:gd name="connsiteY0" fmla="*/ 98489 h 111189"/>
                <a:gd name="connsiteX1" fmla="*/ 60325 w 107950"/>
                <a:gd name="connsiteY1" fmla="*/ 64 h 111189"/>
                <a:gd name="connsiteX2" fmla="*/ 107950 w 107950"/>
                <a:gd name="connsiteY2" fmla="*/ 111189 h 11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50" h="111189">
                  <a:moveTo>
                    <a:pt x="0" y="98489"/>
                  </a:moveTo>
                  <a:cubicBezTo>
                    <a:pt x="21166" y="48218"/>
                    <a:pt x="42333" y="-2053"/>
                    <a:pt x="60325" y="64"/>
                  </a:cubicBezTo>
                  <a:cubicBezTo>
                    <a:pt x="78317" y="2181"/>
                    <a:pt x="93133" y="56685"/>
                    <a:pt x="107950" y="11118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67211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0E484-4D14-ED45-6334-FB903089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A55DA5-8239-8A32-8EFE-CC711352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3" y="1825624"/>
            <a:ext cx="6040763" cy="5032376"/>
          </a:xfrm>
        </p:spPr>
        <p:txBody>
          <a:bodyPr/>
          <a:lstStyle/>
          <a:p>
            <a:r>
              <a:rPr lang="pt-BR" dirty="0"/>
              <a:t>É importante escolhermos um passo de aprendizagem que acelere a convergência sem causar oscilações em torno do ponto de mínimo.</a:t>
            </a:r>
          </a:p>
          <a:p>
            <a:r>
              <a:rPr lang="pt-BR" dirty="0"/>
              <a:t>Em geral, um bom valor para o passo é encontrado por tentativa e erro.</a:t>
            </a:r>
          </a:p>
          <a:p>
            <a:r>
              <a:rPr lang="pt-BR" dirty="0"/>
              <a:t>Uma forma mais avançada é ajustar o passo ao longo das iterações.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Usamos valores grandes no início, em pontos distantes do mínimo, e o reduzimos gradualmente ao longo das iterações.</a:t>
            </a:r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7C72AF5E-AD61-47E9-180D-8D4F9F4548A7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4FC25C18-C83D-3AB8-F417-92EAF612ED8A}"/>
              </a:ext>
            </a:extLst>
          </p:cNvPr>
          <p:cNvCxnSpPr>
            <a:cxnSpLocks/>
          </p:cNvCxnSpPr>
          <p:nvPr/>
        </p:nvCxnSpPr>
        <p:spPr>
          <a:xfrm>
            <a:off x="974017" y="4916172"/>
            <a:ext cx="3860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1A3BE8-21C2-9616-3724-97C10E8F919C}"/>
              </a:ext>
            </a:extLst>
          </p:cNvPr>
          <p:cNvCxnSpPr>
            <a:cxnSpLocks/>
          </p:cNvCxnSpPr>
          <p:nvPr/>
        </p:nvCxnSpPr>
        <p:spPr>
          <a:xfrm flipV="1">
            <a:off x="974018" y="2442308"/>
            <a:ext cx="0" cy="2473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6292365-46CE-2DC6-BC86-6332CDC50DD5}"/>
                  </a:ext>
                </a:extLst>
              </p:cNvPr>
              <p:cNvSpPr txBox="1"/>
              <p:nvPr/>
            </p:nvSpPr>
            <p:spPr>
              <a:xfrm>
                <a:off x="974017" y="2353695"/>
                <a:ext cx="2747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6292365-46CE-2DC6-BC86-6332CDC50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7" y="2353695"/>
                <a:ext cx="2747030" cy="369332"/>
              </a:xfrm>
              <a:prstGeom prst="rect">
                <a:avLst/>
              </a:prstGeom>
              <a:blipFill>
                <a:blip r:embed="rId3"/>
                <a:stretch>
                  <a:fillRect l="-2000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aixaDeTexto 36">
            <a:extLst>
              <a:ext uri="{FF2B5EF4-FFF2-40B4-BE49-F238E27FC236}">
                <a16:creationId xmlns:a16="http://schemas.microsoft.com/office/drawing/2014/main" id="{01390CF0-6B6A-9B0D-7DE8-899223FCADD7}"/>
              </a:ext>
            </a:extLst>
          </p:cNvPr>
          <p:cNvSpPr txBox="1"/>
          <p:nvPr/>
        </p:nvSpPr>
        <p:spPr>
          <a:xfrm>
            <a:off x="4300295" y="4923779"/>
            <a:ext cx="6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Peso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864894A-0008-36B9-4A42-31E85C4D2710}"/>
              </a:ext>
            </a:extLst>
          </p:cNvPr>
          <p:cNvCxnSpPr/>
          <p:nvPr/>
        </p:nvCxnSpPr>
        <p:spPr>
          <a:xfrm>
            <a:off x="976885" y="4744536"/>
            <a:ext cx="19304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8DC3660-BA2F-2A1E-7738-D4BCA0921550}"/>
              </a:ext>
            </a:extLst>
          </p:cNvPr>
          <p:cNvCxnSpPr>
            <a:cxnSpLocks/>
          </p:cNvCxnSpPr>
          <p:nvPr/>
        </p:nvCxnSpPr>
        <p:spPr>
          <a:xfrm>
            <a:off x="2902477" y="4736969"/>
            <a:ext cx="0" cy="1715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C43B5FA5-C881-689C-19C6-ABBBD27317D9}"/>
              </a:ext>
            </a:extLst>
          </p:cNvPr>
          <p:cNvSpPr/>
          <p:nvPr/>
        </p:nvSpPr>
        <p:spPr>
          <a:xfrm>
            <a:off x="2879776" y="4721835"/>
            <a:ext cx="42900" cy="42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25D89519-9D18-E533-6B58-8EDFDB682401}"/>
              </a:ext>
            </a:extLst>
          </p:cNvPr>
          <p:cNvSpPr/>
          <p:nvPr/>
        </p:nvSpPr>
        <p:spPr>
          <a:xfrm>
            <a:off x="1273647" y="3163362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7635043-48FD-B7AE-C2C5-B612334BCA3B}"/>
              </a:ext>
            </a:extLst>
          </p:cNvPr>
          <p:cNvCxnSpPr/>
          <p:nvPr/>
        </p:nvCxnSpPr>
        <p:spPr>
          <a:xfrm>
            <a:off x="973059" y="3184593"/>
            <a:ext cx="32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D2A5FB6B-929B-9E63-6566-29FABE31E513}"/>
              </a:ext>
            </a:extLst>
          </p:cNvPr>
          <p:cNvCxnSpPr>
            <a:cxnSpLocks/>
          </p:cNvCxnSpPr>
          <p:nvPr/>
        </p:nvCxnSpPr>
        <p:spPr>
          <a:xfrm>
            <a:off x="1295097" y="3163361"/>
            <a:ext cx="0" cy="1764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B414CE2-054A-BC5F-52BD-A5CF45D78027}"/>
              </a:ext>
            </a:extLst>
          </p:cNvPr>
          <p:cNvSpPr txBox="1"/>
          <p:nvPr/>
        </p:nvSpPr>
        <p:spPr>
          <a:xfrm>
            <a:off x="1158048" y="2978475"/>
            <a:ext cx="107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Ponto inicial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817CCF2F-1EC0-D9DF-709B-A0C664906BF7}"/>
                  </a:ext>
                </a:extLst>
              </p:cNvPr>
              <p:cNvSpPr txBox="1"/>
              <p:nvPr/>
            </p:nvSpPr>
            <p:spPr>
              <a:xfrm>
                <a:off x="1074774" y="4868216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817CCF2F-1EC0-D9DF-709B-A0C664906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74" y="4868216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293F4B-DA9A-FFF9-B290-85C88F2B0387}"/>
                  </a:ext>
                </a:extLst>
              </p:cNvPr>
              <p:cNvSpPr txBox="1"/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293F4B-DA9A-FFF9-B290-85C88F2B0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ipse 46">
            <a:extLst>
              <a:ext uri="{FF2B5EF4-FFF2-40B4-BE49-F238E27FC236}">
                <a16:creationId xmlns:a16="http://schemas.microsoft.com/office/drawing/2014/main" id="{5F4218F3-E7B7-8DA4-1DC8-C96504FB4BB7}"/>
              </a:ext>
            </a:extLst>
          </p:cNvPr>
          <p:cNvSpPr/>
          <p:nvPr/>
        </p:nvSpPr>
        <p:spPr>
          <a:xfrm>
            <a:off x="1740861" y="3835847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3F2AA93E-3E48-E7DC-29CB-C3AD7972760F}"/>
              </a:ext>
            </a:extLst>
          </p:cNvPr>
          <p:cNvSpPr/>
          <p:nvPr/>
        </p:nvSpPr>
        <p:spPr>
          <a:xfrm>
            <a:off x="1314107" y="3182705"/>
            <a:ext cx="426750" cy="652084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8FA397AA-05A1-EEFF-C919-6CA5767484D1}"/>
              </a:ext>
            </a:extLst>
          </p:cNvPr>
          <p:cNvSpPr/>
          <p:nvPr/>
        </p:nvSpPr>
        <p:spPr>
          <a:xfrm rot="20640245">
            <a:off x="1827404" y="3824639"/>
            <a:ext cx="183929" cy="449474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29390A2-9262-FB14-083B-A534B818F00B}"/>
              </a:ext>
            </a:extLst>
          </p:cNvPr>
          <p:cNvSpPr/>
          <p:nvPr/>
        </p:nvSpPr>
        <p:spPr>
          <a:xfrm>
            <a:off x="2069709" y="4240069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8DAFDB50-9816-E13B-8193-15D77D430A96}"/>
              </a:ext>
            </a:extLst>
          </p:cNvPr>
          <p:cNvSpPr/>
          <p:nvPr/>
        </p:nvSpPr>
        <p:spPr>
          <a:xfrm rot="20640245">
            <a:off x="2121561" y="4220598"/>
            <a:ext cx="239180" cy="375258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29C597F8-F861-3A5C-3281-647E1D8BFA21}"/>
              </a:ext>
            </a:extLst>
          </p:cNvPr>
          <p:cNvSpPr/>
          <p:nvPr/>
        </p:nvSpPr>
        <p:spPr>
          <a:xfrm>
            <a:off x="2407819" y="4544528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97E46359-542C-F2F4-3E16-3004D2BAA58D}"/>
              </a:ext>
            </a:extLst>
          </p:cNvPr>
          <p:cNvSpPr/>
          <p:nvPr/>
        </p:nvSpPr>
        <p:spPr>
          <a:xfrm rot="20640245">
            <a:off x="2464434" y="4512879"/>
            <a:ext cx="405642" cy="292152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6475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A2C8-8CC9-DF50-3DA9-94EFAB2C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C1B99C-52BB-79A2-FE2C-F9490FF76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378" y="1825624"/>
            <a:ext cx="5713136" cy="5032375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Esse </a:t>
            </a:r>
            <a:r>
              <a:rPr lang="pt-BR" b="1" i="1" dirty="0">
                <a:solidFill>
                  <a:srgbClr val="1F1F1F"/>
                </a:solidFill>
                <a:effectLst/>
                <a:latin typeface="Google Sans"/>
              </a:rPr>
              <a:t>processo iterativo de </a:t>
            </a:r>
            <a:r>
              <a:rPr lang="pt-BR" b="1" i="1" dirty="0">
                <a:effectLst/>
                <a:latin typeface="Google Sans"/>
              </a:rPr>
              <a:t>otimização</a:t>
            </a:r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 que discutimos até agora é chamado de </a:t>
            </a:r>
            <a:r>
              <a:rPr lang="pt-BR" b="1" i="1" dirty="0">
                <a:solidFill>
                  <a:srgbClr val="1F1F1F"/>
                </a:solidFill>
                <a:effectLst/>
                <a:latin typeface="Google Sans"/>
              </a:rPr>
              <a:t>gradiente descendente (GD)</a:t>
            </a:r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r>
              <a:rPr lang="pt-BR" b="0" i="0" dirty="0">
                <a:solidFill>
                  <a:srgbClr val="222222"/>
                </a:solidFill>
                <a:effectLst/>
                <a:latin typeface="Google Sans"/>
              </a:rPr>
              <a:t>Ele está por trás do aprendizado de vários algoritmos de ML: regressão linear, regressão logística, redes neurais em geral, máquinas de vetores de suporte, aprendizado por reforço, etc.</a:t>
            </a:r>
          </a:p>
          <a:p>
            <a:r>
              <a:rPr lang="pt-BR" dirty="0">
                <a:solidFill>
                  <a:srgbClr val="222222"/>
                </a:solidFill>
                <a:latin typeface="Google Sans"/>
              </a:rPr>
              <a:t>O GD pode ser implementado de 3 formas diferentes.</a:t>
            </a:r>
            <a:br>
              <a:rPr lang="pt-BR" b="0" i="0" dirty="0">
                <a:solidFill>
                  <a:srgbClr val="222222"/>
                </a:solidFill>
                <a:effectLst/>
                <a:latin typeface="Google Sans"/>
              </a:rPr>
            </a:br>
            <a:endParaRPr lang="pt-BR" dirty="0"/>
          </a:p>
        </p:txBody>
      </p:sp>
      <p:pic>
        <p:nvPicPr>
          <p:cNvPr id="1030" name="Picture 6" descr="Gradient Descent Animation">
            <a:extLst>
              <a:ext uri="{FF2B5EF4-FFF2-40B4-BE49-F238E27FC236}">
                <a16:creationId xmlns:a16="http://schemas.microsoft.com/office/drawing/2014/main" id="{D11124B9-2CE5-CB44-B549-5A28D9F52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8" r="6408"/>
          <a:stretch/>
        </p:blipFill>
        <p:spPr bwMode="auto">
          <a:xfrm>
            <a:off x="217715" y="1825624"/>
            <a:ext cx="5734908" cy="27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9DE927-8E6D-630C-9389-F5DD1A3E13B4}"/>
                  </a:ext>
                </a:extLst>
              </p:cNvPr>
              <p:cNvSpPr/>
              <p:nvPr/>
            </p:nvSpPr>
            <p:spPr>
              <a:xfrm>
                <a:off x="239487" y="5086032"/>
                <a:ext cx="5713136" cy="10373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inicializa</m:t>
                    </m:r>
                    <m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em</m:t>
                    </m:r>
                    <m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um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ponto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qualquer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espa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ç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pesos</m:t>
                    </m:r>
                  </m:oMath>
                </a14:m>
                <a:endParaRPr lang="pt-BR" sz="1600" b="0" dirty="0">
                  <a:ea typeface="Cambria Math" panose="02040503050406030204" pitchFamily="18" charset="0"/>
                </a:endParaRPr>
              </a:p>
              <a:p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loop até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convergir </a:t>
                </a:r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atingir o número máximo de iterações </a:t>
                </a:r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</a:t>
                </a: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nl-BE" sz="2000" dirty="0"/>
                  <a:t> </a:t>
                </a:r>
                <a:r>
                  <a:rPr lang="nl-BE" sz="1600" dirty="0"/>
                  <a:t>(</a:t>
                </a:r>
                <a:r>
                  <a:rPr lang="nl-BE" sz="1600" b="1" i="1" dirty="0">
                    <a:solidFill>
                      <a:srgbClr val="00B0F0"/>
                    </a:solidFill>
                  </a:rPr>
                  <a:t>eq. de atualização dos pesos</a:t>
                </a:r>
                <a:r>
                  <a:rPr lang="nl-BE" sz="1600" dirty="0"/>
                  <a:t>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9DE927-8E6D-630C-9389-F5DD1A3E1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7" y="5086032"/>
                <a:ext cx="5713136" cy="1037335"/>
              </a:xfrm>
              <a:prstGeom prst="rect">
                <a:avLst/>
              </a:prstGeom>
              <a:blipFill>
                <a:blip r:embed="rId3"/>
                <a:stretch>
                  <a:fillRect l="-4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76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como funciona o processo (</a:t>
            </a:r>
            <a:r>
              <a:rPr lang="pt-BR" i="1" dirty="0"/>
              <a:t>loop</a:t>
            </a:r>
            <a:r>
              <a:rPr lang="pt-BR" dirty="0"/>
              <a:t>) de treinamento.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Damos um palpite.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Medimos a precisão desse palpite com a função de erro.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Então usamos a informação do erro para dar outro palpite, esperando que ele seja um pouco melhor do que o anterior.</a:t>
            </a:r>
          </a:p>
          <a:p>
            <a:r>
              <a:rPr lang="pt-BR" dirty="0"/>
              <a:t>Em geral, esse processo se repete até que o erro seja minimizado.</a:t>
            </a:r>
          </a:p>
          <a:p>
            <a:r>
              <a:rPr lang="pt-BR" dirty="0"/>
              <a:t>A ideia é que quanto menor o erro, mais preciso é o seu palpite. </a:t>
            </a:r>
          </a:p>
          <a:p>
            <a:r>
              <a:rPr lang="pt-BR" dirty="0"/>
              <a:t>Portanto, neste tópico, exploraremos como minimizar o erro.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C7421-E49A-BD8B-4FA5-84A53C5D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309D38-8A49-3EA1-A804-53619DB2A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3686" cy="5032375"/>
              </a:xfrm>
            </p:spPr>
            <p:txBody>
              <a:bodyPr/>
              <a:lstStyle/>
              <a:p>
                <a:r>
                  <a:rPr lang="pt-BR" dirty="0"/>
                  <a:t>Para entendermos as 3 versões do GD, vamos primeiro encontrar o vetor gradiente,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, e substituí-lo na equação de atualização dos pesos.</a:t>
                </a:r>
              </a:p>
              <a:p>
                <a:r>
                  <a:rPr lang="pt-BR" dirty="0"/>
                  <a:t>Considerando o EQM como função de erro e a seguinte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é o número de entradas (chamadas de </a:t>
                </a:r>
                <a:r>
                  <a:rPr lang="pt-BR" b="1" i="1" dirty="0"/>
                  <a:t>atributos</a:t>
                </a:r>
                <a:r>
                  <a:rPr lang="pt-BR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são os pesos e entradas da função, respectivamente,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atributo de bias</a:t>
                </a:r>
                <a:r>
                  <a:rPr lang="pt-BR" dirty="0"/>
                  <a:t>)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são vetores coluna com todos os pesos e entradas, respectivamente.</a:t>
                </a:r>
              </a:p>
              <a:p>
                <a:r>
                  <a:rPr lang="pt-BR" dirty="0"/>
                  <a:t>Agora podemos encontrar o vetor gradiente.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309D38-8A49-3EA1-A804-53619DB2A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3686" cy="5032375"/>
              </a:xfrm>
              <a:blipFill>
                <a:blip r:embed="rId2"/>
                <a:stretch>
                  <a:fillRect l="-1166" t="-1937" r="-10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921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86E35-2132-957C-5119-8416C939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697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nl-BE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nl-BE" dirty="0"/>
                  <a:t> é uma matriz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nl-BE" dirty="0"/>
                  <a:t> com todos os atributos para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l-BE" dirty="0"/>
                  <a:t> instantes de tempo considerados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nl-BE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nl-BE" dirty="0"/>
                  <a:t> são vetores coluna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×1)</m:t>
                    </m:r>
                  </m:oMath>
                </a14:m>
                <a:r>
                  <a:rPr lang="nl-BE" dirty="0"/>
                  <a:t> com todos os valores esperados e de saída da função hipótese para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l-BE" dirty="0"/>
                  <a:t> instantes de tempo considerados, respectivamente.</a:t>
                </a:r>
              </a:p>
              <a:p>
                <a:r>
                  <a:rPr lang="nl-BE" dirty="0"/>
                  <a:t>Esse equacionamento pode ser diretamente estendido a polinômios.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6971" cy="5032375"/>
              </a:xfrm>
              <a:blipFill>
                <a:blip r:embed="rId2"/>
                <a:stretch>
                  <a:fillRect l="-1093" t="-1937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431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Substituindo na </a:t>
                </a:r>
                <a:r>
                  <a:rPr lang="pt-BR" b="1" i="1" dirty="0"/>
                  <a:t>equação de atualização dos pesos</a:t>
                </a:r>
                <a:r>
                  <a:rPr lang="pt-BR" dirty="0"/>
                  <a:t>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Podemos ter 3 versões diferentes, dependendo da quantidade de amostras,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, consideradas no somatório acima: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 em batelada</a:t>
                </a:r>
                <a:r>
                  <a:rPr lang="pt-BR" b="1" dirty="0"/>
                  <a:t> (GDB).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 estocástico </a:t>
                </a:r>
                <a:r>
                  <a:rPr lang="pt-BR" b="1" dirty="0"/>
                  <a:t>(GDE)</a:t>
                </a:r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nl-BE" b="1" i="1" dirty="0"/>
                  <a:t>Gradiente descendente em mini-lotes</a:t>
                </a:r>
                <a:r>
                  <a:rPr lang="pt-BR" b="1" i="1" dirty="0"/>
                  <a:t> </a:t>
                </a:r>
                <a:r>
                  <a:rPr lang="pt-BR" b="1" dirty="0"/>
                  <a:t>(GDML)</a:t>
                </a:r>
                <a:r>
                  <a:rPr lang="pt-BR" b="1" i="1" dirty="0"/>
                  <a:t>.</a:t>
                </a:r>
                <a:endParaRPr lang="pt-BR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979" t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320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 em batelada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07615" cy="5167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b="0" dirty="0"/>
                  <a:t>Utiliza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todos os exemplos</a:t>
                </a:r>
                <a:r>
                  <a:rPr lang="pt-BR" b="0" dirty="0"/>
                  <a:t> do conjunto de treinamento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b="0" dirty="0"/>
                  <a:t>) para o cálculo do gradiente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Pode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computacionalmente complexo</a:t>
                </a:r>
                <a:r>
                  <a:rPr lang="pt-BR" dirty="0"/>
                  <a:t> dependendo do tamanho do modelo e do conjunto de dados.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processar todos os exemplos, pode ser lento em conjuntos muito grandes e consumir muita memória.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/>
                  <a:t> para o mínimo global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garantida</a:t>
                </a:r>
                <a:r>
                  <a:rPr lang="pt-BR" dirty="0"/>
                  <a:t> quando a função de erro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É a versão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obtém os melhores resultados</a:t>
                </a:r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07615" cy="5167311"/>
              </a:xfrm>
              <a:blipFill>
                <a:blip r:embed="rId3"/>
                <a:stretch>
                  <a:fillRect l="-988" r="-604" b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186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 estocástico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/>
                        <m:t>𝒂</m:t>
                      </m:r>
                      <m:r>
                        <a:rPr lang="pt-BR" b="1" i="1" smtClean="0"/>
                        <m:t>=</m:t>
                      </m:r>
                      <m:r>
                        <a:rPr lang="pt-BR" b="1" i="1" smtClean="0"/>
                        <m:t>𝒂</m:t>
                      </m:r>
                      <m:r>
                        <a:rPr lang="pt-BR" b="1" i="1" smtClean="0"/>
                        <m:t>−</m:t>
                      </m:r>
                      <m:r>
                        <a:rPr lang="pt-BR" i="1"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/>
                          </m:ctrlPr>
                        </m:fPr>
                        <m:num>
                          <m:r>
                            <a:rPr lang="pt-BR" i="1"/>
                            <m:t>𝜕</m:t>
                          </m:r>
                          <m:sSub>
                            <m:sSubPr>
                              <m:ctrlPr>
                                <a:rPr lang="pt-BR" i="1"/>
                              </m:ctrlPr>
                            </m:sSubPr>
                            <m:e>
                              <m:r>
                                <a:rPr lang="pt-BR" i="1"/>
                                <m:t>𝐽</m:t>
                              </m:r>
                            </m:e>
                            <m:sub>
                              <m:r>
                                <a:rPr lang="pt-BR" i="1"/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/>
                              </m:ctrlPr>
                            </m:dPr>
                            <m:e>
                              <m:r>
                                <a:rPr lang="pt-BR" b="1" i="1"/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/>
                            <m:t>𝜕</m:t>
                          </m:r>
                          <m:r>
                            <a:rPr lang="pt-BR" b="1" i="1"/>
                            <m:t>𝒂</m:t>
                          </m:r>
                        </m:den>
                      </m:f>
                      <m:r>
                        <a:rPr lang="pt-BR" b="1" i="1"/>
                        <m:t>=</m:t>
                      </m:r>
                      <m:r>
                        <a:rPr lang="pt-BR" b="1" i="1"/>
                        <m:t>𝒂</m:t>
                      </m:r>
                      <m:r>
                        <a:rPr lang="pt-BR" b="0" i="1" smtClean="0"/>
                        <m:t>+</m:t>
                      </m:r>
                      <m:r>
                        <a:rPr lang="pt-BR" i="1"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/>
                          </m:ctrlPr>
                        </m:fPr>
                        <m:num>
                          <m:r>
                            <a:rPr lang="pt-BR" b="0" i="1" smtClean="0"/>
                            <m:t>2</m:t>
                          </m:r>
                        </m:num>
                        <m:den>
                          <m:r>
                            <a:rPr lang="pt-BR" i="1"/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/>
                          </m:ctrlPr>
                        </m:naryPr>
                        <m:sub>
                          <m:r>
                            <a:rPr lang="pt-BR" i="1"/>
                            <m:t>𝑛</m:t>
                          </m:r>
                          <m:r>
                            <a:rPr lang="pt-BR" i="1"/>
                            <m:t>=0</m:t>
                          </m:r>
                        </m:sub>
                        <m:sup>
                          <m:r>
                            <a:rPr lang="pt-BR" b="0" i="1" smtClean="0"/>
                            <m:t>𝑀</m:t>
                          </m:r>
                          <m:r>
                            <a:rPr lang="pt-BR" i="1"/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/>
                              </m:ctrlPr>
                            </m:dPr>
                            <m:e>
                              <m:r>
                                <a:rPr lang="pt-BR" i="1"/>
                                <m:t>𝑦</m:t>
                              </m:r>
                              <m:d>
                                <m:dPr>
                                  <m:ctrlPr>
                                    <a:rPr lang="pt-BR" i="1"/>
                                  </m:ctrlPr>
                                </m:dPr>
                                <m:e>
                                  <m:r>
                                    <a:rPr lang="pt-BR" i="1"/>
                                    <m:t>𝑛</m:t>
                                  </m:r>
                                </m:e>
                              </m:d>
                              <m:r>
                                <a:rPr lang="pt-BR" i="1"/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/>
                                  </m:ctrlPr>
                                </m:accPr>
                                <m:e>
                                  <m:r>
                                    <a:rPr lang="pt-BR" i="1"/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/>
                                  </m:ctrlPr>
                                </m:dPr>
                                <m:e>
                                  <m:r>
                                    <a:rPr lang="pt-BR" i="1"/>
                                    <m:t>𝑛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/>
                              </m:ctrlPr>
                            </m:sSupPr>
                            <m:e>
                              <m:r>
                                <a:rPr lang="pt-BR" b="1" i="1"/>
                                <m:t>𝒙</m:t>
                              </m:r>
                              <m:d>
                                <m:dPr>
                                  <m:ctrlPr>
                                    <a:rPr lang="pt-BR" b="1" i="1"/>
                                  </m:ctrlPr>
                                </m:dPr>
                                <m:e>
                                  <m:r>
                                    <a:rPr lang="pt-BR" i="1"/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/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0" smtClean="0"/>
                        <m:t>.</m:t>
                      </m:r>
                    </m:oMath>
                  </m:oMathPara>
                </a14:m>
                <a:endParaRPr lang="pt-BR" b="0" i="0" dirty="0"/>
              </a:p>
              <a:p>
                <a:r>
                  <a:rPr lang="pt-BR" dirty="0"/>
                  <a:t>Utiliza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apenas um exemplo</a:t>
                </a:r>
                <a:r>
                  <a:rPr lang="pt-BR" dirty="0"/>
                  <a:t> do conjunto de treinamento (i.e., </a:t>
                </a:r>
                <a14:m>
                  <m:oMath xmlns:m="http://schemas.openxmlformats.org/officeDocument/2006/math">
                    <m:r>
                      <a:rPr lang="pt-BR" b="0" i="1" smtClean="0"/>
                      <m:t>𝑀</m:t>
                    </m:r>
                    <m:r>
                      <a:rPr lang="pt-BR" b="0" i="1" smtClean="0"/>
                      <m:t>=1</m:t>
                    </m:r>
                  </m:oMath>
                </a14:m>
                <a:r>
                  <a:rPr lang="pt-BR" dirty="0"/>
                  <a:t>) para calcular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estocástica do gradiente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Versão estocástica pois a cada iteração toma-se uma amostra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aleatória</a:t>
                </a:r>
                <a:r>
                  <a:rPr lang="pt-BR" dirty="0"/>
                  <a:t> do conjunto para calcular a estimativa do gradiente.</a:t>
                </a:r>
              </a:p>
              <a:p>
                <a:r>
                  <a:rPr lang="pt-BR" dirty="0"/>
                  <a:t>Quando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ados de treinamento são ruidosos</a:t>
                </a:r>
                <a:r>
                  <a:rPr lang="pt-BR" b="0" i="0" dirty="0">
                    <a:effectLst/>
                  </a:rPr>
                  <a:t>, a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</a:t>
                </a:r>
                <a:r>
                  <a:rPr lang="pt-BR" dirty="0"/>
                  <a:t> do gradiente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é ruidosa</a:t>
                </a:r>
                <a:r>
                  <a:rPr lang="pt-BR" dirty="0"/>
                  <a:t>, fazendo com que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não ocorra</a:t>
                </a:r>
                <a:r>
                  <a:rPr lang="pt-BR" dirty="0"/>
                  <a:t> ou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seja garantida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apresenta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menor complexidade computacional</a:t>
                </a:r>
                <a:r>
                  <a:rPr lang="pt-BR" dirty="0"/>
                  <a:t>, sendo mais rápido e requerendo menos memória do que o GDB.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979" r="-12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08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 em mini-lotes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Utiliza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subconjunto de exemplos</a:t>
                </a:r>
                <a:r>
                  <a:rPr lang="pt-BR" dirty="0"/>
                  <a:t> do conjunto de treinamento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r>
                  <a:rPr lang="pt-BR" dirty="0"/>
                  <a:t>) para o cálculo do gradiente</a:t>
                </a:r>
                <a:r>
                  <a:rPr lang="nl-BE" dirty="0"/>
                  <a:t>.</a:t>
                </a:r>
              </a:p>
              <a:p>
                <a:r>
                  <a:rPr lang="nl-BE" dirty="0"/>
                  <a:t>Por usar um subconjunto de exemplos, em geral,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MB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pt-BR" dirty="0"/>
                  <a:t>, é mais rápido que o GDB e mais preciso e estável do que o GDE. </a:t>
                </a:r>
              </a:p>
              <a:p>
                <a:r>
                  <a:rPr lang="pt-BR" dirty="0"/>
                  <a:t>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generalização</a:t>
                </a:r>
                <a:r>
                  <a:rPr lang="pt-BR" dirty="0"/>
                  <a:t> das duas versões anteriores 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versão mais usada no treinamento de redes neurais</a:t>
                </a:r>
                <a:r>
                  <a:rPr lang="pt-BR" dirty="0"/>
                  <a:t>.</a:t>
                </a:r>
              </a:p>
              <a:p>
                <a:pPr lvl="1"/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9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447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Gradiente descendente</a:t>
            </a:r>
            <a:r>
              <a:rPr lang="pt-BR" dirty="0"/>
              <a:t>. 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Minimizando o erro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>
                <a:hlinkClick r:id="rId3"/>
              </a:rPr>
              <a:t>Gradiente descendente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E99E2AE-4E3E-6185-354D-4B008D2690A8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6D1129-3E5F-BB00-90C5-B1ADC369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DC095D-537A-22C7-EBAE-27CDB323C5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1" y="1825624"/>
                <a:ext cx="5920148" cy="5032375"/>
              </a:xfrm>
            </p:spPr>
            <p:txBody>
              <a:bodyPr/>
              <a:lstStyle/>
              <a:p>
                <a:r>
                  <a:rPr lang="pt-BR" dirty="0"/>
                  <a:t>Vamos primeiro ver com vetores gradiente nos ajudam a minimizar o erro.</a:t>
                </a:r>
              </a:p>
              <a:p>
                <a:r>
                  <a:rPr lang="pt-BR" dirty="0"/>
                  <a:t>Ou seja, entender como eles nos ajudam a encontrar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 de mínimo da função de erro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Consequentemente, entenderemos como o algoritmo de otimização (ou treinamento) dos modelos funciona.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Vamos usar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pt-BR" dirty="0"/>
                  <a:t> para definir uma função de erro genérica.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DC095D-537A-22C7-EBAE-27CDB323C5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1" y="1825624"/>
                <a:ext cx="5920148" cy="5032375"/>
              </a:xfrm>
              <a:blipFill>
                <a:blip r:embed="rId2"/>
                <a:stretch>
                  <a:fillRect l="-185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078DEFA-4D19-CC6A-09E6-B2A4E06CA18B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56CDFD3-EBF0-A6E8-13D0-DA400FCD8A9E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07D3588B-B31F-AD61-2342-848270CC2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0250428-D071-9C4E-A18F-04EA9FB08734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2064926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0250428-D071-9C4E-A18F-04EA9FB08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2064926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ED7933E-3D25-7111-5F12-120C263F95C3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FEBEFA08-5BC3-7C18-56CA-466CD07B8642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A18913F-965C-09B3-627C-40B9D264F64F}"/>
                </a:ext>
              </a:extLst>
            </p:cNvPr>
            <p:cNvSpPr txBox="1"/>
            <p:nvPr/>
          </p:nvSpPr>
          <p:spPr>
            <a:xfrm>
              <a:off x="2493227" y="437201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8286C17E-F5E5-300A-E4A7-2E0B1945B3D4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2B97A56-C56D-F8FB-6177-BC422001684B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/>
              <p:nvPr/>
            </p:nvSpPr>
            <p:spPr>
              <a:xfrm>
                <a:off x="974017" y="5682905"/>
                <a:ext cx="38609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A 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quantifica a diferença entre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7" y="5682905"/>
                <a:ext cx="3860967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5ADD18-0E14-67E6-B146-0808AFE44344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5ADD18-0E14-67E6-B146-0808AFE4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58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D1129-3E5F-BB00-90C5-B1ADC369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DC095D-537A-22C7-EBAE-27CDB323C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825624"/>
            <a:ext cx="5920148" cy="5032375"/>
          </a:xfrm>
        </p:spPr>
        <p:txBody>
          <a:bodyPr/>
          <a:lstStyle/>
          <a:p>
            <a:r>
              <a:rPr lang="pt-BR" dirty="0"/>
              <a:t>Lembrem-se que a função de erro é função dos pesos.</a:t>
            </a:r>
          </a:p>
          <a:p>
            <a:r>
              <a:rPr lang="pt-BR" dirty="0"/>
              <a:t>Ou seja, o erro varia se variarmos os valores dos pesos.</a:t>
            </a:r>
          </a:p>
          <a:p>
            <a:r>
              <a:rPr lang="pt-BR" dirty="0"/>
              <a:t>Portanto, variando os pesos, conseguimos, em alguns casos, visualizar a superfície de erro.</a:t>
            </a:r>
          </a:p>
          <a:p>
            <a:r>
              <a:rPr lang="pt-BR" dirty="0"/>
              <a:t>O ponto mais baixo dessa superfície nos dá os valores dos pesos que minimizam a função de erro.</a:t>
            </a: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DEF42327-FE25-D06C-1BA4-1044BB88E6BA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7ABC768-3815-E831-0C97-E8855096661A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7AB11825-DED9-0755-3C01-AE4F9FE3999E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EA05BAC9-6B44-423D-2536-0E084678E6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03916136-D69B-2BB8-2BFB-565DB4343C26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344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50198C6-074B-8C9E-4D2C-61E27F2097E6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D23054B4-76D1-FDE0-C4E0-B50F8C5B9F06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36A116B3-306D-3108-C86D-792D43CB524A}"/>
                </a:ext>
              </a:extLst>
            </p:cNvPr>
            <p:cNvSpPr txBox="1"/>
            <p:nvPr/>
          </p:nvSpPr>
          <p:spPr>
            <a:xfrm>
              <a:off x="2475227" y="438610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042FAB7B-7B31-CDA5-BF9F-700F09D71BB4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BCE11F1-B4F2-C22B-2609-D0E654B43F80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E7AA64F-3A3B-2E0F-04AA-AEDD3865818F}"/>
                  </a:ext>
                </a:extLst>
              </p:cNvPr>
              <p:cNvSpPr txBox="1"/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E7AA64F-3A3B-2E0F-04AA-AEDD38658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B6EBFD90-37A8-DED8-FEF5-28643B6939A3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B6EBFD90-37A8-DED8-FEF5-28643B693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96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830BE789-9BD9-1C30-4AE5-57AC2F02EA46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 da 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041" y="1825624"/>
            <a:ext cx="6011175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Lembrem-se que a função de erro que usamos anteriormente, a </a:t>
            </a:r>
            <a:r>
              <a:rPr lang="pt-BR" b="1" i="1" dirty="0">
                <a:solidFill>
                  <a:srgbClr val="00B050"/>
                </a:solidFill>
              </a:rPr>
              <a:t>função do EQM, é quadrática</a:t>
            </a:r>
            <a:r>
              <a:rPr lang="pt-BR" dirty="0"/>
              <a:t>.</a:t>
            </a:r>
          </a:p>
          <a:p>
            <a:r>
              <a:rPr lang="pt-BR" dirty="0"/>
              <a:t>E como vimos no exemplo, </a:t>
            </a:r>
            <a:r>
              <a:rPr lang="pt-BR" b="1" i="1" dirty="0">
                <a:solidFill>
                  <a:srgbClr val="00B050"/>
                </a:solidFill>
              </a:rPr>
              <a:t>funções quadráticas </a:t>
            </a:r>
            <a:r>
              <a:rPr lang="pt-BR" dirty="0"/>
              <a:t>têm a</a:t>
            </a:r>
            <a:r>
              <a:rPr lang="pt-BR" b="1" i="1" dirty="0">
                <a:solidFill>
                  <a:srgbClr val="00B050"/>
                </a:solidFill>
              </a:rPr>
              <a:t> forma de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parábolas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convexas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convexidade</a:t>
            </a:r>
            <a:r>
              <a:rPr lang="pt-BR" dirty="0"/>
              <a:t> é </a:t>
            </a:r>
            <a:r>
              <a:rPr lang="pt-BR" b="1" i="1" dirty="0">
                <a:solidFill>
                  <a:srgbClr val="00B050"/>
                </a:solidFill>
              </a:rPr>
              <a:t>importante</a:t>
            </a:r>
            <a:r>
              <a:rPr lang="pt-BR" dirty="0"/>
              <a:t> pois </a:t>
            </a:r>
            <a:r>
              <a:rPr lang="pt-BR" b="1" i="1" dirty="0">
                <a:solidFill>
                  <a:srgbClr val="00B050"/>
                </a:solidFill>
              </a:rPr>
              <a:t>garante</a:t>
            </a:r>
            <a:r>
              <a:rPr lang="pt-BR" dirty="0"/>
              <a:t> que a </a:t>
            </a:r>
            <a:r>
              <a:rPr lang="pt-BR" b="1" i="1" dirty="0">
                <a:solidFill>
                  <a:srgbClr val="00B050"/>
                </a:solidFill>
              </a:rPr>
              <a:t>função tenha apenas um ponto de mínimo, o </a:t>
            </a:r>
            <a:r>
              <a:rPr lang="pt-BR" b="1" i="1" dirty="0">
                <a:solidFill>
                  <a:srgbClr val="7030A0"/>
                </a:solidFill>
              </a:rPr>
              <a:t>mínimo global</a:t>
            </a:r>
            <a:r>
              <a:rPr lang="pt-BR" dirty="0"/>
              <a:t>.</a:t>
            </a:r>
          </a:p>
          <a:p>
            <a:r>
              <a:rPr lang="pt-BR" dirty="0"/>
              <a:t>Isso permite que encontremos a solução ótima de forma mais eficiente.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344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75227" y="438610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/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6027E-1373-2AE7-2282-A045FF430AE9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6027E-1373-2AE7-2282-A045FF430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73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D9013326-EF21-4EBB-9732-E899F67B9080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mínimo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819" y="1825624"/>
            <a:ext cx="6123397" cy="5032376"/>
          </a:xfrm>
        </p:spPr>
        <p:txBody>
          <a:bodyPr>
            <a:normAutofit/>
          </a:bodyPr>
          <a:lstStyle/>
          <a:p>
            <a:r>
              <a:rPr lang="pt-BR" dirty="0"/>
              <a:t>Se queremos encontrar o </a:t>
            </a:r>
            <a:r>
              <a:rPr lang="pt-BR" b="1" i="1" dirty="0">
                <a:solidFill>
                  <a:srgbClr val="00B050"/>
                </a:solidFill>
              </a:rPr>
              <a:t>mínimo</a:t>
            </a:r>
            <a:r>
              <a:rPr lang="pt-BR" dirty="0"/>
              <a:t> da função, basta buscarmos a </a:t>
            </a:r>
            <a:r>
              <a:rPr lang="pt-BR" b="1" i="1" dirty="0">
                <a:solidFill>
                  <a:srgbClr val="7030A0"/>
                </a:solidFill>
              </a:rPr>
              <a:t>parte mais baixa da parábola</a:t>
            </a:r>
            <a:r>
              <a:rPr lang="pt-BR" dirty="0"/>
              <a:t>.</a:t>
            </a:r>
          </a:p>
          <a:p>
            <a:r>
              <a:rPr lang="pt-BR" dirty="0"/>
              <a:t>Não importa quais sejam os valores dos pesos e onde a função de erro é plotada no gráfico, nós </a:t>
            </a:r>
            <a:r>
              <a:rPr lang="pt-BR" b="1" i="1" dirty="0"/>
              <a:t>sempre teremos </a:t>
            </a:r>
            <a:r>
              <a:rPr lang="pt-BR" b="1" i="1" dirty="0">
                <a:solidFill>
                  <a:srgbClr val="00B050"/>
                </a:solidFill>
              </a:rPr>
              <a:t>certeza</a:t>
            </a:r>
            <a:r>
              <a:rPr lang="pt-BR" b="1" i="1" dirty="0"/>
              <a:t> de que o </a:t>
            </a:r>
            <a:r>
              <a:rPr lang="pt-BR" b="1" i="1" dirty="0">
                <a:solidFill>
                  <a:srgbClr val="00B050"/>
                </a:solidFill>
              </a:rPr>
              <a:t>mínimo está na parte inferior da parábola</a:t>
            </a:r>
            <a:r>
              <a:rPr lang="pt-BR" dirty="0"/>
              <a:t>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2125406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2125406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169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10291" y="4283075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F063B4C-03F8-0636-565D-874E617104A0}"/>
              </a:ext>
            </a:extLst>
          </p:cNvPr>
          <p:cNvCxnSpPr>
            <a:cxnSpLocks/>
          </p:cNvCxnSpPr>
          <p:nvPr/>
        </p:nvCxnSpPr>
        <p:spPr>
          <a:xfrm flipH="1">
            <a:off x="2922676" y="3590207"/>
            <a:ext cx="882208" cy="10882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41DFBA-AE8A-4E79-F8A7-B31B1053F34D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41DFBA-AE8A-4E79-F8A7-B31B1053F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75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erro indica o caminho a ser seguido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728" y="1825624"/>
            <a:ext cx="5818488" cy="5032376"/>
          </a:xfrm>
        </p:spPr>
        <p:txBody>
          <a:bodyPr>
            <a:normAutofit/>
          </a:bodyPr>
          <a:lstStyle/>
          <a:p>
            <a:r>
              <a:rPr lang="pt-BR" dirty="0"/>
              <a:t>Assim, se dermos um palpite (ponto inicial) sobre os valores dos pesos da função hipótese, como mostrado ao lado, e calcularmos o erro, ele será grande e, consequentemente, saberemos que estamos longe do ponto de mínimo.</a:t>
            </a:r>
          </a:p>
          <a:p>
            <a:r>
              <a:rPr lang="pt-BR" dirty="0"/>
              <a:t>Portanto, quanto menor o erro, mais próximo estaremos do ponto ótimo.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6420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64207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079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420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54352" y="1825624"/>
                <a:ext cx="6874358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Se nós diferenciarmos a função de erro em um ponto qualquer em relação aos pesos, nós obtemos o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vetor gradiente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Ele aponta na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direção de maior crescimento da função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partir de um determinado ponto.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O gradiente pode ser também interpretado como a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inclinação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 da reta tangente à curva no ponto onde ele é calculado.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Quanto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maior o valor absoluto </a:t>
                </a:r>
                <a:r>
                  <a:rPr lang="pt-BR" dirty="0">
                    <a:solidFill>
                      <a:schemeClr val="tx1"/>
                    </a:solidFill>
                    <a:effectLst/>
                  </a:rPr>
                  <a:t>do gradiente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, mais inclinada é a reta tangente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naquele ponto.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</a:t>
                </a:r>
                <a:r>
                  <a:rPr lang="pt-BR" b="1" i="1" dirty="0"/>
                  <a:t>um valor igual a 0 indica inclinação nula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Onde isso ocorre?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pontos de máximo e mínimo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4352" y="1825624"/>
                <a:ext cx="6874358" cy="5032376"/>
              </a:xfrm>
              <a:blipFill>
                <a:blip r:embed="rId3"/>
                <a:stretch>
                  <a:fillRect l="-1420" t="-2421" r="-1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3BE193-6F4D-08CC-5267-85D938F1F1CF}"/>
              </a:ext>
            </a:extLst>
          </p:cNvPr>
          <p:cNvSpPr txBox="1"/>
          <p:nvPr/>
        </p:nvSpPr>
        <p:spPr>
          <a:xfrm>
            <a:off x="468345" y="5522410"/>
            <a:ext cx="482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objetivo é minimizar a função de erro indo na direção indicada pelo gradiente.</a:t>
            </a:r>
          </a:p>
        </p:txBody>
      </p:sp>
    </p:spTree>
    <p:extLst>
      <p:ext uri="{BB962C8B-B14F-4D97-AF65-F5344CB8AC3E}">
        <p14:creationId xmlns:p14="http://schemas.microsoft.com/office/powerpoint/2010/main" val="78918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179" y="1825624"/>
            <a:ext cx="6441038" cy="503237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Porém, queremos o mínimo da função, o que fazer?</a:t>
            </a:r>
            <a:endParaRPr lang="pt-BR" b="0" i="0" dirty="0">
              <a:solidFill>
                <a:schemeClr val="tx1"/>
              </a:solidFill>
              <a:effectLst/>
            </a:endParaRPr>
          </a:p>
          <a:p>
            <a:r>
              <a:rPr lang="pt-BR" b="0" i="0" dirty="0">
                <a:solidFill>
                  <a:schemeClr val="tx1"/>
                </a:solidFill>
                <a:effectLst/>
              </a:rPr>
              <a:t>Basta irmos na </a:t>
            </a:r>
            <a:r>
              <a:rPr lang="pt-BR" b="1" i="1" dirty="0">
                <a:solidFill>
                  <a:schemeClr val="tx1"/>
                </a:solidFill>
                <a:effectLst/>
              </a:rPr>
              <a:t>direção oposta</a:t>
            </a:r>
            <a:r>
              <a:rPr lang="pt-BR" b="0" i="0" dirty="0">
                <a:solidFill>
                  <a:schemeClr val="tx1"/>
                </a:solidFill>
                <a:effectLst/>
              </a:rPr>
              <a:t> a do gradiente (negativo do gradiente), a qual </a:t>
            </a:r>
            <a:r>
              <a:rPr lang="pt-BR" b="1" i="1" dirty="0">
                <a:solidFill>
                  <a:schemeClr val="tx1"/>
                </a:solidFill>
                <a:effectLst/>
              </a:rPr>
              <a:t>aponta para a direção de maior decréscimo da função</a:t>
            </a:r>
            <a:r>
              <a:rPr lang="pt-BR" b="0" i="0" dirty="0">
                <a:solidFill>
                  <a:schemeClr val="tx1"/>
                </a:solidFill>
                <a:effectLst/>
              </a:rPr>
              <a:t> a partir do ponto.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3BE193-6F4D-08CC-5267-85D938F1F1CF}"/>
              </a:ext>
            </a:extLst>
          </p:cNvPr>
          <p:cNvSpPr txBox="1"/>
          <p:nvPr/>
        </p:nvSpPr>
        <p:spPr>
          <a:xfrm>
            <a:off x="736317" y="5510537"/>
            <a:ext cx="482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objetivo é minimizar a função de erro indo na direção indicada pelo gradiente.</a:t>
            </a:r>
          </a:p>
        </p:txBody>
      </p:sp>
    </p:spTree>
    <p:extLst>
      <p:ext uri="{BB962C8B-B14F-4D97-AF65-F5344CB8AC3E}">
        <p14:creationId xmlns:p14="http://schemas.microsoft.com/office/powerpoint/2010/main" val="11297576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9196</TotalTime>
  <Words>4337</Words>
  <Application>Microsoft Office PowerPoint</Application>
  <PresentationFormat>Widescreen</PresentationFormat>
  <Paragraphs>328</Paragraphs>
  <Slides>29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Google Sans</vt:lpstr>
      <vt:lpstr>Söhne</vt:lpstr>
      <vt:lpstr>Wingdings</vt:lpstr>
      <vt:lpstr>Tema do Office</vt:lpstr>
      <vt:lpstr>TP557 - Tópicos avançados em IoT e Machine Learning: Minimizando o erro</vt:lpstr>
      <vt:lpstr>O que vamos ver?</vt:lpstr>
      <vt:lpstr>Vetores gradiente</vt:lpstr>
      <vt:lpstr>Função de erro</vt:lpstr>
      <vt:lpstr>Formato da função de erro</vt:lpstr>
      <vt:lpstr>Ponto de mínimo</vt:lpstr>
      <vt:lpstr>O erro indica o caminho a ser seguido</vt:lpstr>
      <vt:lpstr>Vetor gradiente</vt:lpstr>
      <vt:lpstr>Vetor gradiente</vt:lpstr>
      <vt:lpstr>Vetor gradiente</vt:lpstr>
      <vt:lpstr>Passo de aprendizagem</vt:lpstr>
      <vt:lpstr>Otimização iterativa</vt:lpstr>
      <vt:lpstr>Tamanho do passo de aprendizagem</vt:lpstr>
      <vt:lpstr>Tamanho do passo de aprendizagem</vt:lpstr>
      <vt:lpstr>Tamanho do passo de aprendizagem</vt:lpstr>
      <vt:lpstr>Tamanho do passo de aprendizagem</vt:lpstr>
      <vt:lpstr>Tamanho do passo de aprendizagem</vt:lpstr>
      <vt:lpstr>Tamanho do passo de aprendizagem</vt:lpstr>
      <vt:lpstr>Gradiente descendente</vt:lpstr>
      <vt:lpstr>Versões do gradiente descendente</vt:lpstr>
      <vt:lpstr>Versões do gradiente descendente</vt:lpstr>
      <vt:lpstr>Versões do gradiente descendente</vt:lpstr>
      <vt:lpstr>Gradiente descendente em batelada</vt:lpstr>
      <vt:lpstr>Gradiente descendente estocástico</vt:lpstr>
      <vt:lpstr>Gradiente descendente em mini-lotes</vt:lpstr>
      <vt:lpstr>Exemplo</vt:lpstr>
      <vt:lpstr>Atividades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1827</cp:revision>
  <dcterms:created xsi:type="dcterms:W3CDTF">2020-01-20T13:50:05Z</dcterms:created>
  <dcterms:modified xsi:type="dcterms:W3CDTF">2023-08-30T02:11:04Z</dcterms:modified>
</cp:coreProperties>
</file>